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69" r:id="rId2"/>
    <p:sldId id="498" r:id="rId3"/>
    <p:sldId id="446" r:id="rId4"/>
    <p:sldId id="447" r:id="rId5"/>
    <p:sldId id="448" r:id="rId6"/>
    <p:sldId id="449" r:id="rId7"/>
    <p:sldId id="450" r:id="rId8"/>
    <p:sldId id="451" r:id="rId9"/>
    <p:sldId id="461" r:id="rId10"/>
    <p:sldId id="462" r:id="rId11"/>
    <p:sldId id="463" r:id="rId12"/>
    <p:sldId id="501" r:id="rId13"/>
    <p:sldId id="503" r:id="rId14"/>
    <p:sldId id="504" r:id="rId15"/>
    <p:sldId id="464" r:id="rId16"/>
    <p:sldId id="466" r:id="rId17"/>
    <p:sldId id="467" r:id="rId18"/>
    <p:sldId id="502" r:id="rId19"/>
    <p:sldId id="505" r:id="rId20"/>
    <p:sldId id="506" r:id="rId21"/>
    <p:sldId id="507" r:id="rId22"/>
    <p:sldId id="508" r:id="rId23"/>
    <p:sldId id="509" r:id="rId24"/>
    <p:sldId id="510" r:id="rId25"/>
    <p:sldId id="470" r:id="rId26"/>
    <p:sldId id="471" r:id="rId27"/>
    <p:sldId id="472" r:id="rId28"/>
    <p:sldId id="473" r:id="rId29"/>
    <p:sldId id="474" r:id="rId30"/>
    <p:sldId id="512" r:id="rId31"/>
    <p:sldId id="513" r:id="rId32"/>
    <p:sldId id="514" r:id="rId33"/>
    <p:sldId id="475" r:id="rId34"/>
    <p:sldId id="476" r:id="rId35"/>
    <p:sldId id="477" r:id="rId36"/>
    <p:sldId id="478" r:id="rId37"/>
    <p:sldId id="479" r:id="rId38"/>
    <p:sldId id="480" r:id="rId39"/>
    <p:sldId id="481" r:id="rId40"/>
    <p:sldId id="500" r:id="rId41"/>
    <p:sldId id="493" r:id="rId42"/>
    <p:sldId id="494" r:id="rId43"/>
    <p:sldId id="496" r:id="rId44"/>
    <p:sldId id="497" r:id="rId45"/>
    <p:sldId id="295"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4">
          <p15:clr>
            <a:srgbClr val="A4A3A4"/>
          </p15:clr>
        </p15:guide>
        <p15:guide id="2" pos="3840">
          <p15:clr>
            <a:srgbClr val="A4A3A4"/>
          </p15:clr>
        </p15:guide>
        <p15:guide id="3" pos="461">
          <p15:clr>
            <a:srgbClr val="A4A3A4"/>
          </p15:clr>
        </p15:guide>
        <p15:guide id="4" pos="7219">
          <p15:clr>
            <a:srgbClr val="A4A3A4"/>
          </p15:clr>
        </p15:guide>
        <p15:guide id="5" orient="horz" pos="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D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84" autoAdjust="0"/>
    <p:restoredTop sz="90789" autoAdjust="0"/>
  </p:normalViewPr>
  <p:slideViewPr>
    <p:cSldViewPr snapToGrid="0" showGuides="1">
      <p:cViewPr varScale="1">
        <p:scale>
          <a:sx n="87" d="100"/>
          <a:sy n="87" d="100"/>
        </p:scale>
        <p:origin x="132" y="40"/>
      </p:cViewPr>
      <p:guideLst>
        <p:guide orient="horz" pos="2194"/>
        <p:guide pos="3840"/>
        <p:guide pos="461"/>
        <p:guide pos="7219"/>
        <p:guide orient="horz" pos="867"/>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955C1-31A3-4517-9D33-F1A702F1C0E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1BB45B8D-8893-421F-830C-BF7F2013CBC3}">
      <dgm:prSet/>
      <dgm:spPr/>
      <dgm:t>
        <a:bodyPr/>
        <a:lstStyle/>
        <a:p>
          <a:pPr rtl="0"/>
          <a:r>
            <a:rPr lang="zh-CN" dirty="0" smtClean="0"/>
            <a:t>第一个版本</a:t>
          </a:r>
          <a:endParaRPr lang="en-US" altLang="zh-CN" dirty="0" smtClean="0"/>
        </a:p>
        <a:p>
          <a:pPr rtl="0"/>
          <a:r>
            <a:rPr lang="en-US" dirty="0" smtClean="0"/>
            <a:t>Frontier</a:t>
          </a:r>
          <a:endParaRPr lang="zh-CN" dirty="0"/>
        </a:p>
      </dgm:t>
    </dgm:pt>
    <dgm:pt modelId="{27A787FB-F3C0-4AB2-8DFC-178B6C893EAD}" type="parTrans" cxnId="{32C1E438-B1BE-446E-85E0-B6F2D3C33D9B}">
      <dgm:prSet/>
      <dgm:spPr/>
      <dgm:t>
        <a:bodyPr/>
        <a:lstStyle/>
        <a:p>
          <a:endParaRPr lang="zh-CN" altLang="en-US"/>
        </a:p>
      </dgm:t>
    </dgm:pt>
    <dgm:pt modelId="{99BB96CC-7FEB-4124-AD25-665FB1C5CBBF}" type="sibTrans" cxnId="{32C1E438-B1BE-446E-85E0-B6F2D3C33D9B}">
      <dgm:prSet/>
      <dgm:spPr/>
      <dgm:t>
        <a:bodyPr/>
        <a:lstStyle/>
        <a:p>
          <a:endParaRPr lang="zh-CN" altLang="en-US"/>
        </a:p>
      </dgm:t>
    </dgm:pt>
    <dgm:pt modelId="{635C3CEE-4FE4-4C2D-B417-0EE782FA79FB}">
      <dgm:prSet/>
      <dgm:spPr/>
      <dgm:t>
        <a:bodyPr/>
        <a:lstStyle/>
        <a:p>
          <a:pPr rtl="0"/>
          <a:r>
            <a:rPr lang="zh-CN" dirty="0" smtClean="0"/>
            <a:t>当前版本</a:t>
          </a:r>
          <a:endParaRPr lang="en-US" altLang="zh-CN" dirty="0" smtClean="0"/>
        </a:p>
        <a:p>
          <a:pPr rtl="0"/>
          <a:r>
            <a:rPr lang="zh-CN" dirty="0" smtClean="0"/>
            <a:t> </a:t>
          </a:r>
          <a:r>
            <a:rPr lang="en-US" dirty="0" smtClean="0"/>
            <a:t>homestead release</a:t>
          </a:r>
          <a:endParaRPr lang="zh-CN" dirty="0"/>
        </a:p>
      </dgm:t>
    </dgm:pt>
    <dgm:pt modelId="{3CCA11DC-0146-465B-8F31-06BDCE9DE1ED}" type="parTrans" cxnId="{E71827ED-09C0-4F90-803E-BDA671621043}">
      <dgm:prSet/>
      <dgm:spPr/>
      <dgm:t>
        <a:bodyPr/>
        <a:lstStyle/>
        <a:p>
          <a:endParaRPr lang="zh-CN" altLang="en-US"/>
        </a:p>
      </dgm:t>
    </dgm:pt>
    <dgm:pt modelId="{17C11745-1016-4FC2-8AF5-B740CFE0CDE0}" type="sibTrans" cxnId="{E71827ED-09C0-4F90-803E-BDA671621043}">
      <dgm:prSet/>
      <dgm:spPr/>
      <dgm:t>
        <a:bodyPr/>
        <a:lstStyle/>
        <a:p>
          <a:endParaRPr lang="zh-CN" altLang="en-US"/>
        </a:p>
      </dgm:t>
    </dgm:pt>
    <dgm:pt modelId="{169F43D7-256D-4161-960E-CDC7BD75AC30}">
      <dgm:prSet/>
      <dgm:spPr/>
      <dgm:t>
        <a:bodyPr/>
        <a:lstStyle/>
        <a:p>
          <a:pPr rtl="0"/>
          <a:r>
            <a:rPr lang="zh-CN" dirty="0" smtClean="0"/>
            <a:t>下一版本 </a:t>
          </a:r>
          <a:r>
            <a:rPr lang="en-US" dirty="0" smtClean="0"/>
            <a:t>metropolis </a:t>
          </a:r>
          <a:r>
            <a:rPr lang="zh-CN" dirty="0" smtClean="0"/>
            <a:t>，</a:t>
          </a:r>
          <a:endParaRPr lang="en-US" altLang="zh-CN" dirty="0" smtClean="0"/>
        </a:p>
        <a:p>
          <a:pPr rtl="0"/>
          <a:r>
            <a:rPr lang="zh-CN" dirty="0" smtClean="0"/>
            <a:t>关注协议的简化和性能方面的改进</a:t>
          </a:r>
          <a:endParaRPr lang="zh-CN" dirty="0"/>
        </a:p>
      </dgm:t>
    </dgm:pt>
    <dgm:pt modelId="{5951A442-C601-4F60-BBD1-BA9288CE4A2B}" type="parTrans" cxnId="{5EDE5E56-C803-40BC-BF8D-BC4BB1930FF2}">
      <dgm:prSet/>
      <dgm:spPr/>
      <dgm:t>
        <a:bodyPr/>
        <a:lstStyle/>
        <a:p>
          <a:endParaRPr lang="zh-CN" altLang="en-US"/>
        </a:p>
      </dgm:t>
    </dgm:pt>
    <dgm:pt modelId="{668DA4D8-E28E-4CBD-8AB6-D96820D2756B}" type="sibTrans" cxnId="{5EDE5E56-C803-40BC-BF8D-BC4BB1930FF2}">
      <dgm:prSet/>
      <dgm:spPr/>
      <dgm:t>
        <a:bodyPr/>
        <a:lstStyle/>
        <a:p>
          <a:endParaRPr lang="zh-CN" altLang="en-US"/>
        </a:p>
      </dgm:t>
    </dgm:pt>
    <dgm:pt modelId="{40988677-454A-4A51-B492-78C783750766}">
      <dgm:prSet/>
      <dgm:spPr/>
      <dgm:t>
        <a:bodyPr/>
        <a:lstStyle/>
        <a:p>
          <a:pPr rtl="0"/>
          <a:r>
            <a:rPr lang="zh-CN" dirty="0" smtClean="0"/>
            <a:t>最终版本 </a:t>
          </a:r>
          <a:r>
            <a:rPr lang="en-US" dirty="0" smtClean="0"/>
            <a:t>serenity</a:t>
          </a:r>
          <a:r>
            <a:rPr lang="zh-CN" dirty="0" smtClean="0"/>
            <a:t>，</a:t>
          </a:r>
          <a:endParaRPr lang="en-US" altLang="zh-CN" dirty="0" smtClean="0"/>
        </a:p>
        <a:p>
          <a:pPr rtl="0"/>
          <a:r>
            <a:rPr lang="zh-CN" dirty="0" smtClean="0"/>
            <a:t>计划通过权益证明予以实现</a:t>
          </a:r>
          <a:endParaRPr lang="zh-CN" dirty="0"/>
        </a:p>
      </dgm:t>
    </dgm:pt>
    <dgm:pt modelId="{A999340F-6A1B-42D0-A97A-91FDB0F54EAC}" type="parTrans" cxnId="{3DF641F5-8B54-4256-98BE-C5FDF2C02B64}">
      <dgm:prSet/>
      <dgm:spPr/>
      <dgm:t>
        <a:bodyPr/>
        <a:lstStyle/>
        <a:p>
          <a:endParaRPr lang="zh-CN" altLang="en-US"/>
        </a:p>
      </dgm:t>
    </dgm:pt>
    <dgm:pt modelId="{25129EA2-47D9-4ABF-9E9D-FC44170AFA7F}" type="sibTrans" cxnId="{3DF641F5-8B54-4256-98BE-C5FDF2C02B64}">
      <dgm:prSet/>
      <dgm:spPr/>
      <dgm:t>
        <a:bodyPr/>
        <a:lstStyle/>
        <a:p>
          <a:endParaRPr lang="zh-CN" altLang="en-US"/>
        </a:p>
      </dgm:t>
    </dgm:pt>
    <dgm:pt modelId="{8E91F681-53BE-4833-B012-359B413DFFEC}" type="pres">
      <dgm:prSet presAssocID="{1B3955C1-31A3-4517-9D33-F1A702F1C0ED}" presName="CompostProcess" presStyleCnt="0">
        <dgm:presLayoutVars>
          <dgm:dir/>
          <dgm:resizeHandles val="exact"/>
        </dgm:presLayoutVars>
      </dgm:prSet>
      <dgm:spPr/>
      <dgm:t>
        <a:bodyPr/>
        <a:lstStyle/>
        <a:p>
          <a:endParaRPr lang="zh-CN" altLang="en-US"/>
        </a:p>
      </dgm:t>
    </dgm:pt>
    <dgm:pt modelId="{330F9FFB-5D0B-4349-8375-E3B929096EE7}" type="pres">
      <dgm:prSet presAssocID="{1B3955C1-31A3-4517-9D33-F1A702F1C0ED}" presName="arrow" presStyleLbl="bgShp" presStyleIdx="0" presStyleCnt="1"/>
      <dgm:spPr/>
    </dgm:pt>
    <dgm:pt modelId="{1E6EC899-5FC7-4AC2-B6DA-B84DE22FEF4D}" type="pres">
      <dgm:prSet presAssocID="{1B3955C1-31A3-4517-9D33-F1A702F1C0ED}" presName="linearProcess" presStyleCnt="0"/>
      <dgm:spPr/>
    </dgm:pt>
    <dgm:pt modelId="{3AC273A4-0CF4-4CD1-BBFE-FABFCD44B0E4}" type="pres">
      <dgm:prSet presAssocID="{1BB45B8D-8893-421F-830C-BF7F2013CBC3}" presName="textNode" presStyleLbl="node1" presStyleIdx="0" presStyleCnt="4">
        <dgm:presLayoutVars>
          <dgm:bulletEnabled val="1"/>
        </dgm:presLayoutVars>
      </dgm:prSet>
      <dgm:spPr/>
      <dgm:t>
        <a:bodyPr/>
        <a:lstStyle/>
        <a:p>
          <a:endParaRPr lang="zh-CN" altLang="en-US"/>
        </a:p>
      </dgm:t>
    </dgm:pt>
    <dgm:pt modelId="{DFD92819-2090-4228-B495-98E6474F91A9}" type="pres">
      <dgm:prSet presAssocID="{99BB96CC-7FEB-4124-AD25-665FB1C5CBBF}" presName="sibTrans" presStyleCnt="0"/>
      <dgm:spPr/>
    </dgm:pt>
    <dgm:pt modelId="{F4E3C1DD-88BB-4F70-81CA-144D534B2BB1}" type="pres">
      <dgm:prSet presAssocID="{635C3CEE-4FE4-4C2D-B417-0EE782FA79FB}" presName="textNode" presStyleLbl="node1" presStyleIdx="1" presStyleCnt="4">
        <dgm:presLayoutVars>
          <dgm:bulletEnabled val="1"/>
        </dgm:presLayoutVars>
      </dgm:prSet>
      <dgm:spPr/>
      <dgm:t>
        <a:bodyPr/>
        <a:lstStyle/>
        <a:p>
          <a:endParaRPr lang="zh-CN" altLang="en-US"/>
        </a:p>
      </dgm:t>
    </dgm:pt>
    <dgm:pt modelId="{B6EEFBE1-D08A-40DF-861A-6B2BE2078E16}" type="pres">
      <dgm:prSet presAssocID="{17C11745-1016-4FC2-8AF5-B740CFE0CDE0}" presName="sibTrans" presStyleCnt="0"/>
      <dgm:spPr/>
    </dgm:pt>
    <dgm:pt modelId="{32CDBB64-9D80-4AC5-A18D-494D313E6696}" type="pres">
      <dgm:prSet presAssocID="{169F43D7-256D-4161-960E-CDC7BD75AC30}" presName="textNode" presStyleLbl="node1" presStyleIdx="2" presStyleCnt="4">
        <dgm:presLayoutVars>
          <dgm:bulletEnabled val="1"/>
        </dgm:presLayoutVars>
      </dgm:prSet>
      <dgm:spPr/>
      <dgm:t>
        <a:bodyPr/>
        <a:lstStyle/>
        <a:p>
          <a:endParaRPr lang="zh-CN" altLang="en-US"/>
        </a:p>
      </dgm:t>
    </dgm:pt>
    <dgm:pt modelId="{CCDEFB47-0597-4AC8-BAA7-EA20E4F231F5}" type="pres">
      <dgm:prSet presAssocID="{668DA4D8-E28E-4CBD-8AB6-D96820D2756B}" presName="sibTrans" presStyleCnt="0"/>
      <dgm:spPr/>
    </dgm:pt>
    <dgm:pt modelId="{38BB1A37-7247-465D-AC22-7AAD8F4ABD72}" type="pres">
      <dgm:prSet presAssocID="{40988677-454A-4A51-B492-78C783750766}" presName="textNode" presStyleLbl="node1" presStyleIdx="3" presStyleCnt="4">
        <dgm:presLayoutVars>
          <dgm:bulletEnabled val="1"/>
        </dgm:presLayoutVars>
      </dgm:prSet>
      <dgm:spPr/>
      <dgm:t>
        <a:bodyPr/>
        <a:lstStyle/>
        <a:p>
          <a:endParaRPr lang="zh-CN" altLang="en-US"/>
        </a:p>
      </dgm:t>
    </dgm:pt>
  </dgm:ptLst>
  <dgm:cxnLst>
    <dgm:cxn modelId="{C28A66CA-C9D9-4496-82AA-D9FDC285223B}" type="presOf" srcId="{169F43D7-256D-4161-960E-CDC7BD75AC30}" destId="{32CDBB64-9D80-4AC5-A18D-494D313E6696}" srcOrd="0" destOrd="0" presId="urn:microsoft.com/office/officeart/2005/8/layout/hProcess9"/>
    <dgm:cxn modelId="{F2C307DB-F984-4C2C-B633-4898445847F4}" type="presOf" srcId="{1BB45B8D-8893-421F-830C-BF7F2013CBC3}" destId="{3AC273A4-0CF4-4CD1-BBFE-FABFCD44B0E4}" srcOrd="0" destOrd="0" presId="urn:microsoft.com/office/officeart/2005/8/layout/hProcess9"/>
    <dgm:cxn modelId="{3DF641F5-8B54-4256-98BE-C5FDF2C02B64}" srcId="{1B3955C1-31A3-4517-9D33-F1A702F1C0ED}" destId="{40988677-454A-4A51-B492-78C783750766}" srcOrd="3" destOrd="0" parTransId="{A999340F-6A1B-42D0-A97A-91FDB0F54EAC}" sibTransId="{25129EA2-47D9-4ABF-9E9D-FC44170AFA7F}"/>
    <dgm:cxn modelId="{E71827ED-09C0-4F90-803E-BDA671621043}" srcId="{1B3955C1-31A3-4517-9D33-F1A702F1C0ED}" destId="{635C3CEE-4FE4-4C2D-B417-0EE782FA79FB}" srcOrd="1" destOrd="0" parTransId="{3CCA11DC-0146-465B-8F31-06BDCE9DE1ED}" sibTransId="{17C11745-1016-4FC2-8AF5-B740CFE0CDE0}"/>
    <dgm:cxn modelId="{32C1E438-B1BE-446E-85E0-B6F2D3C33D9B}" srcId="{1B3955C1-31A3-4517-9D33-F1A702F1C0ED}" destId="{1BB45B8D-8893-421F-830C-BF7F2013CBC3}" srcOrd="0" destOrd="0" parTransId="{27A787FB-F3C0-4AB2-8DFC-178B6C893EAD}" sibTransId="{99BB96CC-7FEB-4124-AD25-665FB1C5CBBF}"/>
    <dgm:cxn modelId="{B973DA29-EF96-471C-8CB5-1B0581926E06}" type="presOf" srcId="{40988677-454A-4A51-B492-78C783750766}" destId="{38BB1A37-7247-465D-AC22-7AAD8F4ABD72}" srcOrd="0" destOrd="0" presId="urn:microsoft.com/office/officeart/2005/8/layout/hProcess9"/>
    <dgm:cxn modelId="{335A5290-483E-4952-B261-C2A7CE44FCC9}" type="presOf" srcId="{635C3CEE-4FE4-4C2D-B417-0EE782FA79FB}" destId="{F4E3C1DD-88BB-4F70-81CA-144D534B2BB1}" srcOrd="0" destOrd="0" presId="urn:microsoft.com/office/officeart/2005/8/layout/hProcess9"/>
    <dgm:cxn modelId="{80598AF8-28FE-4AF7-927D-1C11770FE716}" type="presOf" srcId="{1B3955C1-31A3-4517-9D33-F1A702F1C0ED}" destId="{8E91F681-53BE-4833-B012-359B413DFFEC}" srcOrd="0" destOrd="0" presId="urn:microsoft.com/office/officeart/2005/8/layout/hProcess9"/>
    <dgm:cxn modelId="{5EDE5E56-C803-40BC-BF8D-BC4BB1930FF2}" srcId="{1B3955C1-31A3-4517-9D33-F1A702F1C0ED}" destId="{169F43D7-256D-4161-960E-CDC7BD75AC30}" srcOrd="2" destOrd="0" parTransId="{5951A442-C601-4F60-BBD1-BA9288CE4A2B}" sibTransId="{668DA4D8-E28E-4CBD-8AB6-D96820D2756B}"/>
    <dgm:cxn modelId="{BC44FD41-C63A-492E-BB35-53ECDBCD4A9B}" type="presParOf" srcId="{8E91F681-53BE-4833-B012-359B413DFFEC}" destId="{330F9FFB-5D0B-4349-8375-E3B929096EE7}" srcOrd="0" destOrd="0" presId="urn:microsoft.com/office/officeart/2005/8/layout/hProcess9"/>
    <dgm:cxn modelId="{C87A7186-9704-4E16-A315-3E3E4DDFE31F}" type="presParOf" srcId="{8E91F681-53BE-4833-B012-359B413DFFEC}" destId="{1E6EC899-5FC7-4AC2-B6DA-B84DE22FEF4D}" srcOrd="1" destOrd="0" presId="urn:microsoft.com/office/officeart/2005/8/layout/hProcess9"/>
    <dgm:cxn modelId="{0EAC5530-A3D8-4514-9A8D-4B8C07CB66D8}" type="presParOf" srcId="{1E6EC899-5FC7-4AC2-B6DA-B84DE22FEF4D}" destId="{3AC273A4-0CF4-4CD1-BBFE-FABFCD44B0E4}" srcOrd="0" destOrd="0" presId="urn:microsoft.com/office/officeart/2005/8/layout/hProcess9"/>
    <dgm:cxn modelId="{BC49D5BF-32BC-4ADF-A780-AB0E8F5FE94C}" type="presParOf" srcId="{1E6EC899-5FC7-4AC2-B6DA-B84DE22FEF4D}" destId="{DFD92819-2090-4228-B495-98E6474F91A9}" srcOrd="1" destOrd="0" presId="urn:microsoft.com/office/officeart/2005/8/layout/hProcess9"/>
    <dgm:cxn modelId="{9424C278-E5A2-47C5-8026-0C5B5F300565}" type="presParOf" srcId="{1E6EC899-5FC7-4AC2-B6DA-B84DE22FEF4D}" destId="{F4E3C1DD-88BB-4F70-81CA-144D534B2BB1}" srcOrd="2" destOrd="0" presId="urn:microsoft.com/office/officeart/2005/8/layout/hProcess9"/>
    <dgm:cxn modelId="{798D1225-2617-492F-89A4-83E601A65C1D}" type="presParOf" srcId="{1E6EC899-5FC7-4AC2-B6DA-B84DE22FEF4D}" destId="{B6EEFBE1-D08A-40DF-861A-6B2BE2078E16}" srcOrd="3" destOrd="0" presId="urn:microsoft.com/office/officeart/2005/8/layout/hProcess9"/>
    <dgm:cxn modelId="{28FBBC67-03D7-4413-AA93-E13C00BADA33}" type="presParOf" srcId="{1E6EC899-5FC7-4AC2-B6DA-B84DE22FEF4D}" destId="{32CDBB64-9D80-4AC5-A18D-494D313E6696}" srcOrd="4" destOrd="0" presId="urn:microsoft.com/office/officeart/2005/8/layout/hProcess9"/>
    <dgm:cxn modelId="{B3292ACC-51FB-4488-A600-2DB1F0287F7E}" type="presParOf" srcId="{1E6EC899-5FC7-4AC2-B6DA-B84DE22FEF4D}" destId="{CCDEFB47-0597-4AC8-BAA7-EA20E4F231F5}" srcOrd="5" destOrd="0" presId="urn:microsoft.com/office/officeart/2005/8/layout/hProcess9"/>
    <dgm:cxn modelId="{DB2C153C-3786-4AE7-9601-084FCE9EC2A6}" type="presParOf" srcId="{1E6EC899-5FC7-4AC2-B6DA-B84DE22FEF4D}" destId="{38BB1A37-7247-465D-AC22-7AAD8F4ABD7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F9FFB-5D0B-4349-8375-E3B929096EE7}">
      <dsp:nvSpPr>
        <dsp:cNvPr id="0" name=""/>
        <dsp:cNvSpPr/>
      </dsp:nvSpPr>
      <dsp:spPr>
        <a:xfrm>
          <a:off x="798021" y="0"/>
          <a:ext cx="9044247" cy="310490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273A4-0CF4-4CD1-BBFE-FABFCD44B0E4}">
      <dsp:nvSpPr>
        <dsp:cNvPr id="0" name=""/>
        <dsp:cNvSpPr/>
      </dsp:nvSpPr>
      <dsp:spPr>
        <a:xfrm>
          <a:off x="2321" y="931470"/>
          <a:ext cx="2462523" cy="12419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第一个版本</a:t>
          </a:r>
          <a:endParaRPr lang="en-US" altLang="zh-CN" sz="1800" kern="1200" dirty="0" smtClean="0"/>
        </a:p>
        <a:p>
          <a:pPr lvl="0" algn="ctr" defTabSz="800100" rtl="0">
            <a:lnSpc>
              <a:spcPct val="90000"/>
            </a:lnSpc>
            <a:spcBef>
              <a:spcPct val="0"/>
            </a:spcBef>
            <a:spcAft>
              <a:spcPct val="35000"/>
            </a:spcAft>
          </a:pPr>
          <a:r>
            <a:rPr lang="en-US" sz="1800" kern="1200" dirty="0" smtClean="0"/>
            <a:t>Frontier</a:t>
          </a:r>
          <a:endParaRPr lang="zh-CN" sz="1800" kern="1200" dirty="0"/>
        </a:p>
      </dsp:txBody>
      <dsp:txXfrm>
        <a:off x="62949" y="992098"/>
        <a:ext cx="2341267" cy="1120705"/>
      </dsp:txXfrm>
    </dsp:sp>
    <dsp:sp modelId="{F4E3C1DD-88BB-4F70-81CA-144D534B2BB1}">
      <dsp:nvSpPr>
        <dsp:cNvPr id="0" name=""/>
        <dsp:cNvSpPr/>
      </dsp:nvSpPr>
      <dsp:spPr>
        <a:xfrm>
          <a:off x="2726696" y="931470"/>
          <a:ext cx="2462523" cy="12419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当前版本</a:t>
          </a:r>
          <a:endParaRPr lang="en-US" altLang="zh-CN" sz="1800" kern="1200" dirty="0" smtClean="0"/>
        </a:p>
        <a:p>
          <a:pPr lvl="0" algn="ctr" defTabSz="800100" rtl="0">
            <a:lnSpc>
              <a:spcPct val="90000"/>
            </a:lnSpc>
            <a:spcBef>
              <a:spcPct val="0"/>
            </a:spcBef>
            <a:spcAft>
              <a:spcPct val="35000"/>
            </a:spcAft>
          </a:pPr>
          <a:r>
            <a:rPr lang="zh-CN" sz="1800" kern="1200" dirty="0" smtClean="0"/>
            <a:t> </a:t>
          </a:r>
          <a:r>
            <a:rPr lang="en-US" sz="1800" kern="1200" dirty="0" smtClean="0"/>
            <a:t>homestead release</a:t>
          </a:r>
          <a:endParaRPr lang="zh-CN" sz="1800" kern="1200" dirty="0"/>
        </a:p>
      </dsp:txBody>
      <dsp:txXfrm>
        <a:off x="2787324" y="992098"/>
        <a:ext cx="2341267" cy="1120705"/>
      </dsp:txXfrm>
    </dsp:sp>
    <dsp:sp modelId="{32CDBB64-9D80-4AC5-A18D-494D313E6696}">
      <dsp:nvSpPr>
        <dsp:cNvPr id="0" name=""/>
        <dsp:cNvSpPr/>
      </dsp:nvSpPr>
      <dsp:spPr>
        <a:xfrm>
          <a:off x="5451070" y="931470"/>
          <a:ext cx="2462523" cy="12419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下一版本 </a:t>
          </a:r>
          <a:r>
            <a:rPr lang="en-US" sz="1800" kern="1200" dirty="0" smtClean="0"/>
            <a:t>metropolis </a:t>
          </a:r>
          <a:r>
            <a:rPr lang="zh-CN" sz="1800" kern="1200" dirty="0" smtClean="0"/>
            <a:t>，</a:t>
          </a:r>
          <a:endParaRPr lang="en-US" altLang="zh-CN" sz="1800" kern="1200" dirty="0" smtClean="0"/>
        </a:p>
        <a:p>
          <a:pPr lvl="0" algn="ctr" defTabSz="800100" rtl="0">
            <a:lnSpc>
              <a:spcPct val="90000"/>
            </a:lnSpc>
            <a:spcBef>
              <a:spcPct val="0"/>
            </a:spcBef>
            <a:spcAft>
              <a:spcPct val="35000"/>
            </a:spcAft>
          </a:pPr>
          <a:r>
            <a:rPr lang="zh-CN" sz="1800" kern="1200" dirty="0" smtClean="0"/>
            <a:t>关注协议的简化和性能方面的改进</a:t>
          </a:r>
          <a:endParaRPr lang="zh-CN" sz="1800" kern="1200" dirty="0"/>
        </a:p>
      </dsp:txBody>
      <dsp:txXfrm>
        <a:off x="5511698" y="992098"/>
        <a:ext cx="2341267" cy="1120705"/>
      </dsp:txXfrm>
    </dsp:sp>
    <dsp:sp modelId="{38BB1A37-7247-465D-AC22-7AAD8F4ABD72}">
      <dsp:nvSpPr>
        <dsp:cNvPr id="0" name=""/>
        <dsp:cNvSpPr/>
      </dsp:nvSpPr>
      <dsp:spPr>
        <a:xfrm>
          <a:off x="8175445" y="931470"/>
          <a:ext cx="2462523" cy="12419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最终版本 </a:t>
          </a:r>
          <a:r>
            <a:rPr lang="en-US" sz="1800" kern="1200" dirty="0" smtClean="0"/>
            <a:t>serenity</a:t>
          </a:r>
          <a:r>
            <a:rPr lang="zh-CN" sz="1800" kern="1200" dirty="0" smtClean="0"/>
            <a:t>，</a:t>
          </a:r>
          <a:endParaRPr lang="en-US" altLang="zh-CN" sz="1800" kern="1200" dirty="0" smtClean="0"/>
        </a:p>
        <a:p>
          <a:pPr lvl="0" algn="ctr" defTabSz="800100" rtl="0">
            <a:lnSpc>
              <a:spcPct val="90000"/>
            </a:lnSpc>
            <a:spcBef>
              <a:spcPct val="0"/>
            </a:spcBef>
            <a:spcAft>
              <a:spcPct val="35000"/>
            </a:spcAft>
          </a:pPr>
          <a:r>
            <a:rPr lang="zh-CN" sz="1800" kern="1200" dirty="0" smtClean="0"/>
            <a:t>计划通过权益证明予以实现</a:t>
          </a:r>
          <a:endParaRPr lang="zh-CN" sz="1800" kern="1200" dirty="0"/>
        </a:p>
      </dsp:txBody>
      <dsp:txXfrm>
        <a:off x="8236073" y="992098"/>
        <a:ext cx="2341267" cy="11207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2A755-7502-47DC-89A2-0275E0A6FC3F}" type="datetimeFigureOut">
              <a:rPr lang="zh-CN" altLang="en-US" smtClean="0"/>
              <a:t>2019/5/14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47B22-41A3-4436-8E67-11B2F2043F9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1</a:t>
            </a:fld>
            <a:endParaRPr lang="zh-CN" altLang="en-US"/>
          </a:p>
        </p:txBody>
      </p:sp>
    </p:spTree>
    <p:extLst>
      <p:ext uri="{BB962C8B-B14F-4D97-AF65-F5344CB8AC3E}">
        <p14:creationId xmlns:p14="http://schemas.microsoft.com/office/powerpoint/2010/main" val="2784657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33</a:t>
            </a:fld>
            <a:endParaRPr lang="zh-CN" altLang="en-US"/>
          </a:p>
        </p:txBody>
      </p:sp>
    </p:spTree>
    <p:extLst>
      <p:ext uri="{BB962C8B-B14F-4D97-AF65-F5344CB8AC3E}">
        <p14:creationId xmlns:p14="http://schemas.microsoft.com/office/powerpoint/2010/main" val="160639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40</a:t>
            </a:fld>
            <a:endParaRPr lang="zh-CN" altLang="en-US"/>
          </a:p>
        </p:txBody>
      </p:sp>
    </p:spTree>
    <p:extLst>
      <p:ext uri="{BB962C8B-B14F-4D97-AF65-F5344CB8AC3E}">
        <p14:creationId xmlns:p14="http://schemas.microsoft.com/office/powerpoint/2010/main" val="386125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2</a:t>
            </a:fld>
            <a:endParaRPr lang="zh-CN" altLang="en-US"/>
          </a:p>
        </p:txBody>
      </p:sp>
    </p:spTree>
    <p:extLst>
      <p:ext uri="{BB962C8B-B14F-4D97-AF65-F5344CB8AC3E}">
        <p14:creationId xmlns:p14="http://schemas.microsoft.com/office/powerpoint/2010/main" val="245553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8120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472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010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5248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8169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9731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A47B22-41A3-4436-8E67-11B2F2043F96}" type="slidenum">
              <a:rPr lang="zh-CN" altLang="en-US" smtClean="0"/>
              <a:t>26</a:t>
            </a:fld>
            <a:endParaRPr lang="zh-CN" altLang="en-US"/>
          </a:p>
        </p:txBody>
      </p:sp>
    </p:spTree>
    <p:extLst>
      <p:ext uri="{BB962C8B-B14F-4D97-AF65-F5344CB8AC3E}">
        <p14:creationId xmlns:p14="http://schemas.microsoft.com/office/powerpoint/2010/main" val="4181275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91" b="14193"/>
          <a:stretch>
            <a:fillRect/>
          </a:stretch>
        </p:blipFill>
        <p:spPr>
          <a:xfrm>
            <a:off x="1" y="0"/>
            <a:ext cx="12192000" cy="4838700"/>
          </a:xfrm>
          <a:prstGeom prst="rect">
            <a:avLst/>
          </a:prstGeom>
        </p:spPr>
      </p:pic>
      <p:sp>
        <p:nvSpPr>
          <p:cNvPr id="8" name="矩形 7"/>
          <p:cNvSpPr/>
          <p:nvPr userDrawn="1"/>
        </p:nvSpPr>
        <p:spPr>
          <a:xfrm>
            <a:off x="0" y="0"/>
            <a:ext cx="12192000" cy="48387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838700"/>
            <a:ext cx="12192000" cy="1143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0220325" y="512763"/>
            <a:ext cx="1239777" cy="388521"/>
            <a:chOff x="2571750" y="2305050"/>
            <a:chExt cx="7107238" cy="2227263"/>
          </a:xfrm>
          <a:solidFill>
            <a:schemeClr val="bg1"/>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1889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79586" cy="6858000"/>
          </a:xfrm>
          <a:prstGeom prst="rect">
            <a:avLst/>
          </a:prstGeom>
        </p:spPr>
      </p:pic>
      <p:sp>
        <p:nvSpPr>
          <p:cNvPr id="11" name="文本框 10"/>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grpSp>
        <p:nvGrpSpPr>
          <p:cNvPr id="12" name="组 11"/>
          <p:cNvGrpSpPr/>
          <p:nvPr userDrawn="1"/>
        </p:nvGrpSpPr>
        <p:grpSpPr>
          <a:xfrm>
            <a:off x="386114" y="380625"/>
            <a:ext cx="11501087" cy="466540"/>
            <a:chOff x="386115" y="327038"/>
            <a:chExt cx="11310020" cy="476855"/>
          </a:xfrm>
        </p:grpSpPr>
        <p:sp>
          <p:nvSpPr>
            <p:cNvPr id="13" name="平行四边形 6"/>
            <p:cNvSpPr>
              <a:spLocks noChangeArrowheads="1"/>
            </p:cNvSpPr>
            <p:nvPr userDrawn="1"/>
          </p:nvSpPr>
          <p:spPr bwMode="auto">
            <a:xfrm>
              <a:off x="2167202" y="327038"/>
              <a:ext cx="9528933" cy="476855"/>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sz="100">
                <a:solidFill>
                  <a:srgbClr val="FFFFFF"/>
                </a:solidFill>
              </a:endParaRPr>
            </a:p>
          </p:txBody>
        </p:sp>
        <p:sp>
          <p:nvSpPr>
            <p:cNvPr id="14" name="平行四边形 7"/>
            <p:cNvSpPr>
              <a:spLocks noChangeArrowheads="1"/>
            </p:cNvSpPr>
            <p:nvPr userDrawn="1"/>
          </p:nvSpPr>
          <p:spPr bwMode="auto">
            <a:xfrm>
              <a:off x="386115" y="327038"/>
              <a:ext cx="1915297" cy="476855"/>
            </a:xfrm>
            <a:prstGeom prst="parallelogram">
              <a:avLst>
                <a:gd name="adj" fmla="val 41517"/>
              </a:avLst>
            </a:prstGeom>
            <a:solidFill>
              <a:srgbClr val="CF632F"/>
            </a:solidFill>
            <a:ln>
              <a:noFill/>
            </a:ln>
          </p:spPr>
          <p:txBody>
            <a:bodyPr anchor="ctr"/>
            <a:lstStyle/>
            <a:p>
              <a:pPr algn="ctr">
                <a:buFont typeface="Arial" panose="020B0604020202020204" pitchFamily="34" charset="0"/>
                <a:buNone/>
              </a:pPr>
              <a:endParaRPr lang="zh-CN" altLang="en-US" sz="100">
                <a:solidFill>
                  <a:srgbClr val="FFFFFF"/>
                </a:solidFill>
              </a:endParaRPr>
            </a:p>
          </p:txBody>
        </p:sp>
      </p:grpSp>
    </p:spTree>
    <p:extLst>
      <p:ext uri="{BB962C8B-B14F-4D97-AF65-F5344CB8AC3E}">
        <p14:creationId xmlns:p14="http://schemas.microsoft.com/office/powerpoint/2010/main" val="354132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4_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79586" cy="6858000"/>
          </a:xfrm>
          <a:prstGeom prst="rect">
            <a:avLst/>
          </a:prstGeom>
        </p:spPr>
      </p:pic>
      <p:sp>
        <p:nvSpPr>
          <p:cNvPr id="11" name="文本框 10"/>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grpSp>
        <p:nvGrpSpPr>
          <p:cNvPr id="12" name="组 11"/>
          <p:cNvGrpSpPr/>
          <p:nvPr userDrawn="1"/>
        </p:nvGrpSpPr>
        <p:grpSpPr>
          <a:xfrm>
            <a:off x="386114" y="380625"/>
            <a:ext cx="11501087" cy="466540"/>
            <a:chOff x="386115" y="327038"/>
            <a:chExt cx="11310020" cy="476855"/>
          </a:xfrm>
        </p:grpSpPr>
        <p:sp>
          <p:nvSpPr>
            <p:cNvPr id="13" name="平行四边形 6"/>
            <p:cNvSpPr>
              <a:spLocks noChangeArrowheads="1"/>
            </p:cNvSpPr>
            <p:nvPr userDrawn="1"/>
          </p:nvSpPr>
          <p:spPr bwMode="auto">
            <a:xfrm>
              <a:off x="2167202" y="327038"/>
              <a:ext cx="9528933" cy="476855"/>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buNone/>
              </a:pPr>
              <a:endParaRPr lang="zh-CN" altLang="en-US" sz="100">
                <a:solidFill>
                  <a:srgbClr val="FFFFFF"/>
                </a:solidFill>
              </a:endParaRPr>
            </a:p>
          </p:txBody>
        </p:sp>
        <p:sp>
          <p:nvSpPr>
            <p:cNvPr id="14" name="平行四边形 7"/>
            <p:cNvSpPr>
              <a:spLocks noChangeArrowheads="1"/>
            </p:cNvSpPr>
            <p:nvPr userDrawn="1"/>
          </p:nvSpPr>
          <p:spPr bwMode="auto">
            <a:xfrm>
              <a:off x="386115" y="327038"/>
              <a:ext cx="1915297" cy="476855"/>
            </a:xfrm>
            <a:prstGeom prst="parallelogram">
              <a:avLst>
                <a:gd name="adj" fmla="val 41517"/>
              </a:avLst>
            </a:prstGeom>
            <a:solidFill>
              <a:srgbClr val="CF632F"/>
            </a:solidFill>
            <a:ln>
              <a:noFill/>
            </a:ln>
          </p:spPr>
          <p:txBody>
            <a:bodyPr anchor="ctr"/>
            <a:lstStyle/>
            <a:p>
              <a:pPr algn="ctr">
                <a:buFont typeface="Arial" panose="020B0604020202020204" pitchFamily="34" charset="0"/>
                <a:buNone/>
              </a:pPr>
              <a:endParaRPr lang="zh-CN" altLang="en-US" sz="100">
                <a:solidFill>
                  <a:srgbClr val="FFFFFF"/>
                </a:solidFill>
              </a:endParaRPr>
            </a:p>
          </p:txBody>
        </p:sp>
      </p:grpSp>
    </p:spTree>
    <p:extLst>
      <p:ext uri="{BB962C8B-B14F-4D97-AF65-F5344CB8AC3E}">
        <p14:creationId xmlns:p14="http://schemas.microsoft.com/office/powerpoint/2010/main" val="3069611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65092" b="15294"/>
          <a:stretch>
            <a:fillRect/>
          </a:stretch>
        </p:blipFill>
        <p:spPr>
          <a:xfrm>
            <a:off x="-63501" y="0"/>
            <a:ext cx="4255933" cy="6858000"/>
          </a:xfrm>
          <a:prstGeom prst="rect">
            <a:avLst/>
          </a:prstGeom>
        </p:spPr>
      </p:pic>
      <p:sp>
        <p:nvSpPr>
          <p:cNvPr id="8" name="矩形 7"/>
          <p:cNvSpPr/>
          <p:nvPr userDrawn="1"/>
        </p:nvSpPr>
        <p:spPr>
          <a:xfrm>
            <a:off x="-1" y="0"/>
            <a:ext cx="3995879" cy="6858000"/>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355691" y="-82146"/>
            <a:ext cx="3853006" cy="3700593"/>
          </a:xfrm>
          <a:prstGeom prst="rect">
            <a:avLst/>
          </a:prstGeom>
        </p:spPr>
      </p:pic>
      <p:grpSp>
        <p:nvGrpSpPr>
          <p:cNvPr id="10" name="组合 9"/>
          <p:cNvGrpSpPr/>
          <p:nvPr userDrawn="1"/>
        </p:nvGrpSpPr>
        <p:grpSpPr>
          <a:xfrm>
            <a:off x="10220325" y="512763"/>
            <a:ext cx="1239777" cy="388521"/>
            <a:chOff x="2571750" y="2305050"/>
            <a:chExt cx="7107238" cy="2227263"/>
          </a:xfrm>
          <a:solidFill>
            <a:srgbClr val="9C0C15"/>
          </a:solidFill>
        </p:grpSpPr>
        <p:sp>
          <p:nvSpPr>
            <p:cNvPr id="1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624114" y="4905830"/>
            <a:ext cx="139482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userDrawn="1"/>
        </p:nvPicPr>
        <p:blipFill rotWithShape="1">
          <a:blip r:embed="rId2">
            <a:extLst>
              <a:ext uri="{28A0092B-C50C-407E-A947-70E740481C1C}">
                <a14:useLocalDpi xmlns:a14="http://schemas.microsoft.com/office/drawing/2010/main" val="0"/>
              </a:ext>
            </a:extLst>
          </a:blip>
          <a:srcRect l="1474" t="33462" r="1274" b="30750"/>
          <a:stretch>
            <a:fillRect/>
          </a:stretch>
        </p:blipFill>
        <p:spPr>
          <a:xfrm>
            <a:off x="0" y="1847850"/>
            <a:ext cx="12192000" cy="2990850"/>
          </a:xfrm>
          <a:prstGeom prst="rect">
            <a:avLst/>
          </a:prstGeom>
        </p:spPr>
      </p:pic>
      <p:pic>
        <p:nvPicPr>
          <p:cNvPr id="48" name="图片 47"/>
          <p:cNvPicPr>
            <a:picLocks noChangeAspect="1"/>
          </p:cNvPicPr>
          <p:nvPr userDrawn="1"/>
        </p:nvPicPr>
        <p:blipFill rotWithShape="1">
          <a:blip r:embed="rId3" cstate="print">
            <a:extLst>
              <a:ext uri="{28A0092B-C50C-407E-A947-70E740481C1C}">
                <a14:useLocalDpi xmlns:a14="http://schemas.microsoft.com/office/drawing/2010/main" val="0"/>
              </a:ext>
            </a:extLst>
          </a:blip>
          <a:srcRect t="46086" b="17049"/>
          <a:stretch>
            <a:fillRect/>
          </a:stretch>
        </p:blipFill>
        <p:spPr>
          <a:xfrm>
            <a:off x="0" y="1878540"/>
            <a:ext cx="12192000" cy="2997201"/>
          </a:xfrm>
          <a:prstGeom prst="rect">
            <a:avLst/>
          </a:prstGeom>
        </p:spPr>
      </p:pic>
      <p:sp>
        <p:nvSpPr>
          <p:cNvPr id="49" name="矩形 48"/>
          <p:cNvSpPr/>
          <p:nvPr userDrawn="1"/>
        </p:nvSpPr>
        <p:spPr>
          <a:xfrm>
            <a:off x="0" y="1829470"/>
            <a:ext cx="12192000" cy="3046271"/>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占位符 50"/>
          <p:cNvSpPr>
            <a:spLocks noGrp="1"/>
          </p:cNvSpPr>
          <p:nvPr>
            <p:ph type="body" sz="quarter" idx="10" hasCustomPrompt="1"/>
          </p:nvPr>
        </p:nvSpPr>
        <p:spPr>
          <a:xfrm>
            <a:off x="-10706" y="2689225"/>
            <a:ext cx="12202706" cy="1181100"/>
          </a:xfrm>
          <a:prstGeom prst="rect">
            <a:avLst/>
          </a:prstGeom>
        </p:spPr>
        <p:txBody>
          <a:bodyPr/>
          <a:lstStyle>
            <a:lvl1pPr marL="0" indent="0" algn="ctr">
              <a:buNone/>
              <a:defRPr sz="8000" b="1">
                <a:solidFill>
                  <a:schemeClr val="bg1"/>
                </a:solidFill>
                <a:latin typeface="微软雅黑" panose="020B0503020204020204" pitchFamily="34" charset="-122"/>
                <a:ea typeface="微软雅黑" panose="020B0503020204020204" pitchFamily="34" charset="-122"/>
              </a:defRPr>
            </a:lvl1pPr>
            <a:lvl2pPr>
              <a:defRPr sz="4400" b="1">
                <a:solidFill>
                  <a:schemeClr val="bg1"/>
                </a:solidFill>
                <a:latin typeface="微软雅黑" panose="020B0503020204020204" pitchFamily="34" charset="-122"/>
                <a:ea typeface="微软雅黑" panose="020B0503020204020204" pitchFamily="34" charset="-122"/>
              </a:defRPr>
            </a:lvl2pPr>
            <a:lvl3pPr>
              <a:defRPr sz="4000" b="1">
                <a:solidFill>
                  <a:schemeClr val="bg1"/>
                </a:solidFill>
                <a:latin typeface="微软雅黑" panose="020B0503020204020204" pitchFamily="34" charset="-122"/>
                <a:ea typeface="微软雅黑" panose="020B0503020204020204" pitchFamily="34" charset="-122"/>
              </a:defRPr>
            </a:lvl3pPr>
            <a:lvl4pPr>
              <a:defRPr sz="3600" b="1">
                <a:solidFill>
                  <a:schemeClr val="bg1"/>
                </a:solidFill>
                <a:latin typeface="微软雅黑" panose="020B0503020204020204" pitchFamily="34" charset="-122"/>
                <a:ea typeface="微软雅黑" panose="020B0503020204020204" pitchFamily="34" charset="-122"/>
              </a:defRPr>
            </a:lvl4pPr>
            <a:lvl5pPr>
              <a:defRPr sz="3600" b="1">
                <a:solidFill>
                  <a:schemeClr val="bg1"/>
                </a:solidFill>
                <a:latin typeface="微软雅黑" panose="020B0503020204020204" pitchFamily="34" charset="-122"/>
                <a:ea typeface="微软雅黑" panose="020B0503020204020204" pitchFamily="34" charset="-122"/>
              </a:defRPr>
            </a:lvl5pPr>
          </a:lstStyle>
          <a:p>
            <a:pPr lvl="0"/>
            <a:r>
              <a:rPr lang="zh-CN" altLang="en-US" dirty="0"/>
              <a:t>这里输入章节标题</a:t>
            </a:r>
          </a:p>
        </p:txBody>
      </p:sp>
      <p:grpSp>
        <p:nvGrpSpPr>
          <p:cNvPr id="52" name="组合 51"/>
          <p:cNvGrpSpPr/>
          <p:nvPr userDrawn="1"/>
        </p:nvGrpSpPr>
        <p:grpSpPr>
          <a:xfrm>
            <a:off x="10220325" y="1287463"/>
            <a:ext cx="1239777" cy="388521"/>
            <a:chOff x="2571750" y="2305050"/>
            <a:chExt cx="7107238" cy="2227263"/>
          </a:xfrm>
          <a:solidFill>
            <a:srgbClr val="9C0C15"/>
          </a:solidFill>
        </p:grpSpPr>
        <p:sp>
          <p:nvSpPr>
            <p:cNvPr id="53"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4" name="组合 73"/>
          <p:cNvGrpSpPr/>
          <p:nvPr userDrawn="1"/>
        </p:nvGrpSpPr>
        <p:grpSpPr>
          <a:xfrm>
            <a:off x="10220325" y="512763"/>
            <a:ext cx="1239777" cy="388521"/>
            <a:chOff x="2571750" y="2305050"/>
            <a:chExt cx="7107238" cy="2227263"/>
          </a:xfrm>
          <a:solidFill>
            <a:srgbClr val="9C0C15"/>
          </a:solidFill>
        </p:grpSpPr>
        <p:sp>
          <p:nvSpPr>
            <p:cNvPr id="7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矩形 63"/>
          <p:cNvSpPr/>
          <p:nvPr userDrawn="1"/>
        </p:nvSpPr>
        <p:spPr>
          <a:xfrm>
            <a:off x="482600" y="1638109"/>
            <a:ext cx="7366000" cy="38891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7F7F7F"/>
              </a:solidFill>
              <a:effectLst/>
              <a:uLnTx/>
              <a:uFillTx/>
              <a:latin typeface="等线" panose="02010600030101010101" charset="-122"/>
              <a:ea typeface="等线" panose="02010600030101010101" charset="-122"/>
              <a:cs typeface="+mn-cs"/>
            </a:endParaRPr>
          </a:p>
        </p:txBody>
      </p:sp>
      <p:sp>
        <p:nvSpPr>
          <p:cNvPr id="71" name="任意多边形: 形状 70"/>
          <p:cNvSpPr>
            <a:spLocks noGrp="1"/>
          </p:cNvSpPr>
          <p:nvPr>
            <p:ph type="pic" sz="quarter" idx="10"/>
          </p:nvPr>
        </p:nvSpPr>
        <p:spPr>
          <a:xfrm>
            <a:off x="7848600" y="1637847"/>
            <a:ext cx="3733800" cy="3889170"/>
          </a:xfrm>
          <a:custGeom>
            <a:avLst/>
            <a:gdLst>
              <a:gd name="connsiteX0" fmla="*/ 0 w 3733800"/>
              <a:gd name="connsiteY0" fmla="*/ 0 h 3889170"/>
              <a:gd name="connsiteX1" fmla="*/ 3733800 w 3733800"/>
              <a:gd name="connsiteY1" fmla="*/ 0 h 3889170"/>
              <a:gd name="connsiteX2" fmla="*/ 3733800 w 3733800"/>
              <a:gd name="connsiteY2" fmla="*/ 3889170 h 3889170"/>
              <a:gd name="connsiteX3" fmla="*/ 0 w 3733800"/>
              <a:gd name="connsiteY3" fmla="*/ 3889170 h 3889170"/>
            </a:gdLst>
            <a:ahLst/>
            <a:cxnLst>
              <a:cxn ang="0">
                <a:pos x="connsiteX0" y="connsiteY0"/>
              </a:cxn>
              <a:cxn ang="0">
                <a:pos x="connsiteX1" y="connsiteY1"/>
              </a:cxn>
              <a:cxn ang="0">
                <a:pos x="connsiteX2" y="connsiteY2"/>
              </a:cxn>
              <a:cxn ang="0">
                <a:pos x="connsiteX3" y="connsiteY3"/>
              </a:cxn>
            </a:cxnLst>
            <a:rect l="l" t="t" r="r" b="b"/>
            <a:pathLst>
              <a:path w="3733800" h="3889170">
                <a:moveTo>
                  <a:pt x="0" y="0"/>
                </a:moveTo>
                <a:lnTo>
                  <a:pt x="3733800" y="0"/>
                </a:lnTo>
                <a:lnTo>
                  <a:pt x="3733800" y="3889170"/>
                </a:lnTo>
                <a:lnTo>
                  <a:pt x="0" y="3889170"/>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2" name="任意多边形: 形状 71"/>
          <p:cNvSpPr/>
          <p:nvPr userDrawn="1"/>
        </p:nvSpPr>
        <p:spPr>
          <a:xfrm flipH="1">
            <a:off x="0" y="6594331"/>
            <a:ext cx="10719266" cy="512843"/>
          </a:xfrm>
          <a:custGeom>
            <a:avLst/>
            <a:gdLst>
              <a:gd name="connsiteX0" fmla="*/ 10719266 w 10719266"/>
              <a:gd name="connsiteY0" fmla="*/ 0 h 512843"/>
              <a:gd name="connsiteX1" fmla="*/ 0 w 10719266"/>
              <a:gd name="connsiteY1" fmla="*/ 428770 h 512843"/>
              <a:gd name="connsiteX2" fmla="*/ 10719266 w 10719266"/>
              <a:gd name="connsiteY2" fmla="*/ 512843 h 512843"/>
            </a:gdLst>
            <a:ahLst/>
            <a:cxnLst>
              <a:cxn ang="0">
                <a:pos x="connsiteX0" y="connsiteY0"/>
              </a:cxn>
              <a:cxn ang="0">
                <a:pos x="connsiteX1" y="connsiteY1"/>
              </a:cxn>
              <a:cxn ang="0">
                <a:pos x="connsiteX2" y="connsiteY2"/>
              </a:cxn>
            </a:cxnLst>
            <a:rect l="l" t="t" r="r" b="b"/>
            <a:pathLst>
              <a:path w="10719266" h="512843">
                <a:moveTo>
                  <a:pt x="10719266" y="0"/>
                </a:moveTo>
                <a:lnTo>
                  <a:pt x="0" y="428770"/>
                </a:lnTo>
                <a:lnTo>
                  <a:pt x="10719266" y="512843"/>
                </a:lnTo>
                <a:close/>
              </a:path>
            </a:pathLst>
          </a:custGeom>
          <a:solidFill>
            <a:srgbClr val="9B0D1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p:cNvSpPr/>
          <p:nvPr userDrawn="1"/>
        </p:nvSpPr>
        <p:spPr>
          <a:xfrm>
            <a:off x="-42744" y="6502400"/>
            <a:ext cx="12539544" cy="622300"/>
          </a:xfrm>
          <a:custGeom>
            <a:avLst/>
            <a:gdLst>
              <a:gd name="connsiteX0" fmla="*/ 12539544 w 12539544"/>
              <a:gd name="connsiteY0" fmla="*/ 0 h 622300"/>
              <a:gd name="connsiteX1" fmla="*/ 12466070 w 12539544"/>
              <a:gd name="connsiteY1" fmla="*/ 622300 h 622300"/>
              <a:gd name="connsiteX2" fmla="*/ 0 w 12539544"/>
              <a:gd name="connsiteY2" fmla="*/ 537800 h 622300"/>
              <a:gd name="connsiteX3" fmla="*/ 0 w 12539544"/>
              <a:gd name="connsiteY3" fmla="*/ 433492 h 622300"/>
            </a:gdLst>
            <a:ahLst/>
            <a:cxnLst>
              <a:cxn ang="0">
                <a:pos x="connsiteX0" y="connsiteY0"/>
              </a:cxn>
              <a:cxn ang="0">
                <a:pos x="connsiteX1" y="connsiteY1"/>
              </a:cxn>
              <a:cxn ang="0">
                <a:pos x="connsiteX2" y="connsiteY2"/>
              </a:cxn>
              <a:cxn ang="0">
                <a:pos x="connsiteX3" y="connsiteY3"/>
              </a:cxn>
            </a:cxnLst>
            <a:rect l="l" t="t" r="r" b="b"/>
            <a:pathLst>
              <a:path w="12539544" h="622300">
                <a:moveTo>
                  <a:pt x="12539544" y="0"/>
                </a:moveTo>
                <a:lnTo>
                  <a:pt x="12466070" y="622300"/>
                </a:lnTo>
                <a:lnTo>
                  <a:pt x="0" y="537800"/>
                </a:lnTo>
                <a:lnTo>
                  <a:pt x="0" y="43349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文本占位符 2"/>
          <p:cNvSpPr>
            <a:spLocks noGrp="1"/>
          </p:cNvSpPr>
          <p:nvPr>
            <p:ph type="body" sz="quarter" idx="10" hasCustomPrompt="1"/>
          </p:nvPr>
        </p:nvSpPr>
        <p:spPr>
          <a:xfrm>
            <a:off x="1" y="659999"/>
            <a:ext cx="12192000" cy="441325"/>
          </a:xfrm>
          <a:prstGeom prst="rect">
            <a:avLst/>
          </a:prstGeom>
        </p:spPr>
        <p:txBody>
          <a:bodyPr/>
          <a:lstStyle>
            <a:lvl1pPr marL="0" indent="0" algn="ctr">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cxnSp>
        <p:nvCxnSpPr>
          <p:cNvPr id="3" name="直接连接符 2"/>
          <p:cNvCxnSpPr/>
          <p:nvPr userDrawn="1"/>
        </p:nvCxnSpPr>
        <p:spPr>
          <a:xfrm>
            <a:off x="5530850" y="1233817"/>
            <a:ext cx="11303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69" name="矩形 68"/>
          <p:cNvSpPr/>
          <p:nvPr userDrawn="1"/>
        </p:nvSpPr>
        <p:spPr>
          <a:xfrm>
            <a:off x="0" y="6667501"/>
            <a:ext cx="12192000" cy="19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10220325" y="512763"/>
            <a:ext cx="1239777" cy="388521"/>
            <a:chOff x="2571750" y="2305050"/>
            <a:chExt cx="7107238" cy="2227263"/>
          </a:xfrm>
          <a:solidFill>
            <a:srgbClr val="9C0C15"/>
          </a:solidFill>
        </p:grpSpPr>
        <p:sp>
          <p:nvSpPr>
            <p:cNvPr id="71"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3" name="直接连接符 2"/>
          <p:cNvCxnSpPr/>
          <p:nvPr userDrawn="1"/>
        </p:nvCxnSpPr>
        <p:spPr>
          <a:xfrm>
            <a:off x="-825500" y="6629400"/>
            <a:ext cx="13385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69" name="矩形 68"/>
          <p:cNvSpPr/>
          <p:nvPr userDrawn="1"/>
        </p:nvSpPr>
        <p:spPr>
          <a:xfrm>
            <a:off x="0" y="6604001"/>
            <a:ext cx="12192000"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userDrawn="1"/>
        </p:nvGrpSpPr>
        <p:grpSpPr>
          <a:xfrm>
            <a:off x="242426" y="663990"/>
            <a:ext cx="434926" cy="434926"/>
            <a:chOff x="226124" y="563587"/>
            <a:chExt cx="434926" cy="434926"/>
          </a:xfrm>
        </p:grpSpPr>
        <p:sp>
          <p:nvSpPr>
            <p:cNvPr id="71" name="椭圆 70"/>
            <p:cNvSpPr/>
            <p:nvPr/>
          </p:nvSpPr>
          <p:spPr bwMode="auto">
            <a:xfrm>
              <a:off x="226124" y="563587"/>
              <a:ext cx="434926" cy="43492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200">
                <a:solidFill>
                  <a:srgbClr val="013A73"/>
                </a:solidFill>
              </a:endParaRPr>
            </a:p>
          </p:txBody>
        </p:sp>
        <p:sp>
          <p:nvSpPr>
            <p:cNvPr id="72" name="Freeform 5"/>
            <p:cNvSpPr>
              <a:spLocks noEditPoints="1"/>
            </p:cNvSpPr>
            <p:nvPr userDrawn="1"/>
          </p:nvSpPr>
          <p:spPr bwMode="auto">
            <a:xfrm>
              <a:off x="285312" y="713677"/>
              <a:ext cx="316550" cy="192863"/>
            </a:xfrm>
            <a:custGeom>
              <a:avLst/>
              <a:gdLst>
                <a:gd name="T0" fmla="*/ 0 w 353"/>
                <a:gd name="T1" fmla="*/ 0 h 214"/>
                <a:gd name="T2" fmla="*/ 340 w 353"/>
                <a:gd name="T3" fmla="*/ 0 h 214"/>
                <a:gd name="T4" fmla="*/ 340 w 353"/>
                <a:gd name="T5" fmla="*/ 14 h 214"/>
                <a:gd name="T6" fmla="*/ 340 w 353"/>
                <a:gd name="T7" fmla="*/ 41 h 214"/>
                <a:gd name="T8" fmla="*/ 340 w 353"/>
                <a:gd name="T9" fmla="*/ 115 h 214"/>
                <a:gd name="T10" fmla="*/ 349 w 353"/>
                <a:gd name="T11" fmla="*/ 130 h 214"/>
                <a:gd name="T12" fmla="*/ 344 w 353"/>
                <a:gd name="T13" fmla="*/ 142 h 214"/>
                <a:gd name="T14" fmla="*/ 353 w 353"/>
                <a:gd name="T15" fmla="*/ 198 h 214"/>
                <a:gd name="T16" fmla="*/ 329 w 353"/>
                <a:gd name="T17" fmla="*/ 198 h 214"/>
                <a:gd name="T18" fmla="*/ 325 w 353"/>
                <a:gd name="T19" fmla="*/ 177 h 214"/>
                <a:gd name="T20" fmla="*/ 319 w 353"/>
                <a:gd name="T21" fmla="*/ 198 h 214"/>
                <a:gd name="T22" fmla="*/ 313 w 353"/>
                <a:gd name="T23" fmla="*/ 198 h 214"/>
                <a:gd name="T24" fmla="*/ 321 w 353"/>
                <a:gd name="T25" fmla="*/ 142 h 214"/>
                <a:gd name="T26" fmla="*/ 316 w 353"/>
                <a:gd name="T27" fmla="*/ 130 h 214"/>
                <a:gd name="T28" fmla="*/ 325 w 353"/>
                <a:gd name="T29" fmla="*/ 115 h 214"/>
                <a:gd name="T30" fmla="*/ 325 w 353"/>
                <a:gd name="T31" fmla="*/ 41 h 214"/>
                <a:gd name="T32" fmla="*/ 0 w 353"/>
                <a:gd name="T33" fmla="*/ 41 h 214"/>
                <a:gd name="T34" fmla="*/ 0 w 353"/>
                <a:gd name="T35" fmla="*/ 0 h 214"/>
                <a:gd name="T36" fmla="*/ 49 w 353"/>
                <a:gd name="T37" fmla="*/ 66 h 214"/>
                <a:gd name="T38" fmla="*/ 48 w 353"/>
                <a:gd name="T39" fmla="*/ 180 h 214"/>
                <a:gd name="T40" fmla="*/ 175 w 353"/>
                <a:gd name="T41" fmla="*/ 214 h 214"/>
                <a:gd name="T42" fmla="*/ 299 w 353"/>
                <a:gd name="T43" fmla="*/ 180 h 214"/>
                <a:gd name="T44" fmla="*/ 299 w 353"/>
                <a:gd name="T45" fmla="*/ 66 h 214"/>
                <a:gd name="T46" fmla="*/ 49 w 353"/>
                <a:gd name="T47" fmla="*/ 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214">
                  <a:moveTo>
                    <a:pt x="0" y="0"/>
                  </a:moveTo>
                  <a:cubicBezTo>
                    <a:pt x="340" y="0"/>
                    <a:pt x="340" y="0"/>
                    <a:pt x="340" y="0"/>
                  </a:cubicBezTo>
                  <a:cubicBezTo>
                    <a:pt x="340" y="14"/>
                    <a:pt x="340" y="14"/>
                    <a:pt x="340" y="14"/>
                  </a:cubicBezTo>
                  <a:cubicBezTo>
                    <a:pt x="340" y="41"/>
                    <a:pt x="340" y="41"/>
                    <a:pt x="340" y="41"/>
                  </a:cubicBezTo>
                  <a:cubicBezTo>
                    <a:pt x="340" y="115"/>
                    <a:pt x="340" y="115"/>
                    <a:pt x="340" y="115"/>
                  </a:cubicBezTo>
                  <a:cubicBezTo>
                    <a:pt x="345" y="118"/>
                    <a:pt x="349" y="123"/>
                    <a:pt x="349" y="130"/>
                  </a:cubicBezTo>
                  <a:cubicBezTo>
                    <a:pt x="349" y="135"/>
                    <a:pt x="347" y="139"/>
                    <a:pt x="344" y="142"/>
                  </a:cubicBezTo>
                  <a:cubicBezTo>
                    <a:pt x="353" y="198"/>
                    <a:pt x="353" y="198"/>
                    <a:pt x="353" y="198"/>
                  </a:cubicBezTo>
                  <a:cubicBezTo>
                    <a:pt x="329" y="198"/>
                    <a:pt x="329" y="198"/>
                    <a:pt x="329" y="198"/>
                  </a:cubicBezTo>
                  <a:cubicBezTo>
                    <a:pt x="325" y="177"/>
                    <a:pt x="325" y="177"/>
                    <a:pt x="325" y="177"/>
                  </a:cubicBezTo>
                  <a:cubicBezTo>
                    <a:pt x="319" y="198"/>
                    <a:pt x="319" y="198"/>
                    <a:pt x="319" y="198"/>
                  </a:cubicBezTo>
                  <a:cubicBezTo>
                    <a:pt x="313" y="198"/>
                    <a:pt x="313" y="198"/>
                    <a:pt x="313" y="198"/>
                  </a:cubicBezTo>
                  <a:cubicBezTo>
                    <a:pt x="321" y="142"/>
                    <a:pt x="321" y="142"/>
                    <a:pt x="321" y="142"/>
                  </a:cubicBezTo>
                  <a:cubicBezTo>
                    <a:pt x="318" y="139"/>
                    <a:pt x="316" y="135"/>
                    <a:pt x="316" y="130"/>
                  </a:cubicBezTo>
                  <a:cubicBezTo>
                    <a:pt x="316" y="123"/>
                    <a:pt x="320" y="118"/>
                    <a:pt x="325" y="115"/>
                  </a:cubicBezTo>
                  <a:cubicBezTo>
                    <a:pt x="325" y="41"/>
                    <a:pt x="325" y="41"/>
                    <a:pt x="325" y="41"/>
                  </a:cubicBezTo>
                  <a:cubicBezTo>
                    <a:pt x="0" y="41"/>
                    <a:pt x="0" y="41"/>
                    <a:pt x="0" y="41"/>
                  </a:cubicBezTo>
                  <a:cubicBezTo>
                    <a:pt x="0" y="0"/>
                    <a:pt x="0" y="0"/>
                    <a:pt x="0" y="0"/>
                  </a:cubicBezTo>
                  <a:close/>
                  <a:moveTo>
                    <a:pt x="49" y="66"/>
                  </a:moveTo>
                  <a:cubicBezTo>
                    <a:pt x="48" y="180"/>
                    <a:pt x="48" y="180"/>
                    <a:pt x="48" y="180"/>
                  </a:cubicBezTo>
                  <a:cubicBezTo>
                    <a:pt x="98" y="179"/>
                    <a:pt x="138" y="194"/>
                    <a:pt x="175" y="214"/>
                  </a:cubicBezTo>
                  <a:cubicBezTo>
                    <a:pt x="206" y="191"/>
                    <a:pt x="246" y="178"/>
                    <a:pt x="299" y="180"/>
                  </a:cubicBezTo>
                  <a:cubicBezTo>
                    <a:pt x="299" y="142"/>
                    <a:pt x="299" y="104"/>
                    <a:pt x="299" y="66"/>
                  </a:cubicBezTo>
                  <a:lnTo>
                    <a:pt x="49" y="6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689712" y="657333"/>
            <a:ext cx="8656269" cy="441325"/>
          </a:xfrm>
          <a:prstGeom prst="rect">
            <a:avLst/>
          </a:prstGeom>
        </p:spPr>
        <p:txBody>
          <a:bodyPr/>
          <a:lstStyle>
            <a:lvl1pPr marL="0" indent="0">
              <a:buNone/>
              <a:defRPr b="1">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sp>
        <p:nvSpPr>
          <p:cNvPr id="73" name="文本占位符 2"/>
          <p:cNvSpPr>
            <a:spLocks noGrp="1"/>
          </p:cNvSpPr>
          <p:nvPr>
            <p:ph type="body" sz="quarter" idx="11" hasCustomPrompt="1"/>
          </p:nvPr>
        </p:nvSpPr>
        <p:spPr>
          <a:xfrm>
            <a:off x="689712" y="1203433"/>
            <a:ext cx="8656269" cy="441325"/>
          </a:xfrm>
          <a:prstGeom prst="rect">
            <a:avLst/>
          </a:prstGeom>
        </p:spPr>
        <p:txBody>
          <a:bodyPr/>
          <a:lstStyle>
            <a:lvl1pPr marL="0" indent="0">
              <a:buNone/>
              <a:defRPr sz="2400" b="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编辑母版文本样式</a:t>
            </a:r>
          </a:p>
        </p:txBody>
      </p:sp>
      <p:grpSp>
        <p:nvGrpSpPr>
          <p:cNvPr id="134" name="组合 133"/>
          <p:cNvGrpSpPr/>
          <p:nvPr userDrawn="1"/>
        </p:nvGrpSpPr>
        <p:grpSpPr>
          <a:xfrm>
            <a:off x="10220325" y="512763"/>
            <a:ext cx="1239777" cy="388521"/>
            <a:chOff x="2571750" y="2305050"/>
            <a:chExt cx="7107238" cy="2227263"/>
          </a:xfrm>
          <a:solidFill>
            <a:srgbClr val="9C0C15"/>
          </a:solidFill>
        </p:grpSpPr>
        <p:sp>
          <p:nvSpPr>
            <p:cNvPr id="135" name="Freeform 5"/>
            <p:cNvSpPr/>
            <p:nvPr/>
          </p:nvSpPr>
          <p:spPr bwMode="auto">
            <a:xfrm>
              <a:off x="5570538" y="2641600"/>
              <a:ext cx="169863" cy="527050"/>
            </a:xfrm>
            <a:custGeom>
              <a:avLst/>
              <a:gdLst>
                <a:gd name="T0" fmla="*/ 0 w 40"/>
                <a:gd name="T1" fmla="*/ 117 h 124"/>
                <a:gd name="T2" fmla="*/ 7 w 40"/>
                <a:gd name="T3" fmla="*/ 122 h 124"/>
                <a:gd name="T4" fmla="*/ 23 w 40"/>
                <a:gd name="T5" fmla="*/ 95 h 124"/>
                <a:gd name="T6" fmla="*/ 39 w 40"/>
                <a:gd name="T7" fmla="*/ 34 h 124"/>
                <a:gd name="T8" fmla="*/ 15 w 40"/>
                <a:gd name="T9" fmla="*/ 0 h 124"/>
                <a:gd name="T10" fmla="*/ 7 w 40"/>
                <a:gd name="T11" fmla="*/ 7 h 124"/>
                <a:gd name="T12" fmla="*/ 12 w 40"/>
                <a:gd name="T13" fmla="*/ 42 h 124"/>
                <a:gd name="T14" fmla="*/ 6 w 40"/>
                <a:gd name="T15" fmla="*/ 95 h 124"/>
                <a:gd name="T16" fmla="*/ 0 w 40"/>
                <a:gd name="T17" fmla="*/ 1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4">
                  <a:moveTo>
                    <a:pt x="0" y="117"/>
                  </a:moveTo>
                  <a:cubicBezTo>
                    <a:pt x="0" y="117"/>
                    <a:pt x="0" y="124"/>
                    <a:pt x="7" y="122"/>
                  </a:cubicBezTo>
                  <a:cubicBezTo>
                    <a:pt x="7" y="122"/>
                    <a:pt x="23" y="109"/>
                    <a:pt x="23" y="95"/>
                  </a:cubicBezTo>
                  <a:cubicBezTo>
                    <a:pt x="23" y="95"/>
                    <a:pt x="29" y="51"/>
                    <a:pt x="39" y="34"/>
                  </a:cubicBezTo>
                  <a:cubicBezTo>
                    <a:pt x="39" y="34"/>
                    <a:pt x="40" y="23"/>
                    <a:pt x="15" y="0"/>
                  </a:cubicBezTo>
                  <a:cubicBezTo>
                    <a:pt x="15" y="0"/>
                    <a:pt x="7" y="2"/>
                    <a:pt x="7" y="7"/>
                  </a:cubicBezTo>
                  <a:cubicBezTo>
                    <a:pt x="8" y="11"/>
                    <a:pt x="19" y="16"/>
                    <a:pt x="12" y="42"/>
                  </a:cubicBezTo>
                  <a:cubicBezTo>
                    <a:pt x="6" y="95"/>
                    <a:pt x="6" y="95"/>
                    <a:pt x="6" y="95"/>
                  </a:cubicBezTo>
                  <a:cubicBezTo>
                    <a:pt x="6" y="95"/>
                    <a:pt x="6" y="111"/>
                    <a:pt x="0"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
            <p:cNvSpPr/>
            <p:nvPr/>
          </p:nvSpPr>
          <p:spPr bwMode="auto">
            <a:xfrm>
              <a:off x="5765800" y="3117850"/>
              <a:ext cx="325438" cy="336550"/>
            </a:xfrm>
            <a:custGeom>
              <a:avLst/>
              <a:gdLst>
                <a:gd name="T0" fmla="*/ 71 w 77"/>
                <a:gd name="T1" fmla="*/ 34 h 79"/>
                <a:gd name="T2" fmla="*/ 46 w 77"/>
                <a:gd name="T3" fmla="*/ 6 h 79"/>
                <a:gd name="T4" fmla="*/ 36 w 77"/>
                <a:gd name="T5" fmla="*/ 13 h 79"/>
                <a:gd name="T6" fmla="*/ 3 w 77"/>
                <a:gd name="T7" fmla="*/ 66 h 79"/>
                <a:gd name="T8" fmla="*/ 14 w 77"/>
                <a:gd name="T9" fmla="*/ 70 h 79"/>
                <a:gd name="T10" fmla="*/ 62 w 77"/>
                <a:gd name="T11" fmla="*/ 48 h 79"/>
                <a:gd name="T12" fmla="*/ 71 w 77"/>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77" h="79">
                  <a:moveTo>
                    <a:pt x="71" y="34"/>
                  </a:moveTo>
                  <a:cubicBezTo>
                    <a:pt x="46" y="6"/>
                    <a:pt x="46" y="6"/>
                    <a:pt x="46" y="6"/>
                  </a:cubicBezTo>
                  <a:cubicBezTo>
                    <a:pt x="46" y="6"/>
                    <a:pt x="34" y="0"/>
                    <a:pt x="36" y="13"/>
                  </a:cubicBezTo>
                  <a:cubicBezTo>
                    <a:pt x="36" y="13"/>
                    <a:pt x="24" y="55"/>
                    <a:pt x="3" y="66"/>
                  </a:cubicBezTo>
                  <a:cubicBezTo>
                    <a:pt x="3" y="66"/>
                    <a:pt x="0" y="79"/>
                    <a:pt x="14" y="70"/>
                  </a:cubicBezTo>
                  <a:cubicBezTo>
                    <a:pt x="14" y="70"/>
                    <a:pt x="51" y="47"/>
                    <a:pt x="62" y="48"/>
                  </a:cubicBezTo>
                  <a:cubicBezTo>
                    <a:pt x="62" y="48"/>
                    <a:pt x="77" y="44"/>
                    <a:pt x="7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7"/>
            <p:cNvSpPr/>
            <p:nvPr/>
          </p:nvSpPr>
          <p:spPr bwMode="auto">
            <a:xfrm>
              <a:off x="5103813" y="3186113"/>
              <a:ext cx="619125" cy="506413"/>
            </a:xfrm>
            <a:custGeom>
              <a:avLst/>
              <a:gdLst>
                <a:gd name="T0" fmla="*/ 141 w 146"/>
                <a:gd name="T1" fmla="*/ 10 h 119"/>
                <a:gd name="T2" fmla="*/ 135 w 146"/>
                <a:gd name="T3" fmla="*/ 3 h 119"/>
                <a:gd name="T4" fmla="*/ 96 w 146"/>
                <a:gd name="T5" fmla="*/ 35 h 119"/>
                <a:gd name="T6" fmla="*/ 61 w 146"/>
                <a:gd name="T7" fmla="*/ 66 h 119"/>
                <a:gd name="T8" fmla="*/ 38 w 146"/>
                <a:gd name="T9" fmla="*/ 83 h 119"/>
                <a:gd name="T10" fmla="*/ 36 w 146"/>
                <a:gd name="T11" fmla="*/ 80 h 119"/>
                <a:gd name="T12" fmla="*/ 32 w 146"/>
                <a:gd name="T13" fmla="*/ 18 h 119"/>
                <a:gd name="T14" fmla="*/ 28 w 146"/>
                <a:gd name="T15" fmla="*/ 28 h 119"/>
                <a:gd name="T16" fmla="*/ 0 w 146"/>
                <a:gd name="T17" fmla="*/ 92 h 119"/>
                <a:gd name="T18" fmla="*/ 22 w 146"/>
                <a:gd name="T19" fmla="*/ 119 h 119"/>
                <a:gd name="T20" fmla="*/ 82 w 146"/>
                <a:gd name="T21" fmla="*/ 88 h 119"/>
                <a:gd name="T22" fmla="*/ 111 w 146"/>
                <a:gd name="T23" fmla="*/ 57 h 119"/>
                <a:gd name="T24" fmla="*/ 141 w 146"/>
                <a:gd name="T25"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19">
                  <a:moveTo>
                    <a:pt x="141" y="10"/>
                  </a:moveTo>
                  <a:cubicBezTo>
                    <a:pt x="141" y="10"/>
                    <a:pt x="146" y="0"/>
                    <a:pt x="135" y="3"/>
                  </a:cubicBezTo>
                  <a:cubicBezTo>
                    <a:pt x="135" y="3"/>
                    <a:pt x="112" y="32"/>
                    <a:pt x="96" y="35"/>
                  </a:cubicBezTo>
                  <a:cubicBezTo>
                    <a:pt x="96" y="35"/>
                    <a:pt x="71" y="61"/>
                    <a:pt x="61" y="66"/>
                  </a:cubicBezTo>
                  <a:cubicBezTo>
                    <a:pt x="61" y="66"/>
                    <a:pt x="41" y="78"/>
                    <a:pt x="38" y="83"/>
                  </a:cubicBezTo>
                  <a:cubicBezTo>
                    <a:pt x="36" y="80"/>
                    <a:pt x="36" y="80"/>
                    <a:pt x="36" y="80"/>
                  </a:cubicBezTo>
                  <a:cubicBezTo>
                    <a:pt x="36" y="80"/>
                    <a:pt x="58" y="28"/>
                    <a:pt x="32" y="18"/>
                  </a:cubicBezTo>
                  <a:cubicBezTo>
                    <a:pt x="32" y="18"/>
                    <a:pt x="27" y="20"/>
                    <a:pt x="28" y="28"/>
                  </a:cubicBezTo>
                  <a:cubicBezTo>
                    <a:pt x="28" y="28"/>
                    <a:pt x="12" y="85"/>
                    <a:pt x="0" y="92"/>
                  </a:cubicBezTo>
                  <a:cubicBezTo>
                    <a:pt x="0" y="92"/>
                    <a:pt x="10" y="109"/>
                    <a:pt x="22" y="119"/>
                  </a:cubicBezTo>
                  <a:cubicBezTo>
                    <a:pt x="22" y="119"/>
                    <a:pt x="68" y="98"/>
                    <a:pt x="82" y="88"/>
                  </a:cubicBezTo>
                  <a:cubicBezTo>
                    <a:pt x="82" y="88"/>
                    <a:pt x="105" y="66"/>
                    <a:pt x="111" y="57"/>
                  </a:cubicBezTo>
                  <a:cubicBezTo>
                    <a:pt x="111" y="57"/>
                    <a:pt x="134" y="26"/>
                    <a:pt x="14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
            <p:cNvSpPr/>
            <p:nvPr/>
          </p:nvSpPr>
          <p:spPr bwMode="auto">
            <a:xfrm>
              <a:off x="7410450" y="2632075"/>
              <a:ext cx="890588" cy="1108075"/>
            </a:xfrm>
            <a:custGeom>
              <a:avLst/>
              <a:gdLst>
                <a:gd name="T0" fmla="*/ 196 w 210"/>
                <a:gd name="T1" fmla="*/ 11 h 260"/>
                <a:gd name="T2" fmla="*/ 184 w 210"/>
                <a:gd name="T3" fmla="*/ 19 h 260"/>
                <a:gd name="T4" fmla="*/ 164 w 210"/>
                <a:gd name="T5" fmla="*/ 30 h 260"/>
                <a:gd name="T6" fmla="*/ 140 w 210"/>
                <a:gd name="T7" fmla="*/ 6 h 260"/>
                <a:gd name="T8" fmla="*/ 126 w 210"/>
                <a:gd name="T9" fmla="*/ 7 h 260"/>
                <a:gd name="T10" fmla="*/ 132 w 210"/>
                <a:gd name="T11" fmla="*/ 35 h 260"/>
                <a:gd name="T12" fmla="*/ 133 w 210"/>
                <a:gd name="T13" fmla="*/ 48 h 260"/>
                <a:gd name="T14" fmla="*/ 90 w 210"/>
                <a:gd name="T15" fmla="*/ 80 h 260"/>
                <a:gd name="T16" fmla="*/ 89 w 210"/>
                <a:gd name="T17" fmla="*/ 54 h 260"/>
                <a:gd name="T18" fmla="*/ 78 w 210"/>
                <a:gd name="T19" fmla="*/ 56 h 260"/>
                <a:gd name="T20" fmla="*/ 79 w 210"/>
                <a:gd name="T21" fmla="*/ 105 h 260"/>
                <a:gd name="T22" fmla="*/ 112 w 210"/>
                <a:gd name="T23" fmla="*/ 109 h 260"/>
                <a:gd name="T24" fmla="*/ 89 w 210"/>
                <a:gd name="T25" fmla="*/ 149 h 260"/>
                <a:gd name="T26" fmla="*/ 14 w 210"/>
                <a:gd name="T27" fmla="*/ 244 h 260"/>
                <a:gd name="T28" fmla="*/ 23 w 210"/>
                <a:gd name="T29" fmla="*/ 252 h 260"/>
                <a:gd name="T30" fmla="*/ 98 w 210"/>
                <a:gd name="T31" fmla="*/ 182 h 260"/>
                <a:gd name="T32" fmla="*/ 170 w 210"/>
                <a:gd name="T33" fmla="*/ 55 h 260"/>
                <a:gd name="T34" fmla="*/ 210 w 210"/>
                <a:gd name="T35" fmla="*/ 27 h 260"/>
                <a:gd name="T36" fmla="*/ 196 w 210"/>
                <a:gd name="T37" fmla="*/ 1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60">
                  <a:moveTo>
                    <a:pt x="196" y="11"/>
                  </a:moveTo>
                  <a:cubicBezTo>
                    <a:pt x="189" y="9"/>
                    <a:pt x="184" y="19"/>
                    <a:pt x="184" y="19"/>
                  </a:cubicBezTo>
                  <a:cubicBezTo>
                    <a:pt x="164" y="30"/>
                    <a:pt x="164" y="30"/>
                    <a:pt x="164" y="30"/>
                  </a:cubicBezTo>
                  <a:cubicBezTo>
                    <a:pt x="166" y="23"/>
                    <a:pt x="140" y="6"/>
                    <a:pt x="140" y="6"/>
                  </a:cubicBezTo>
                  <a:cubicBezTo>
                    <a:pt x="128" y="0"/>
                    <a:pt x="126" y="7"/>
                    <a:pt x="126" y="7"/>
                  </a:cubicBezTo>
                  <a:cubicBezTo>
                    <a:pt x="122" y="16"/>
                    <a:pt x="132" y="35"/>
                    <a:pt x="132" y="35"/>
                  </a:cubicBezTo>
                  <a:cubicBezTo>
                    <a:pt x="133" y="48"/>
                    <a:pt x="133" y="48"/>
                    <a:pt x="133" y="48"/>
                  </a:cubicBezTo>
                  <a:cubicBezTo>
                    <a:pt x="90" y="80"/>
                    <a:pt x="90" y="80"/>
                    <a:pt x="90" y="80"/>
                  </a:cubicBezTo>
                  <a:cubicBezTo>
                    <a:pt x="75" y="73"/>
                    <a:pt x="89" y="54"/>
                    <a:pt x="89" y="54"/>
                  </a:cubicBezTo>
                  <a:cubicBezTo>
                    <a:pt x="87" y="39"/>
                    <a:pt x="78" y="56"/>
                    <a:pt x="78" y="56"/>
                  </a:cubicBezTo>
                  <a:cubicBezTo>
                    <a:pt x="67" y="81"/>
                    <a:pt x="79" y="105"/>
                    <a:pt x="79" y="105"/>
                  </a:cubicBezTo>
                  <a:cubicBezTo>
                    <a:pt x="90" y="123"/>
                    <a:pt x="108" y="112"/>
                    <a:pt x="112" y="109"/>
                  </a:cubicBezTo>
                  <a:cubicBezTo>
                    <a:pt x="106" y="115"/>
                    <a:pt x="89" y="149"/>
                    <a:pt x="89" y="149"/>
                  </a:cubicBezTo>
                  <a:cubicBezTo>
                    <a:pt x="68" y="204"/>
                    <a:pt x="14" y="244"/>
                    <a:pt x="14" y="244"/>
                  </a:cubicBezTo>
                  <a:cubicBezTo>
                    <a:pt x="0" y="260"/>
                    <a:pt x="23" y="252"/>
                    <a:pt x="23" y="252"/>
                  </a:cubicBezTo>
                  <a:cubicBezTo>
                    <a:pt x="44" y="243"/>
                    <a:pt x="98" y="182"/>
                    <a:pt x="98" y="182"/>
                  </a:cubicBezTo>
                  <a:cubicBezTo>
                    <a:pt x="175" y="91"/>
                    <a:pt x="170" y="55"/>
                    <a:pt x="170" y="55"/>
                  </a:cubicBezTo>
                  <a:cubicBezTo>
                    <a:pt x="188" y="47"/>
                    <a:pt x="210" y="27"/>
                    <a:pt x="210" y="27"/>
                  </a:cubicBezTo>
                  <a:lnTo>
                    <a:pt x="19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
            <p:cNvSpPr/>
            <p:nvPr/>
          </p:nvSpPr>
          <p:spPr bwMode="auto">
            <a:xfrm>
              <a:off x="8166100" y="3233738"/>
              <a:ext cx="246063" cy="428625"/>
            </a:xfrm>
            <a:custGeom>
              <a:avLst/>
              <a:gdLst>
                <a:gd name="T0" fmla="*/ 9 w 58"/>
                <a:gd name="T1" fmla="*/ 23 h 101"/>
                <a:gd name="T2" fmla="*/ 9 w 58"/>
                <a:gd name="T3" fmla="*/ 86 h 101"/>
                <a:gd name="T4" fmla="*/ 14 w 58"/>
                <a:gd name="T5" fmla="*/ 96 h 101"/>
                <a:gd name="T6" fmla="*/ 51 w 58"/>
                <a:gd name="T7" fmla="*/ 50 h 101"/>
                <a:gd name="T8" fmla="*/ 21 w 58"/>
                <a:gd name="T9" fmla="*/ 11 h 101"/>
                <a:gd name="T10" fmla="*/ 9 w 58"/>
                <a:gd name="T11" fmla="*/ 23 h 101"/>
              </a:gdLst>
              <a:ahLst/>
              <a:cxnLst>
                <a:cxn ang="0">
                  <a:pos x="T0" y="T1"/>
                </a:cxn>
                <a:cxn ang="0">
                  <a:pos x="T2" y="T3"/>
                </a:cxn>
                <a:cxn ang="0">
                  <a:pos x="T4" y="T5"/>
                </a:cxn>
                <a:cxn ang="0">
                  <a:pos x="T6" y="T7"/>
                </a:cxn>
                <a:cxn ang="0">
                  <a:pos x="T8" y="T9"/>
                </a:cxn>
                <a:cxn ang="0">
                  <a:pos x="T10" y="T11"/>
                </a:cxn>
              </a:cxnLst>
              <a:rect l="0" t="0" r="r" b="b"/>
              <a:pathLst>
                <a:path w="58" h="101">
                  <a:moveTo>
                    <a:pt x="9" y="23"/>
                  </a:moveTo>
                  <a:cubicBezTo>
                    <a:pt x="9" y="23"/>
                    <a:pt x="23" y="73"/>
                    <a:pt x="9" y="86"/>
                  </a:cubicBezTo>
                  <a:cubicBezTo>
                    <a:pt x="9" y="86"/>
                    <a:pt x="0" y="101"/>
                    <a:pt x="14" y="96"/>
                  </a:cubicBezTo>
                  <a:cubicBezTo>
                    <a:pt x="14" y="96"/>
                    <a:pt x="35" y="62"/>
                    <a:pt x="51" y="50"/>
                  </a:cubicBezTo>
                  <a:cubicBezTo>
                    <a:pt x="51" y="50"/>
                    <a:pt x="58" y="24"/>
                    <a:pt x="21" y="11"/>
                  </a:cubicBezTo>
                  <a:cubicBezTo>
                    <a:pt x="21" y="11"/>
                    <a:pt x="1" y="0"/>
                    <a:pt x="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
            <p:cNvSpPr>
              <a:spLocks noEditPoints="1"/>
            </p:cNvSpPr>
            <p:nvPr/>
          </p:nvSpPr>
          <p:spPr bwMode="auto">
            <a:xfrm>
              <a:off x="8755063" y="2305050"/>
              <a:ext cx="923925" cy="1587500"/>
            </a:xfrm>
            <a:custGeom>
              <a:avLst/>
              <a:gdLst>
                <a:gd name="T0" fmla="*/ 140 w 218"/>
                <a:gd name="T1" fmla="*/ 7 h 373"/>
                <a:gd name="T2" fmla="*/ 135 w 218"/>
                <a:gd name="T3" fmla="*/ 15 h 373"/>
                <a:gd name="T4" fmla="*/ 112 w 218"/>
                <a:gd name="T5" fmla="*/ 34 h 373"/>
                <a:gd name="T6" fmla="*/ 88 w 218"/>
                <a:gd name="T7" fmla="*/ 44 h 373"/>
                <a:gd name="T8" fmla="*/ 78 w 218"/>
                <a:gd name="T9" fmla="*/ 59 h 373"/>
                <a:gd name="T10" fmla="*/ 39 w 218"/>
                <a:gd name="T11" fmla="*/ 96 h 373"/>
                <a:gd name="T12" fmla="*/ 22 w 218"/>
                <a:gd name="T13" fmla="*/ 82 h 373"/>
                <a:gd name="T14" fmla="*/ 11 w 218"/>
                <a:gd name="T15" fmla="*/ 90 h 373"/>
                <a:gd name="T16" fmla="*/ 17 w 218"/>
                <a:gd name="T17" fmla="*/ 125 h 373"/>
                <a:gd name="T18" fmla="*/ 43 w 218"/>
                <a:gd name="T19" fmla="*/ 111 h 373"/>
                <a:gd name="T20" fmla="*/ 83 w 218"/>
                <a:gd name="T21" fmla="*/ 70 h 373"/>
                <a:gd name="T22" fmla="*/ 112 w 218"/>
                <a:gd name="T23" fmla="*/ 78 h 373"/>
                <a:gd name="T24" fmla="*/ 103 w 218"/>
                <a:gd name="T25" fmla="*/ 99 h 373"/>
                <a:gd name="T26" fmla="*/ 28 w 218"/>
                <a:gd name="T27" fmla="*/ 189 h 373"/>
                <a:gd name="T28" fmla="*/ 27 w 218"/>
                <a:gd name="T29" fmla="*/ 220 h 373"/>
                <a:gd name="T30" fmla="*/ 51 w 218"/>
                <a:gd name="T31" fmla="*/ 220 h 373"/>
                <a:gd name="T32" fmla="*/ 76 w 218"/>
                <a:gd name="T33" fmla="*/ 194 h 373"/>
                <a:gd name="T34" fmla="*/ 67 w 218"/>
                <a:gd name="T35" fmla="*/ 231 h 373"/>
                <a:gd name="T36" fmla="*/ 90 w 218"/>
                <a:gd name="T37" fmla="*/ 244 h 373"/>
                <a:gd name="T38" fmla="*/ 125 w 218"/>
                <a:gd name="T39" fmla="*/ 255 h 373"/>
                <a:gd name="T40" fmla="*/ 3 w 218"/>
                <a:gd name="T41" fmla="*/ 309 h 373"/>
                <a:gd name="T42" fmla="*/ 102 w 218"/>
                <a:gd name="T43" fmla="*/ 361 h 373"/>
                <a:gd name="T44" fmla="*/ 148 w 218"/>
                <a:gd name="T45" fmla="*/ 325 h 373"/>
                <a:gd name="T46" fmla="*/ 149 w 218"/>
                <a:gd name="T47" fmla="*/ 288 h 373"/>
                <a:gd name="T48" fmla="*/ 154 w 218"/>
                <a:gd name="T49" fmla="*/ 280 h 373"/>
                <a:gd name="T50" fmla="*/ 179 w 218"/>
                <a:gd name="T51" fmla="*/ 286 h 373"/>
                <a:gd name="T52" fmla="*/ 193 w 218"/>
                <a:gd name="T53" fmla="*/ 286 h 373"/>
                <a:gd name="T54" fmla="*/ 188 w 218"/>
                <a:gd name="T55" fmla="*/ 262 h 373"/>
                <a:gd name="T56" fmla="*/ 142 w 218"/>
                <a:gd name="T57" fmla="*/ 256 h 373"/>
                <a:gd name="T58" fmla="*/ 99 w 218"/>
                <a:gd name="T59" fmla="*/ 224 h 373"/>
                <a:gd name="T60" fmla="*/ 114 w 218"/>
                <a:gd name="T61" fmla="*/ 162 h 373"/>
                <a:gd name="T62" fmla="*/ 75 w 218"/>
                <a:gd name="T63" fmla="*/ 168 h 373"/>
                <a:gd name="T64" fmla="*/ 111 w 218"/>
                <a:gd name="T65" fmla="*/ 129 h 373"/>
                <a:gd name="T66" fmla="*/ 120 w 218"/>
                <a:gd name="T67" fmla="*/ 111 h 373"/>
                <a:gd name="T68" fmla="*/ 141 w 218"/>
                <a:gd name="T69" fmla="*/ 80 h 373"/>
                <a:gd name="T70" fmla="*/ 172 w 218"/>
                <a:gd name="T71" fmla="*/ 13 h 373"/>
                <a:gd name="T72" fmla="*/ 140 w 218"/>
                <a:gd name="T73" fmla="*/ 7 h 373"/>
                <a:gd name="T74" fmla="*/ 129 w 218"/>
                <a:gd name="T75" fmla="*/ 314 h 373"/>
                <a:gd name="T76" fmla="*/ 63 w 218"/>
                <a:gd name="T77" fmla="*/ 330 h 373"/>
                <a:gd name="T78" fmla="*/ 79 w 218"/>
                <a:gd name="T79" fmla="*/ 301 h 373"/>
                <a:gd name="T80" fmla="*/ 114 w 218"/>
                <a:gd name="T81" fmla="*/ 283 h 373"/>
                <a:gd name="T82" fmla="*/ 129 w 218"/>
                <a:gd name="T83" fmla="*/ 314 h 373"/>
                <a:gd name="T84" fmla="*/ 119 w 218"/>
                <a:gd name="T85" fmla="*/ 50 h 373"/>
                <a:gd name="T86" fmla="*/ 123 w 218"/>
                <a:gd name="T87" fmla="*/ 42 h 373"/>
                <a:gd name="T88" fmla="*/ 136 w 218"/>
                <a:gd name="T89" fmla="*/ 33 h 373"/>
                <a:gd name="T90" fmla="*/ 119 w 218"/>
                <a:gd name="T91" fmla="*/ 5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373">
                  <a:moveTo>
                    <a:pt x="140" y="7"/>
                  </a:moveTo>
                  <a:cubicBezTo>
                    <a:pt x="135" y="15"/>
                    <a:pt x="135" y="15"/>
                    <a:pt x="135" y="15"/>
                  </a:cubicBezTo>
                  <a:cubicBezTo>
                    <a:pt x="112" y="34"/>
                    <a:pt x="112" y="34"/>
                    <a:pt x="112" y="34"/>
                  </a:cubicBezTo>
                  <a:cubicBezTo>
                    <a:pt x="112" y="34"/>
                    <a:pt x="113" y="52"/>
                    <a:pt x="88" y="44"/>
                  </a:cubicBezTo>
                  <a:cubicBezTo>
                    <a:pt x="88" y="44"/>
                    <a:pt x="79" y="44"/>
                    <a:pt x="78" y="59"/>
                  </a:cubicBezTo>
                  <a:cubicBezTo>
                    <a:pt x="39" y="96"/>
                    <a:pt x="39" y="96"/>
                    <a:pt x="39" y="96"/>
                  </a:cubicBezTo>
                  <a:cubicBezTo>
                    <a:pt x="39" y="96"/>
                    <a:pt x="26" y="107"/>
                    <a:pt x="22" y="82"/>
                  </a:cubicBezTo>
                  <a:cubicBezTo>
                    <a:pt x="22" y="82"/>
                    <a:pt x="18" y="63"/>
                    <a:pt x="11" y="90"/>
                  </a:cubicBezTo>
                  <a:cubicBezTo>
                    <a:pt x="11" y="90"/>
                    <a:pt x="10" y="120"/>
                    <a:pt x="17" y="125"/>
                  </a:cubicBezTo>
                  <a:cubicBezTo>
                    <a:pt x="17" y="125"/>
                    <a:pt x="41" y="132"/>
                    <a:pt x="43" y="111"/>
                  </a:cubicBezTo>
                  <a:cubicBezTo>
                    <a:pt x="43" y="111"/>
                    <a:pt x="78" y="76"/>
                    <a:pt x="83" y="70"/>
                  </a:cubicBezTo>
                  <a:cubicBezTo>
                    <a:pt x="83" y="70"/>
                    <a:pt x="104" y="82"/>
                    <a:pt x="112" y="78"/>
                  </a:cubicBezTo>
                  <a:cubicBezTo>
                    <a:pt x="112" y="78"/>
                    <a:pt x="120" y="81"/>
                    <a:pt x="103" y="99"/>
                  </a:cubicBezTo>
                  <a:cubicBezTo>
                    <a:pt x="103" y="99"/>
                    <a:pt x="44" y="188"/>
                    <a:pt x="28" y="189"/>
                  </a:cubicBezTo>
                  <a:cubicBezTo>
                    <a:pt x="28" y="189"/>
                    <a:pt x="21" y="209"/>
                    <a:pt x="27" y="220"/>
                  </a:cubicBezTo>
                  <a:cubicBezTo>
                    <a:pt x="27" y="220"/>
                    <a:pt x="47" y="225"/>
                    <a:pt x="51" y="220"/>
                  </a:cubicBezTo>
                  <a:cubicBezTo>
                    <a:pt x="76" y="194"/>
                    <a:pt x="76" y="194"/>
                    <a:pt x="76" y="194"/>
                  </a:cubicBezTo>
                  <a:cubicBezTo>
                    <a:pt x="76" y="194"/>
                    <a:pt x="80" y="207"/>
                    <a:pt x="67" y="231"/>
                  </a:cubicBezTo>
                  <a:cubicBezTo>
                    <a:pt x="67" y="231"/>
                    <a:pt x="66" y="257"/>
                    <a:pt x="90" y="244"/>
                  </a:cubicBezTo>
                  <a:cubicBezTo>
                    <a:pt x="90" y="244"/>
                    <a:pt x="118" y="236"/>
                    <a:pt x="125" y="255"/>
                  </a:cubicBezTo>
                  <a:cubicBezTo>
                    <a:pt x="125" y="255"/>
                    <a:pt x="77" y="246"/>
                    <a:pt x="3" y="309"/>
                  </a:cubicBezTo>
                  <a:cubicBezTo>
                    <a:pt x="3" y="309"/>
                    <a:pt x="0" y="332"/>
                    <a:pt x="102" y="361"/>
                  </a:cubicBezTo>
                  <a:cubicBezTo>
                    <a:pt x="102" y="361"/>
                    <a:pt x="143" y="373"/>
                    <a:pt x="148" y="325"/>
                  </a:cubicBezTo>
                  <a:cubicBezTo>
                    <a:pt x="149" y="288"/>
                    <a:pt x="149" y="288"/>
                    <a:pt x="149" y="288"/>
                  </a:cubicBezTo>
                  <a:cubicBezTo>
                    <a:pt x="149" y="288"/>
                    <a:pt x="143" y="283"/>
                    <a:pt x="154" y="280"/>
                  </a:cubicBezTo>
                  <a:cubicBezTo>
                    <a:pt x="179" y="286"/>
                    <a:pt x="179" y="286"/>
                    <a:pt x="179" y="286"/>
                  </a:cubicBezTo>
                  <a:cubicBezTo>
                    <a:pt x="179" y="286"/>
                    <a:pt x="186" y="300"/>
                    <a:pt x="193" y="286"/>
                  </a:cubicBezTo>
                  <a:cubicBezTo>
                    <a:pt x="193" y="286"/>
                    <a:pt x="218" y="277"/>
                    <a:pt x="188" y="262"/>
                  </a:cubicBezTo>
                  <a:cubicBezTo>
                    <a:pt x="142" y="256"/>
                    <a:pt x="142" y="256"/>
                    <a:pt x="142" y="256"/>
                  </a:cubicBezTo>
                  <a:cubicBezTo>
                    <a:pt x="142" y="256"/>
                    <a:pt x="151" y="228"/>
                    <a:pt x="99" y="224"/>
                  </a:cubicBezTo>
                  <a:cubicBezTo>
                    <a:pt x="114" y="162"/>
                    <a:pt x="114" y="162"/>
                    <a:pt x="114" y="162"/>
                  </a:cubicBezTo>
                  <a:cubicBezTo>
                    <a:pt x="114" y="162"/>
                    <a:pt x="102" y="141"/>
                    <a:pt x="75" y="168"/>
                  </a:cubicBezTo>
                  <a:cubicBezTo>
                    <a:pt x="75" y="168"/>
                    <a:pt x="98" y="137"/>
                    <a:pt x="111" y="129"/>
                  </a:cubicBezTo>
                  <a:cubicBezTo>
                    <a:pt x="111" y="129"/>
                    <a:pt x="118" y="129"/>
                    <a:pt x="120" y="111"/>
                  </a:cubicBezTo>
                  <a:cubicBezTo>
                    <a:pt x="120" y="111"/>
                    <a:pt x="130" y="109"/>
                    <a:pt x="141" y="80"/>
                  </a:cubicBezTo>
                  <a:cubicBezTo>
                    <a:pt x="141" y="80"/>
                    <a:pt x="157" y="80"/>
                    <a:pt x="172" y="13"/>
                  </a:cubicBezTo>
                  <a:cubicBezTo>
                    <a:pt x="172" y="13"/>
                    <a:pt x="152" y="0"/>
                    <a:pt x="140" y="7"/>
                  </a:cubicBezTo>
                  <a:close/>
                  <a:moveTo>
                    <a:pt x="129" y="314"/>
                  </a:moveTo>
                  <a:cubicBezTo>
                    <a:pt x="123" y="356"/>
                    <a:pt x="63" y="330"/>
                    <a:pt x="63" y="330"/>
                  </a:cubicBezTo>
                  <a:cubicBezTo>
                    <a:pt x="32" y="324"/>
                    <a:pt x="79" y="301"/>
                    <a:pt x="79" y="301"/>
                  </a:cubicBezTo>
                  <a:cubicBezTo>
                    <a:pt x="114" y="283"/>
                    <a:pt x="114" y="283"/>
                    <a:pt x="114" y="283"/>
                  </a:cubicBezTo>
                  <a:cubicBezTo>
                    <a:pt x="145" y="270"/>
                    <a:pt x="129" y="314"/>
                    <a:pt x="129" y="314"/>
                  </a:cubicBezTo>
                  <a:close/>
                  <a:moveTo>
                    <a:pt x="119" y="50"/>
                  </a:moveTo>
                  <a:cubicBezTo>
                    <a:pt x="119" y="50"/>
                    <a:pt x="118" y="45"/>
                    <a:pt x="123" y="42"/>
                  </a:cubicBezTo>
                  <a:cubicBezTo>
                    <a:pt x="136" y="33"/>
                    <a:pt x="136" y="33"/>
                    <a:pt x="136" y="33"/>
                  </a:cubicBezTo>
                  <a:cubicBezTo>
                    <a:pt x="136" y="33"/>
                    <a:pt x="128" y="63"/>
                    <a:pt x="11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1"/>
            <p:cNvSpPr>
              <a:spLocks noEditPoints="1"/>
            </p:cNvSpPr>
            <p:nvPr/>
          </p:nvSpPr>
          <p:spPr bwMode="auto">
            <a:xfrm>
              <a:off x="6375400" y="2355850"/>
              <a:ext cx="836613" cy="1490663"/>
            </a:xfrm>
            <a:custGeom>
              <a:avLst/>
              <a:gdLst>
                <a:gd name="T0" fmla="*/ 115 w 197"/>
                <a:gd name="T1" fmla="*/ 250 h 350"/>
                <a:gd name="T2" fmla="*/ 144 w 197"/>
                <a:gd name="T3" fmla="*/ 194 h 350"/>
                <a:gd name="T4" fmla="*/ 141 w 197"/>
                <a:gd name="T5" fmla="*/ 178 h 350"/>
                <a:gd name="T6" fmla="*/ 145 w 197"/>
                <a:gd name="T7" fmla="*/ 168 h 350"/>
                <a:gd name="T8" fmla="*/ 137 w 197"/>
                <a:gd name="T9" fmla="*/ 162 h 350"/>
                <a:gd name="T10" fmla="*/ 119 w 197"/>
                <a:gd name="T11" fmla="*/ 145 h 350"/>
                <a:gd name="T12" fmla="*/ 129 w 197"/>
                <a:gd name="T13" fmla="*/ 132 h 350"/>
                <a:gd name="T14" fmla="*/ 171 w 197"/>
                <a:gd name="T15" fmla="*/ 107 h 350"/>
                <a:gd name="T16" fmla="*/ 191 w 197"/>
                <a:gd name="T17" fmla="*/ 60 h 350"/>
                <a:gd name="T18" fmla="*/ 181 w 197"/>
                <a:gd name="T19" fmla="*/ 46 h 350"/>
                <a:gd name="T20" fmla="*/ 168 w 197"/>
                <a:gd name="T21" fmla="*/ 62 h 350"/>
                <a:gd name="T22" fmla="*/ 133 w 197"/>
                <a:gd name="T23" fmla="*/ 90 h 350"/>
                <a:gd name="T24" fmla="*/ 151 w 197"/>
                <a:gd name="T25" fmla="*/ 35 h 350"/>
                <a:gd name="T26" fmla="*/ 149 w 197"/>
                <a:gd name="T27" fmla="*/ 15 h 350"/>
                <a:gd name="T28" fmla="*/ 137 w 197"/>
                <a:gd name="T29" fmla="*/ 30 h 350"/>
                <a:gd name="T30" fmla="*/ 90 w 197"/>
                <a:gd name="T31" fmla="*/ 123 h 350"/>
                <a:gd name="T32" fmla="*/ 60 w 197"/>
                <a:gd name="T33" fmla="*/ 138 h 350"/>
                <a:gd name="T34" fmla="*/ 45 w 197"/>
                <a:gd name="T35" fmla="*/ 154 h 350"/>
                <a:gd name="T36" fmla="*/ 69 w 197"/>
                <a:gd name="T37" fmla="*/ 173 h 350"/>
                <a:gd name="T38" fmla="*/ 41 w 197"/>
                <a:gd name="T39" fmla="*/ 234 h 350"/>
                <a:gd name="T40" fmla="*/ 32 w 197"/>
                <a:gd name="T41" fmla="*/ 251 h 350"/>
                <a:gd name="T42" fmla="*/ 52 w 197"/>
                <a:gd name="T43" fmla="*/ 265 h 350"/>
                <a:gd name="T44" fmla="*/ 85 w 197"/>
                <a:gd name="T45" fmla="*/ 246 h 350"/>
                <a:gd name="T46" fmla="*/ 88 w 197"/>
                <a:gd name="T47" fmla="*/ 253 h 350"/>
                <a:gd name="T48" fmla="*/ 78 w 197"/>
                <a:gd name="T49" fmla="*/ 281 h 350"/>
                <a:gd name="T50" fmla="*/ 48 w 197"/>
                <a:gd name="T51" fmla="*/ 302 h 350"/>
                <a:gd name="T52" fmla="*/ 34 w 197"/>
                <a:gd name="T53" fmla="*/ 306 h 350"/>
                <a:gd name="T54" fmla="*/ 31 w 197"/>
                <a:gd name="T55" fmla="*/ 339 h 350"/>
                <a:gd name="T56" fmla="*/ 51 w 197"/>
                <a:gd name="T57" fmla="*/ 332 h 350"/>
                <a:gd name="T58" fmla="*/ 65 w 197"/>
                <a:gd name="T59" fmla="*/ 309 h 350"/>
                <a:gd name="T60" fmla="*/ 108 w 197"/>
                <a:gd name="T61" fmla="*/ 342 h 350"/>
                <a:gd name="T62" fmla="*/ 115 w 197"/>
                <a:gd name="T63" fmla="*/ 309 h 350"/>
                <a:gd name="T64" fmla="*/ 115 w 197"/>
                <a:gd name="T65" fmla="*/ 250 h 350"/>
                <a:gd name="T66" fmla="*/ 85 w 197"/>
                <a:gd name="T67" fmla="*/ 220 h 350"/>
                <a:gd name="T68" fmla="*/ 66 w 197"/>
                <a:gd name="T69" fmla="*/ 232 h 350"/>
                <a:gd name="T70" fmla="*/ 82 w 197"/>
                <a:gd name="T71" fmla="*/ 178 h 350"/>
                <a:gd name="T72" fmla="*/ 106 w 197"/>
                <a:gd name="T73" fmla="*/ 154 h 350"/>
                <a:gd name="T74" fmla="*/ 95 w 197"/>
                <a:gd name="T75" fmla="*/ 197 h 350"/>
                <a:gd name="T76" fmla="*/ 85 w 197"/>
                <a:gd name="T77"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350">
                  <a:moveTo>
                    <a:pt x="115" y="250"/>
                  </a:moveTo>
                  <a:cubicBezTo>
                    <a:pt x="115" y="250"/>
                    <a:pt x="109" y="233"/>
                    <a:pt x="144" y="194"/>
                  </a:cubicBezTo>
                  <a:cubicBezTo>
                    <a:pt x="141" y="178"/>
                    <a:pt x="141" y="178"/>
                    <a:pt x="141" y="178"/>
                  </a:cubicBezTo>
                  <a:cubicBezTo>
                    <a:pt x="145" y="168"/>
                    <a:pt x="145" y="168"/>
                    <a:pt x="145" y="168"/>
                  </a:cubicBezTo>
                  <a:cubicBezTo>
                    <a:pt x="137" y="162"/>
                    <a:pt x="137" y="162"/>
                    <a:pt x="137" y="162"/>
                  </a:cubicBezTo>
                  <a:cubicBezTo>
                    <a:pt x="137" y="162"/>
                    <a:pt x="136" y="145"/>
                    <a:pt x="119" y="145"/>
                  </a:cubicBezTo>
                  <a:cubicBezTo>
                    <a:pt x="119" y="145"/>
                    <a:pt x="110" y="143"/>
                    <a:pt x="129" y="132"/>
                  </a:cubicBezTo>
                  <a:cubicBezTo>
                    <a:pt x="171" y="107"/>
                    <a:pt x="171" y="107"/>
                    <a:pt x="171" y="107"/>
                  </a:cubicBezTo>
                  <a:cubicBezTo>
                    <a:pt x="191" y="60"/>
                    <a:pt x="191" y="60"/>
                    <a:pt x="191" y="60"/>
                  </a:cubicBezTo>
                  <a:cubicBezTo>
                    <a:pt x="191" y="60"/>
                    <a:pt x="197" y="52"/>
                    <a:pt x="181" y="46"/>
                  </a:cubicBezTo>
                  <a:cubicBezTo>
                    <a:pt x="181" y="46"/>
                    <a:pt x="179" y="56"/>
                    <a:pt x="168" y="62"/>
                  </a:cubicBezTo>
                  <a:cubicBezTo>
                    <a:pt x="157" y="67"/>
                    <a:pt x="141" y="81"/>
                    <a:pt x="133" y="90"/>
                  </a:cubicBezTo>
                  <a:cubicBezTo>
                    <a:pt x="133" y="90"/>
                    <a:pt x="150" y="45"/>
                    <a:pt x="151" y="35"/>
                  </a:cubicBezTo>
                  <a:cubicBezTo>
                    <a:pt x="149" y="15"/>
                    <a:pt x="149" y="15"/>
                    <a:pt x="149" y="15"/>
                  </a:cubicBezTo>
                  <a:cubicBezTo>
                    <a:pt x="149" y="15"/>
                    <a:pt x="138" y="0"/>
                    <a:pt x="137" y="30"/>
                  </a:cubicBezTo>
                  <a:cubicBezTo>
                    <a:pt x="90" y="123"/>
                    <a:pt x="90" y="123"/>
                    <a:pt x="90" y="123"/>
                  </a:cubicBezTo>
                  <a:cubicBezTo>
                    <a:pt x="60" y="138"/>
                    <a:pt x="60" y="138"/>
                    <a:pt x="60" y="138"/>
                  </a:cubicBezTo>
                  <a:cubicBezTo>
                    <a:pt x="60" y="138"/>
                    <a:pt x="32" y="132"/>
                    <a:pt x="45" y="154"/>
                  </a:cubicBezTo>
                  <a:cubicBezTo>
                    <a:pt x="69" y="173"/>
                    <a:pt x="69" y="173"/>
                    <a:pt x="69" y="173"/>
                  </a:cubicBezTo>
                  <a:cubicBezTo>
                    <a:pt x="41" y="234"/>
                    <a:pt x="41" y="234"/>
                    <a:pt x="41" y="234"/>
                  </a:cubicBezTo>
                  <a:cubicBezTo>
                    <a:pt x="32" y="251"/>
                    <a:pt x="32" y="251"/>
                    <a:pt x="32" y="251"/>
                  </a:cubicBezTo>
                  <a:cubicBezTo>
                    <a:pt x="52" y="265"/>
                    <a:pt x="52" y="265"/>
                    <a:pt x="52" y="265"/>
                  </a:cubicBezTo>
                  <a:cubicBezTo>
                    <a:pt x="85" y="246"/>
                    <a:pt x="85" y="246"/>
                    <a:pt x="85" y="246"/>
                  </a:cubicBezTo>
                  <a:cubicBezTo>
                    <a:pt x="85" y="246"/>
                    <a:pt x="89" y="246"/>
                    <a:pt x="88" y="253"/>
                  </a:cubicBezTo>
                  <a:cubicBezTo>
                    <a:pt x="78" y="281"/>
                    <a:pt x="78" y="281"/>
                    <a:pt x="78" y="281"/>
                  </a:cubicBezTo>
                  <a:cubicBezTo>
                    <a:pt x="78" y="281"/>
                    <a:pt x="56" y="303"/>
                    <a:pt x="48" y="302"/>
                  </a:cubicBezTo>
                  <a:cubicBezTo>
                    <a:pt x="48" y="302"/>
                    <a:pt x="45" y="302"/>
                    <a:pt x="34" y="306"/>
                  </a:cubicBezTo>
                  <a:cubicBezTo>
                    <a:pt x="34" y="306"/>
                    <a:pt x="0" y="323"/>
                    <a:pt x="31" y="339"/>
                  </a:cubicBezTo>
                  <a:cubicBezTo>
                    <a:pt x="31" y="339"/>
                    <a:pt x="41" y="350"/>
                    <a:pt x="51" y="332"/>
                  </a:cubicBezTo>
                  <a:cubicBezTo>
                    <a:pt x="65" y="309"/>
                    <a:pt x="65" y="309"/>
                    <a:pt x="65" y="309"/>
                  </a:cubicBezTo>
                  <a:cubicBezTo>
                    <a:pt x="108" y="342"/>
                    <a:pt x="108" y="342"/>
                    <a:pt x="108" y="342"/>
                  </a:cubicBezTo>
                  <a:cubicBezTo>
                    <a:pt x="108" y="342"/>
                    <a:pt x="117" y="330"/>
                    <a:pt x="115" y="309"/>
                  </a:cubicBezTo>
                  <a:lnTo>
                    <a:pt x="115" y="250"/>
                  </a:lnTo>
                  <a:close/>
                  <a:moveTo>
                    <a:pt x="85" y="220"/>
                  </a:moveTo>
                  <a:cubicBezTo>
                    <a:pt x="66" y="232"/>
                    <a:pt x="66" y="232"/>
                    <a:pt x="66" y="232"/>
                  </a:cubicBezTo>
                  <a:cubicBezTo>
                    <a:pt x="82" y="178"/>
                    <a:pt x="82" y="178"/>
                    <a:pt x="82" y="178"/>
                  </a:cubicBezTo>
                  <a:cubicBezTo>
                    <a:pt x="87" y="161"/>
                    <a:pt x="106" y="154"/>
                    <a:pt x="106" y="154"/>
                  </a:cubicBezTo>
                  <a:cubicBezTo>
                    <a:pt x="105" y="170"/>
                    <a:pt x="95" y="197"/>
                    <a:pt x="95" y="197"/>
                  </a:cubicBezTo>
                  <a:cubicBezTo>
                    <a:pt x="90" y="212"/>
                    <a:pt x="85" y="220"/>
                    <a:pt x="85" y="2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
            <p:cNvSpPr/>
            <p:nvPr/>
          </p:nvSpPr>
          <p:spPr bwMode="auto">
            <a:xfrm>
              <a:off x="6842125" y="3475038"/>
              <a:ext cx="296863" cy="265113"/>
            </a:xfrm>
            <a:custGeom>
              <a:avLst/>
              <a:gdLst>
                <a:gd name="T0" fmla="*/ 51 w 70"/>
                <a:gd name="T1" fmla="*/ 9 h 62"/>
                <a:gd name="T2" fmla="*/ 22 w 70"/>
                <a:gd name="T3" fmla="*/ 0 h 62"/>
                <a:gd name="T4" fmla="*/ 18 w 70"/>
                <a:gd name="T5" fmla="*/ 12 h 62"/>
                <a:gd name="T6" fmla="*/ 37 w 70"/>
                <a:gd name="T7" fmla="*/ 39 h 62"/>
                <a:gd name="T8" fmla="*/ 57 w 70"/>
                <a:gd name="T9" fmla="*/ 44 h 62"/>
                <a:gd name="T10" fmla="*/ 64 w 70"/>
                <a:gd name="T11" fmla="*/ 30 h 62"/>
                <a:gd name="T12" fmla="*/ 51 w 70"/>
                <a:gd name="T13" fmla="*/ 9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51" y="9"/>
                  </a:moveTo>
                  <a:cubicBezTo>
                    <a:pt x="22" y="0"/>
                    <a:pt x="22" y="0"/>
                    <a:pt x="22" y="0"/>
                  </a:cubicBezTo>
                  <a:cubicBezTo>
                    <a:pt x="22" y="0"/>
                    <a:pt x="0" y="1"/>
                    <a:pt x="18" y="12"/>
                  </a:cubicBezTo>
                  <a:cubicBezTo>
                    <a:pt x="18" y="12"/>
                    <a:pt x="32" y="27"/>
                    <a:pt x="37" y="39"/>
                  </a:cubicBezTo>
                  <a:cubicBezTo>
                    <a:pt x="37" y="39"/>
                    <a:pt x="42" y="62"/>
                    <a:pt x="57" y="44"/>
                  </a:cubicBezTo>
                  <a:cubicBezTo>
                    <a:pt x="64" y="30"/>
                    <a:pt x="64" y="30"/>
                    <a:pt x="64" y="30"/>
                  </a:cubicBezTo>
                  <a:cubicBezTo>
                    <a:pt x="64" y="30"/>
                    <a:pt x="70" y="17"/>
                    <a:pt x="5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3"/>
            <p:cNvSpPr/>
            <p:nvPr/>
          </p:nvSpPr>
          <p:spPr bwMode="auto">
            <a:xfrm>
              <a:off x="519271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0 w 39"/>
                <a:gd name="T11" fmla="*/ 50 h 50"/>
                <a:gd name="T12" fmla="*/ 7 w 39"/>
                <a:gd name="T13" fmla="*/ 48 h 50"/>
                <a:gd name="T14" fmla="*/ 4 w 39"/>
                <a:gd name="T15" fmla="*/ 50 h 50"/>
                <a:gd name="T16" fmla="*/ 2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2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0" y="50"/>
                  </a:cubicBezTo>
                  <a:cubicBezTo>
                    <a:pt x="14" y="50"/>
                    <a:pt x="10" y="48"/>
                    <a:pt x="7" y="48"/>
                  </a:cubicBezTo>
                  <a:cubicBezTo>
                    <a:pt x="5" y="48"/>
                    <a:pt x="4" y="49"/>
                    <a:pt x="4" y="50"/>
                  </a:cubicBezTo>
                  <a:cubicBezTo>
                    <a:pt x="2" y="50"/>
                    <a:pt x="2" y="50"/>
                    <a:pt x="2" y="50"/>
                  </a:cubicBezTo>
                  <a:cubicBezTo>
                    <a:pt x="0" y="35"/>
                    <a:pt x="0" y="35"/>
                    <a:pt x="0" y="35"/>
                  </a:cubicBezTo>
                  <a:cubicBezTo>
                    <a:pt x="2" y="35"/>
                    <a:pt x="2" y="35"/>
                    <a:pt x="2" y="35"/>
                  </a:cubicBezTo>
                  <a:cubicBezTo>
                    <a:pt x="3" y="38"/>
                    <a:pt x="8" y="48"/>
                    <a:pt x="20" y="48"/>
                  </a:cubicBezTo>
                  <a:cubicBezTo>
                    <a:pt x="27" y="48"/>
                    <a:pt x="30" y="44"/>
                    <a:pt x="30" y="40"/>
                  </a:cubicBezTo>
                  <a:cubicBezTo>
                    <a:pt x="30" y="36"/>
                    <a:pt x="29" y="33"/>
                    <a:pt x="16" y="27"/>
                  </a:cubicBezTo>
                  <a:cubicBezTo>
                    <a:pt x="8" y="23"/>
                    <a:pt x="2" y="20"/>
                    <a:pt x="2" y="13"/>
                  </a:cubicBezTo>
                  <a:cubicBezTo>
                    <a:pt x="2"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
            <p:cNvSpPr/>
            <p:nvPr/>
          </p:nvSpPr>
          <p:spPr bwMode="auto">
            <a:xfrm>
              <a:off x="5387975" y="4046538"/>
              <a:ext cx="249238" cy="204788"/>
            </a:xfrm>
            <a:custGeom>
              <a:avLst/>
              <a:gdLst>
                <a:gd name="T0" fmla="*/ 0 w 59"/>
                <a:gd name="T1" fmla="*/ 47 h 48"/>
                <a:gd name="T2" fmla="*/ 8 w 59"/>
                <a:gd name="T3" fmla="*/ 40 h 48"/>
                <a:gd name="T4" fmla="*/ 8 w 59"/>
                <a:gd name="T5" fmla="*/ 8 h 48"/>
                <a:gd name="T6" fmla="*/ 0 w 59"/>
                <a:gd name="T7" fmla="*/ 2 h 48"/>
                <a:gd name="T8" fmla="*/ 0 w 59"/>
                <a:gd name="T9" fmla="*/ 0 h 48"/>
                <a:gd name="T10" fmla="*/ 24 w 59"/>
                <a:gd name="T11" fmla="*/ 0 h 48"/>
                <a:gd name="T12" fmla="*/ 24 w 59"/>
                <a:gd name="T13" fmla="*/ 2 h 48"/>
                <a:gd name="T14" fmla="*/ 17 w 59"/>
                <a:gd name="T15" fmla="*/ 8 h 48"/>
                <a:gd name="T16" fmla="*/ 17 w 59"/>
                <a:gd name="T17" fmla="*/ 22 h 48"/>
                <a:gd name="T18" fmla="*/ 43 w 59"/>
                <a:gd name="T19" fmla="*/ 22 h 48"/>
                <a:gd name="T20" fmla="*/ 43 w 59"/>
                <a:gd name="T21" fmla="*/ 8 h 48"/>
                <a:gd name="T22" fmla="*/ 35 w 59"/>
                <a:gd name="T23" fmla="*/ 2 h 48"/>
                <a:gd name="T24" fmla="*/ 35 w 59"/>
                <a:gd name="T25" fmla="*/ 0 h 48"/>
                <a:gd name="T26" fmla="*/ 59 w 59"/>
                <a:gd name="T27" fmla="*/ 0 h 48"/>
                <a:gd name="T28" fmla="*/ 59 w 59"/>
                <a:gd name="T29" fmla="*/ 2 h 48"/>
                <a:gd name="T30" fmla="*/ 52 w 59"/>
                <a:gd name="T31" fmla="*/ 8 h 48"/>
                <a:gd name="T32" fmla="*/ 52 w 59"/>
                <a:gd name="T33" fmla="*/ 41 h 48"/>
                <a:gd name="T34" fmla="*/ 59 w 59"/>
                <a:gd name="T35" fmla="*/ 47 h 48"/>
                <a:gd name="T36" fmla="*/ 59 w 59"/>
                <a:gd name="T37" fmla="*/ 48 h 48"/>
                <a:gd name="T38" fmla="*/ 35 w 59"/>
                <a:gd name="T39" fmla="*/ 48 h 48"/>
                <a:gd name="T40" fmla="*/ 35 w 59"/>
                <a:gd name="T41" fmla="*/ 47 h 48"/>
                <a:gd name="T42" fmla="*/ 43 w 59"/>
                <a:gd name="T43" fmla="*/ 40 h 48"/>
                <a:gd name="T44" fmla="*/ 43 w 59"/>
                <a:gd name="T45" fmla="*/ 26 h 48"/>
                <a:gd name="T46" fmla="*/ 17 w 59"/>
                <a:gd name="T47" fmla="*/ 26 h 48"/>
                <a:gd name="T48" fmla="*/ 17 w 59"/>
                <a:gd name="T49" fmla="*/ 41 h 48"/>
                <a:gd name="T50" fmla="*/ 24 w 59"/>
                <a:gd name="T51" fmla="*/ 47 h 48"/>
                <a:gd name="T52" fmla="*/ 24 w 59"/>
                <a:gd name="T53" fmla="*/ 48 h 48"/>
                <a:gd name="T54" fmla="*/ 0 w 59"/>
                <a:gd name="T55" fmla="*/ 48 h 48"/>
                <a:gd name="T56" fmla="*/ 0 w 59"/>
                <a:gd name="T5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48">
                  <a:moveTo>
                    <a:pt x="0" y="47"/>
                  </a:moveTo>
                  <a:cubicBezTo>
                    <a:pt x="7" y="47"/>
                    <a:pt x="8" y="45"/>
                    <a:pt x="8" y="40"/>
                  </a:cubicBezTo>
                  <a:cubicBezTo>
                    <a:pt x="8" y="8"/>
                    <a:pt x="8" y="8"/>
                    <a:pt x="8" y="8"/>
                  </a:cubicBezTo>
                  <a:cubicBezTo>
                    <a:pt x="8" y="3"/>
                    <a:pt x="7" y="2"/>
                    <a:pt x="0" y="2"/>
                  </a:cubicBezTo>
                  <a:cubicBezTo>
                    <a:pt x="0" y="0"/>
                    <a:pt x="0" y="0"/>
                    <a:pt x="0" y="0"/>
                  </a:cubicBezTo>
                  <a:cubicBezTo>
                    <a:pt x="24" y="0"/>
                    <a:pt x="24" y="0"/>
                    <a:pt x="24" y="0"/>
                  </a:cubicBezTo>
                  <a:cubicBezTo>
                    <a:pt x="24" y="2"/>
                    <a:pt x="24" y="2"/>
                    <a:pt x="24" y="2"/>
                  </a:cubicBezTo>
                  <a:cubicBezTo>
                    <a:pt x="18" y="2"/>
                    <a:pt x="17" y="3"/>
                    <a:pt x="17" y="8"/>
                  </a:cubicBezTo>
                  <a:cubicBezTo>
                    <a:pt x="17" y="22"/>
                    <a:pt x="17" y="22"/>
                    <a:pt x="17" y="22"/>
                  </a:cubicBezTo>
                  <a:cubicBezTo>
                    <a:pt x="43" y="22"/>
                    <a:pt x="43" y="22"/>
                    <a:pt x="43" y="22"/>
                  </a:cubicBezTo>
                  <a:cubicBezTo>
                    <a:pt x="43" y="8"/>
                    <a:pt x="43" y="8"/>
                    <a:pt x="43" y="8"/>
                  </a:cubicBezTo>
                  <a:cubicBezTo>
                    <a:pt x="43" y="3"/>
                    <a:pt x="42" y="2"/>
                    <a:pt x="35" y="2"/>
                  </a:cubicBezTo>
                  <a:cubicBezTo>
                    <a:pt x="35" y="0"/>
                    <a:pt x="35" y="0"/>
                    <a:pt x="35" y="0"/>
                  </a:cubicBezTo>
                  <a:cubicBezTo>
                    <a:pt x="59" y="0"/>
                    <a:pt x="59" y="0"/>
                    <a:pt x="59" y="0"/>
                  </a:cubicBezTo>
                  <a:cubicBezTo>
                    <a:pt x="59" y="2"/>
                    <a:pt x="59" y="2"/>
                    <a:pt x="59" y="2"/>
                  </a:cubicBezTo>
                  <a:cubicBezTo>
                    <a:pt x="53" y="2"/>
                    <a:pt x="52" y="3"/>
                    <a:pt x="52" y="8"/>
                  </a:cubicBezTo>
                  <a:cubicBezTo>
                    <a:pt x="52" y="41"/>
                    <a:pt x="52" y="41"/>
                    <a:pt x="52" y="41"/>
                  </a:cubicBezTo>
                  <a:cubicBezTo>
                    <a:pt x="52" y="45"/>
                    <a:pt x="53" y="47"/>
                    <a:pt x="59" y="47"/>
                  </a:cubicBezTo>
                  <a:cubicBezTo>
                    <a:pt x="59" y="48"/>
                    <a:pt x="59" y="48"/>
                    <a:pt x="59" y="48"/>
                  </a:cubicBezTo>
                  <a:cubicBezTo>
                    <a:pt x="35" y="48"/>
                    <a:pt x="35" y="48"/>
                    <a:pt x="35" y="48"/>
                  </a:cubicBezTo>
                  <a:cubicBezTo>
                    <a:pt x="35" y="47"/>
                    <a:pt x="35" y="47"/>
                    <a:pt x="35" y="47"/>
                  </a:cubicBezTo>
                  <a:cubicBezTo>
                    <a:pt x="43" y="47"/>
                    <a:pt x="43" y="45"/>
                    <a:pt x="43" y="40"/>
                  </a:cubicBezTo>
                  <a:cubicBezTo>
                    <a:pt x="43" y="26"/>
                    <a:pt x="43" y="26"/>
                    <a:pt x="43" y="26"/>
                  </a:cubicBezTo>
                  <a:cubicBezTo>
                    <a:pt x="17" y="26"/>
                    <a:pt x="17" y="26"/>
                    <a:pt x="17" y="26"/>
                  </a:cubicBezTo>
                  <a:cubicBezTo>
                    <a:pt x="17" y="41"/>
                    <a:pt x="17" y="41"/>
                    <a:pt x="17" y="41"/>
                  </a:cubicBezTo>
                  <a:cubicBezTo>
                    <a:pt x="17" y="45"/>
                    <a:pt x="17" y="47"/>
                    <a:pt x="24" y="47"/>
                  </a:cubicBezTo>
                  <a:cubicBezTo>
                    <a:pt x="24" y="48"/>
                    <a:pt x="24" y="48"/>
                    <a:pt x="24"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5"/>
            <p:cNvSpPr>
              <a:spLocks noEditPoints="1"/>
            </p:cNvSpPr>
            <p:nvPr/>
          </p:nvSpPr>
          <p:spPr bwMode="auto">
            <a:xfrm>
              <a:off x="5649913" y="4046538"/>
              <a:ext cx="258763" cy="204788"/>
            </a:xfrm>
            <a:custGeom>
              <a:avLst/>
              <a:gdLst>
                <a:gd name="T0" fmla="*/ 18 w 61"/>
                <a:gd name="T1" fmla="*/ 30 h 48"/>
                <a:gd name="T2" fmla="*/ 28 w 61"/>
                <a:gd name="T3" fmla="*/ 10 h 48"/>
                <a:gd name="T4" fmla="*/ 38 w 61"/>
                <a:gd name="T5" fmla="*/ 30 h 48"/>
                <a:gd name="T6" fmla="*/ 18 w 61"/>
                <a:gd name="T7" fmla="*/ 30 h 48"/>
                <a:gd name="T8" fmla="*/ 61 w 61"/>
                <a:gd name="T9" fmla="*/ 47 h 48"/>
                <a:gd name="T10" fmla="*/ 53 w 61"/>
                <a:gd name="T11" fmla="*/ 41 h 48"/>
                <a:gd name="T12" fmla="*/ 31 w 61"/>
                <a:gd name="T13" fmla="*/ 0 h 48"/>
                <a:gd name="T14" fmla="*/ 29 w 61"/>
                <a:gd name="T15" fmla="*/ 0 h 48"/>
                <a:gd name="T16" fmla="*/ 11 w 61"/>
                <a:gd name="T17" fmla="*/ 35 h 48"/>
                <a:gd name="T18" fmla="*/ 5 w 61"/>
                <a:gd name="T19" fmla="*/ 45 h 48"/>
                <a:gd name="T20" fmla="*/ 0 w 61"/>
                <a:gd name="T21" fmla="*/ 47 h 48"/>
                <a:gd name="T22" fmla="*/ 0 w 61"/>
                <a:gd name="T23" fmla="*/ 48 h 48"/>
                <a:gd name="T24" fmla="*/ 18 w 61"/>
                <a:gd name="T25" fmla="*/ 48 h 48"/>
                <a:gd name="T26" fmla="*/ 18 w 61"/>
                <a:gd name="T27" fmla="*/ 47 h 48"/>
                <a:gd name="T28" fmla="*/ 12 w 61"/>
                <a:gd name="T29" fmla="*/ 44 h 48"/>
                <a:gd name="T30" fmla="*/ 12 w 61"/>
                <a:gd name="T31" fmla="*/ 41 h 48"/>
                <a:gd name="T32" fmla="*/ 16 w 61"/>
                <a:gd name="T33" fmla="*/ 33 h 48"/>
                <a:gd name="T34" fmla="*/ 39 w 61"/>
                <a:gd name="T35" fmla="*/ 33 h 48"/>
                <a:gd name="T36" fmla="*/ 43 w 61"/>
                <a:gd name="T37" fmla="*/ 40 h 48"/>
                <a:gd name="T38" fmla="*/ 44 w 61"/>
                <a:gd name="T39" fmla="*/ 44 h 48"/>
                <a:gd name="T40" fmla="*/ 38 w 61"/>
                <a:gd name="T41" fmla="*/ 47 h 48"/>
                <a:gd name="T42" fmla="*/ 38 w 61"/>
                <a:gd name="T43" fmla="*/ 48 h 48"/>
                <a:gd name="T44" fmla="*/ 61 w 61"/>
                <a:gd name="T45" fmla="*/ 48 h 48"/>
                <a:gd name="T46" fmla="*/ 61 w 61"/>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8">
                  <a:moveTo>
                    <a:pt x="18" y="30"/>
                  </a:moveTo>
                  <a:cubicBezTo>
                    <a:pt x="28" y="10"/>
                    <a:pt x="28" y="10"/>
                    <a:pt x="28" y="10"/>
                  </a:cubicBezTo>
                  <a:cubicBezTo>
                    <a:pt x="38" y="30"/>
                    <a:pt x="38" y="30"/>
                    <a:pt x="38" y="30"/>
                  </a:cubicBezTo>
                  <a:lnTo>
                    <a:pt x="18" y="30"/>
                  </a:lnTo>
                  <a:close/>
                  <a:moveTo>
                    <a:pt x="61" y="47"/>
                  </a:moveTo>
                  <a:cubicBezTo>
                    <a:pt x="57" y="47"/>
                    <a:pt x="55" y="46"/>
                    <a:pt x="53" y="41"/>
                  </a:cubicBezTo>
                  <a:cubicBezTo>
                    <a:pt x="31" y="0"/>
                    <a:pt x="31" y="0"/>
                    <a:pt x="31" y="0"/>
                  </a:cubicBezTo>
                  <a:cubicBezTo>
                    <a:pt x="29" y="0"/>
                    <a:pt x="29" y="0"/>
                    <a:pt x="29" y="0"/>
                  </a:cubicBezTo>
                  <a:cubicBezTo>
                    <a:pt x="11" y="35"/>
                    <a:pt x="11" y="35"/>
                    <a:pt x="11" y="35"/>
                  </a:cubicBezTo>
                  <a:cubicBezTo>
                    <a:pt x="10" y="38"/>
                    <a:pt x="7" y="44"/>
                    <a:pt x="5" y="45"/>
                  </a:cubicBezTo>
                  <a:cubicBezTo>
                    <a:pt x="3" y="47"/>
                    <a:pt x="2" y="47"/>
                    <a:pt x="0" y="47"/>
                  </a:cubicBezTo>
                  <a:cubicBezTo>
                    <a:pt x="0" y="48"/>
                    <a:pt x="0" y="48"/>
                    <a:pt x="0" y="48"/>
                  </a:cubicBezTo>
                  <a:cubicBezTo>
                    <a:pt x="18" y="48"/>
                    <a:pt x="18" y="48"/>
                    <a:pt x="18" y="48"/>
                  </a:cubicBezTo>
                  <a:cubicBezTo>
                    <a:pt x="18" y="47"/>
                    <a:pt x="18" y="47"/>
                    <a:pt x="18" y="47"/>
                  </a:cubicBezTo>
                  <a:cubicBezTo>
                    <a:pt x="16" y="47"/>
                    <a:pt x="12" y="47"/>
                    <a:pt x="12" y="44"/>
                  </a:cubicBezTo>
                  <a:cubicBezTo>
                    <a:pt x="12" y="43"/>
                    <a:pt x="12" y="42"/>
                    <a:pt x="12" y="41"/>
                  </a:cubicBezTo>
                  <a:cubicBezTo>
                    <a:pt x="16" y="33"/>
                    <a:pt x="16" y="33"/>
                    <a:pt x="16" y="33"/>
                  </a:cubicBezTo>
                  <a:cubicBezTo>
                    <a:pt x="39" y="33"/>
                    <a:pt x="39" y="33"/>
                    <a:pt x="39" y="33"/>
                  </a:cubicBezTo>
                  <a:cubicBezTo>
                    <a:pt x="43" y="40"/>
                    <a:pt x="43" y="40"/>
                    <a:pt x="43" y="40"/>
                  </a:cubicBezTo>
                  <a:cubicBezTo>
                    <a:pt x="43" y="41"/>
                    <a:pt x="44" y="43"/>
                    <a:pt x="44" y="44"/>
                  </a:cubicBezTo>
                  <a:cubicBezTo>
                    <a:pt x="44" y="47"/>
                    <a:pt x="42" y="47"/>
                    <a:pt x="38" y="47"/>
                  </a:cubicBezTo>
                  <a:cubicBezTo>
                    <a:pt x="38" y="48"/>
                    <a:pt x="38" y="48"/>
                    <a:pt x="38" y="48"/>
                  </a:cubicBezTo>
                  <a:cubicBezTo>
                    <a:pt x="61" y="48"/>
                    <a:pt x="61" y="48"/>
                    <a:pt x="61" y="48"/>
                  </a:cubicBezTo>
                  <a:lnTo>
                    <a:pt x="6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6"/>
            <p:cNvSpPr/>
            <p:nvPr/>
          </p:nvSpPr>
          <p:spPr bwMode="auto">
            <a:xfrm>
              <a:off x="5918200"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7"/>
            <p:cNvSpPr>
              <a:spLocks noEditPoints="1"/>
            </p:cNvSpPr>
            <p:nvPr/>
          </p:nvSpPr>
          <p:spPr bwMode="auto">
            <a:xfrm>
              <a:off x="6184900" y="4046538"/>
              <a:ext cx="246063" cy="204788"/>
            </a:xfrm>
            <a:custGeom>
              <a:avLst/>
              <a:gdLst>
                <a:gd name="T0" fmla="*/ 17 w 58"/>
                <a:gd name="T1" fmla="*/ 6 h 48"/>
                <a:gd name="T2" fmla="*/ 21 w 58"/>
                <a:gd name="T3" fmla="*/ 3 h 48"/>
                <a:gd name="T4" fmla="*/ 41 w 58"/>
                <a:gd name="T5" fmla="*/ 8 h 48"/>
                <a:gd name="T6" fmla="*/ 49 w 58"/>
                <a:gd name="T7" fmla="*/ 25 h 48"/>
                <a:gd name="T8" fmla="*/ 22 w 58"/>
                <a:gd name="T9" fmla="*/ 46 h 48"/>
                <a:gd name="T10" fmla="*/ 17 w 58"/>
                <a:gd name="T11" fmla="*/ 43 h 48"/>
                <a:gd name="T12" fmla="*/ 17 w 58"/>
                <a:gd name="T13" fmla="*/ 6 h 48"/>
                <a:gd name="T14" fmla="*/ 0 w 58"/>
                <a:gd name="T15" fmla="*/ 48 h 48"/>
                <a:gd name="T16" fmla="*/ 25 w 58"/>
                <a:gd name="T17" fmla="*/ 48 h 48"/>
                <a:gd name="T18" fmla="*/ 58 w 58"/>
                <a:gd name="T19" fmla="*/ 25 h 48"/>
                <a:gd name="T20" fmla="*/ 23 w 58"/>
                <a:gd name="T21" fmla="*/ 0 h 48"/>
                <a:gd name="T22" fmla="*/ 0 w 58"/>
                <a:gd name="T23" fmla="*/ 0 h 48"/>
                <a:gd name="T24" fmla="*/ 0 w 58"/>
                <a:gd name="T25" fmla="*/ 2 h 48"/>
                <a:gd name="T26" fmla="*/ 8 w 58"/>
                <a:gd name="T27" fmla="*/ 8 h 48"/>
                <a:gd name="T28" fmla="*/ 8 w 58"/>
                <a:gd name="T29" fmla="*/ 41 h 48"/>
                <a:gd name="T30" fmla="*/ 0 w 58"/>
                <a:gd name="T31" fmla="*/ 47 h 48"/>
                <a:gd name="T32" fmla="*/ 0 w 5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8">
                  <a:moveTo>
                    <a:pt x="17" y="6"/>
                  </a:moveTo>
                  <a:cubicBezTo>
                    <a:pt x="17" y="5"/>
                    <a:pt x="17" y="3"/>
                    <a:pt x="21" y="3"/>
                  </a:cubicBezTo>
                  <a:cubicBezTo>
                    <a:pt x="32" y="3"/>
                    <a:pt x="36" y="5"/>
                    <a:pt x="41" y="8"/>
                  </a:cubicBezTo>
                  <a:cubicBezTo>
                    <a:pt x="47" y="13"/>
                    <a:pt x="49" y="19"/>
                    <a:pt x="49" y="25"/>
                  </a:cubicBezTo>
                  <a:cubicBezTo>
                    <a:pt x="49" y="46"/>
                    <a:pt x="27" y="46"/>
                    <a:pt x="22" y="46"/>
                  </a:cubicBezTo>
                  <a:cubicBezTo>
                    <a:pt x="18" y="46"/>
                    <a:pt x="17" y="45"/>
                    <a:pt x="17" y="43"/>
                  </a:cubicBezTo>
                  <a:lnTo>
                    <a:pt x="17" y="6"/>
                  </a:lnTo>
                  <a:close/>
                  <a:moveTo>
                    <a:pt x="0" y="48"/>
                  </a:moveTo>
                  <a:cubicBezTo>
                    <a:pt x="25" y="48"/>
                    <a:pt x="25" y="48"/>
                    <a:pt x="25" y="48"/>
                  </a:cubicBezTo>
                  <a:cubicBezTo>
                    <a:pt x="51" y="48"/>
                    <a:pt x="58" y="34"/>
                    <a:pt x="58" y="25"/>
                  </a:cubicBezTo>
                  <a:cubicBezTo>
                    <a:pt x="58" y="8"/>
                    <a:pt x="44" y="0"/>
                    <a:pt x="23" y="0"/>
                  </a:cubicBezTo>
                  <a:cubicBezTo>
                    <a:pt x="0" y="0"/>
                    <a:pt x="0" y="0"/>
                    <a:pt x="0" y="0"/>
                  </a:cubicBezTo>
                  <a:cubicBezTo>
                    <a:pt x="0" y="2"/>
                    <a:pt x="0" y="2"/>
                    <a:pt x="0" y="2"/>
                  </a:cubicBezTo>
                  <a:cubicBezTo>
                    <a:pt x="7" y="2"/>
                    <a:pt x="8" y="3"/>
                    <a:pt x="8" y="8"/>
                  </a:cubicBezTo>
                  <a:cubicBezTo>
                    <a:pt x="8" y="41"/>
                    <a:pt x="8" y="41"/>
                    <a:pt x="8" y="41"/>
                  </a:cubicBezTo>
                  <a:cubicBezTo>
                    <a:pt x="8" y="46"/>
                    <a:pt x="7" y="47"/>
                    <a:pt x="0" y="47"/>
                  </a:cubicBezTo>
                  <a:lnTo>
                    <a:pt x="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8"/>
            <p:cNvSpPr>
              <a:spLocks noEditPoints="1"/>
            </p:cNvSpPr>
            <p:nvPr/>
          </p:nvSpPr>
          <p:spPr bwMode="auto">
            <a:xfrm>
              <a:off x="6456363" y="4041775"/>
              <a:ext cx="241300" cy="212725"/>
            </a:xfrm>
            <a:custGeom>
              <a:avLst/>
              <a:gdLst>
                <a:gd name="T0" fmla="*/ 29 w 57"/>
                <a:gd name="T1" fmla="*/ 48 h 50"/>
                <a:gd name="T2" fmla="*/ 10 w 57"/>
                <a:gd name="T3" fmla="*/ 25 h 50"/>
                <a:gd name="T4" fmla="*/ 29 w 57"/>
                <a:gd name="T5" fmla="*/ 3 h 50"/>
                <a:gd name="T6" fmla="*/ 47 w 57"/>
                <a:gd name="T7" fmla="*/ 25 h 50"/>
                <a:gd name="T8" fmla="*/ 29 w 57"/>
                <a:gd name="T9" fmla="*/ 48 h 50"/>
                <a:gd name="T10" fmla="*/ 29 w 57"/>
                <a:gd name="T11" fmla="*/ 50 h 50"/>
                <a:gd name="T12" fmla="*/ 57 w 57"/>
                <a:gd name="T13" fmla="*/ 26 h 50"/>
                <a:gd name="T14" fmla="*/ 29 w 57"/>
                <a:gd name="T15" fmla="*/ 0 h 50"/>
                <a:gd name="T16" fmla="*/ 0 w 57"/>
                <a:gd name="T17" fmla="*/ 26 h 50"/>
                <a:gd name="T18" fmla="*/ 29 w 5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0">
                  <a:moveTo>
                    <a:pt x="29" y="48"/>
                  </a:moveTo>
                  <a:cubicBezTo>
                    <a:pt x="19" y="48"/>
                    <a:pt x="10" y="41"/>
                    <a:pt x="10" y="25"/>
                  </a:cubicBezTo>
                  <a:cubicBezTo>
                    <a:pt x="10" y="9"/>
                    <a:pt x="20" y="3"/>
                    <a:pt x="29" y="3"/>
                  </a:cubicBezTo>
                  <a:cubicBezTo>
                    <a:pt x="38" y="3"/>
                    <a:pt x="47" y="9"/>
                    <a:pt x="47" y="25"/>
                  </a:cubicBezTo>
                  <a:cubicBezTo>
                    <a:pt x="47" y="41"/>
                    <a:pt x="38" y="48"/>
                    <a:pt x="29" y="48"/>
                  </a:cubicBezTo>
                  <a:close/>
                  <a:moveTo>
                    <a:pt x="29" y="50"/>
                  </a:moveTo>
                  <a:cubicBezTo>
                    <a:pt x="44" y="50"/>
                    <a:pt x="57" y="41"/>
                    <a:pt x="57" y="26"/>
                  </a:cubicBezTo>
                  <a:cubicBezTo>
                    <a:pt x="57" y="9"/>
                    <a:pt x="43" y="0"/>
                    <a:pt x="29" y="0"/>
                  </a:cubicBezTo>
                  <a:cubicBezTo>
                    <a:pt x="14" y="0"/>
                    <a:pt x="0" y="9"/>
                    <a:pt x="0" y="26"/>
                  </a:cubicBezTo>
                  <a:cubicBezTo>
                    <a:pt x="0" y="41"/>
                    <a:pt x="13" y="50"/>
                    <a:pt x="2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
            <p:cNvSpPr/>
            <p:nvPr/>
          </p:nvSpPr>
          <p:spPr bwMode="auto">
            <a:xfrm>
              <a:off x="6715125" y="4046538"/>
              <a:ext cx="254000" cy="207963"/>
            </a:xfrm>
            <a:custGeom>
              <a:avLst/>
              <a:gdLst>
                <a:gd name="T0" fmla="*/ 60 w 60"/>
                <a:gd name="T1" fmla="*/ 2 h 49"/>
                <a:gd name="T2" fmla="*/ 52 w 60"/>
                <a:gd name="T3" fmla="*/ 11 h 49"/>
                <a:gd name="T4" fmla="*/ 52 w 60"/>
                <a:gd name="T5" fmla="*/ 49 h 49"/>
                <a:gd name="T6" fmla="*/ 51 w 60"/>
                <a:gd name="T7" fmla="*/ 49 h 49"/>
                <a:gd name="T8" fmla="*/ 13 w 60"/>
                <a:gd name="T9" fmla="*/ 10 h 49"/>
                <a:gd name="T10" fmla="*/ 12 w 60"/>
                <a:gd name="T11" fmla="*/ 10 h 49"/>
                <a:gd name="T12" fmla="*/ 12 w 60"/>
                <a:gd name="T13" fmla="*/ 38 h 49"/>
                <a:gd name="T14" fmla="*/ 21 w 60"/>
                <a:gd name="T15" fmla="*/ 47 h 49"/>
                <a:gd name="T16" fmla="*/ 21 w 60"/>
                <a:gd name="T17" fmla="*/ 48 h 49"/>
                <a:gd name="T18" fmla="*/ 0 w 60"/>
                <a:gd name="T19" fmla="*/ 48 h 49"/>
                <a:gd name="T20" fmla="*/ 0 w 60"/>
                <a:gd name="T21" fmla="*/ 47 h 49"/>
                <a:gd name="T22" fmla="*/ 9 w 60"/>
                <a:gd name="T23" fmla="*/ 38 h 49"/>
                <a:gd name="T24" fmla="*/ 9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3" y="10"/>
                    <a:pt x="13" y="10"/>
                    <a:pt x="13" y="10"/>
                  </a:cubicBezTo>
                  <a:cubicBezTo>
                    <a:pt x="12" y="10"/>
                    <a:pt x="12" y="10"/>
                    <a:pt x="12" y="10"/>
                  </a:cubicBezTo>
                  <a:cubicBezTo>
                    <a:pt x="12" y="38"/>
                    <a:pt x="12" y="38"/>
                    <a:pt x="12" y="38"/>
                  </a:cubicBezTo>
                  <a:cubicBezTo>
                    <a:pt x="12" y="45"/>
                    <a:pt x="14" y="47"/>
                    <a:pt x="21" y="47"/>
                  </a:cubicBezTo>
                  <a:cubicBezTo>
                    <a:pt x="21" y="48"/>
                    <a:pt x="21" y="48"/>
                    <a:pt x="21" y="48"/>
                  </a:cubicBezTo>
                  <a:cubicBezTo>
                    <a:pt x="0" y="48"/>
                    <a:pt x="0" y="48"/>
                    <a:pt x="0" y="48"/>
                  </a:cubicBezTo>
                  <a:cubicBezTo>
                    <a:pt x="0" y="47"/>
                    <a:pt x="0" y="47"/>
                    <a:pt x="0" y="47"/>
                  </a:cubicBezTo>
                  <a:cubicBezTo>
                    <a:pt x="7" y="47"/>
                    <a:pt x="9" y="46"/>
                    <a:pt x="9" y="38"/>
                  </a:cubicBezTo>
                  <a:cubicBezTo>
                    <a:pt x="9" y="6"/>
                    <a:pt x="9" y="6"/>
                    <a:pt x="9" y="6"/>
                  </a:cubicBezTo>
                  <a:cubicBezTo>
                    <a:pt x="5" y="2"/>
                    <a:pt x="4"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0"/>
            <p:cNvSpPr/>
            <p:nvPr/>
          </p:nvSpPr>
          <p:spPr bwMode="auto">
            <a:xfrm>
              <a:off x="6991350" y="4041775"/>
              <a:ext cx="246063" cy="212725"/>
            </a:xfrm>
            <a:custGeom>
              <a:avLst/>
              <a:gdLst>
                <a:gd name="T0" fmla="*/ 58 w 58"/>
                <a:gd name="T1" fmla="*/ 25 h 50"/>
                <a:gd name="T2" fmla="*/ 52 w 58"/>
                <a:gd name="T3" fmla="*/ 31 h 50"/>
                <a:gd name="T4" fmla="*/ 52 w 58"/>
                <a:gd name="T5" fmla="*/ 45 h 50"/>
                <a:gd name="T6" fmla="*/ 31 w 58"/>
                <a:gd name="T7" fmla="*/ 50 h 50"/>
                <a:gd name="T8" fmla="*/ 7 w 58"/>
                <a:gd name="T9" fmla="*/ 43 h 50"/>
                <a:gd name="T10" fmla="*/ 0 w 58"/>
                <a:gd name="T11" fmla="*/ 25 h 50"/>
                <a:gd name="T12" fmla="*/ 29 w 58"/>
                <a:gd name="T13" fmla="*/ 0 h 50"/>
                <a:gd name="T14" fmla="*/ 45 w 58"/>
                <a:gd name="T15" fmla="*/ 3 h 50"/>
                <a:gd name="T16" fmla="*/ 49 w 58"/>
                <a:gd name="T17" fmla="*/ 0 h 50"/>
                <a:gd name="T18" fmla="*/ 51 w 58"/>
                <a:gd name="T19" fmla="*/ 0 h 50"/>
                <a:gd name="T20" fmla="*/ 52 w 58"/>
                <a:gd name="T21" fmla="*/ 16 h 50"/>
                <a:gd name="T22" fmla="*/ 50 w 58"/>
                <a:gd name="T23" fmla="*/ 16 h 50"/>
                <a:gd name="T24" fmla="*/ 31 w 58"/>
                <a:gd name="T25" fmla="*/ 3 h 50"/>
                <a:gd name="T26" fmla="*/ 9 w 58"/>
                <a:gd name="T27" fmla="*/ 26 h 50"/>
                <a:gd name="T28" fmla="*/ 32 w 58"/>
                <a:gd name="T29" fmla="*/ 48 h 50"/>
                <a:gd name="T30" fmla="*/ 44 w 58"/>
                <a:gd name="T31" fmla="*/ 43 h 50"/>
                <a:gd name="T32" fmla="*/ 44 w 58"/>
                <a:gd name="T33" fmla="*/ 32 h 50"/>
                <a:gd name="T34" fmla="*/ 36 w 58"/>
                <a:gd name="T35" fmla="*/ 25 h 50"/>
                <a:gd name="T36" fmla="*/ 36 w 58"/>
                <a:gd name="T37" fmla="*/ 24 h 50"/>
                <a:gd name="T38" fmla="*/ 58 w 58"/>
                <a:gd name="T39" fmla="*/ 24 h 50"/>
                <a:gd name="T40" fmla="*/ 58 w 58"/>
                <a:gd name="T4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50">
                  <a:moveTo>
                    <a:pt x="58" y="25"/>
                  </a:moveTo>
                  <a:cubicBezTo>
                    <a:pt x="55" y="25"/>
                    <a:pt x="52" y="26"/>
                    <a:pt x="52" y="31"/>
                  </a:cubicBezTo>
                  <a:cubicBezTo>
                    <a:pt x="52" y="45"/>
                    <a:pt x="52" y="45"/>
                    <a:pt x="52" y="45"/>
                  </a:cubicBezTo>
                  <a:cubicBezTo>
                    <a:pt x="52" y="46"/>
                    <a:pt x="41" y="50"/>
                    <a:pt x="31" y="50"/>
                  </a:cubicBezTo>
                  <a:cubicBezTo>
                    <a:pt x="23" y="50"/>
                    <a:pt x="13" y="48"/>
                    <a:pt x="7" y="43"/>
                  </a:cubicBezTo>
                  <a:cubicBezTo>
                    <a:pt x="2" y="38"/>
                    <a:pt x="0" y="34"/>
                    <a:pt x="0" y="25"/>
                  </a:cubicBezTo>
                  <a:cubicBezTo>
                    <a:pt x="0" y="13"/>
                    <a:pt x="11" y="0"/>
                    <a:pt x="29" y="0"/>
                  </a:cubicBezTo>
                  <a:cubicBezTo>
                    <a:pt x="38" y="0"/>
                    <a:pt x="42" y="3"/>
                    <a:pt x="45" y="3"/>
                  </a:cubicBezTo>
                  <a:cubicBezTo>
                    <a:pt x="46" y="3"/>
                    <a:pt x="48" y="2"/>
                    <a:pt x="49" y="0"/>
                  </a:cubicBezTo>
                  <a:cubicBezTo>
                    <a:pt x="51" y="0"/>
                    <a:pt x="51" y="0"/>
                    <a:pt x="51" y="0"/>
                  </a:cubicBezTo>
                  <a:cubicBezTo>
                    <a:pt x="52" y="16"/>
                    <a:pt x="52" y="16"/>
                    <a:pt x="52" y="16"/>
                  </a:cubicBezTo>
                  <a:cubicBezTo>
                    <a:pt x="50" y="16"/>
                    <a:pt x="50" y="16"/>
                    <a:pt x="50" y="16"/>
                  </a:cubicBezTo>
                  <a:cubicBezTo>
                    <a:pt x="47" y="11"/>
                    <a:pt x="43" y="3"/>
                    <a:pt x="31" y="3"/>
                  </a:cubicBezTo>
                  <a:cubicBezTo>
                    <a:pt x="22" y="3"/>
                    <a:pt x="9" y="8"/>
                    <a:pt x="9" y="26"/>
                  </a:cubicBezTo>
                  <a:cubicBezTo>
                    <a:pt x="9" y="39"/>
                    <a:pt x="19" y="48"/>
                    <a:pt x="32" y="48"/>
                  </a:cubicBezTo>
                  <a:cubicBezTo>
                    <a:pt x="38" y="48"/>
                    <a:pt x="44" y="46"/>
                    <a:pt x="44" y="43"/>
                  </a:cubicBezTo>
                  <a:cubicBezTo>
                    <a:pt x="44" y="32"/>
                    <a:pt x="44" y="32"/>
                    <a:pt x="44" y="32"/>
                  </a:cubicBezTo>
                  <a:cubicBezTo>
                    <a:pt x="44" y="26"/>
                    <a:pt x="42" y="25"/>
                    <a:pt x="36" y="25"/>
                  </a:cubicBezTo>
                  <a:cubicBezTo>
                    <a:pt x="36" y="24"/>
                    <a:pt x="36" y="24"/>
                    <a:pt x="36" y="24"/>
                  </a:cubicBezTo>
                  <a:cubicBezTo>
                    <a:pt x="58" y="24"/>
                    <a:pt x="58" y="24"/>
                    <a:pt x="58" y="24"/>
                  </a:cubicBezTo>
                  <a:lnTo>
                    <a:pt x="5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1"/>
            <p:cNvSpPr/>
            <p:nvPr/>
          </p:nvSpPr>
          <p:spPr bwMode="auto">
            <a:xfrm>
              <a:off x="7339013" y="4046538"/>
              <a:ext cx="254000" cy="207963"/>
            </a:xfrm>
            <a:custGeom>
              <a:avLst/>
              <a:gdLst>
                <a:gd name="T0" fmla="*/ 60 w 60"/>
                <a:gd name="T1" fmla="*/ 2 h 49"/>
                <a:gd name="T2" fmla="*/ 52 w 60"/>
                <a:gd name="T3" fmla="*/ 11 h 49"/>
                <a:gd name="T4" fmla="*/ 52 w 60"/>
                <a:gd name="T5" fmla="*/ 30 h 49"/>
                <a:gd name="T6" fmla="*/ 30 w 60"/>
                <a:gd name="T7" fmla="*/ 49 h 49"/>
                <a:gd name="T8" fmla="*/ 8 w 60"/>
                <a:gd name="T9" fmla="*/ 31 h 49"/>
                <a:gd name="T10" fmla="*/ 8 w 60"/>
                <a:gd name="T11" fmla="*/ 8 h 49"/>
                <a:gd name="T12" fmla="*/ 0 w 60"/>
                <a:gd name="T13" fmla="*/ 2 h 49"/>
                <a:gd name="T14" fmla="*/ 0 w 60"/>
                <a:gd name="T15" fmla="*/ 0 h 49"/>
                <a:gd name="T16" fmla="*/ 25 w 60"/>
                <a:gd name="T17" fmla="*/ 0 h 49"/>
                <a:gd name="T18" fmla="*/ 25 w 60"/>
                <a:gd name="T19" fmla="*/ 2 h 49"/>
                <a:gd name="T20" fmla="*/ 17 w 60"/>
                <a:gd name="T21" fmla="*/ 8 h 49"/>
                <a:gd name="T22" fmla="*/ 17 w 60"/>
                <a:gd name="T23" fmla="*/ 32 h 49"/>
                <a:gd name="T24" fmla="*/ 32 w 60"/>
                <a:gd name="T25" fmla="*/ 46 h 49"/>
                <a:gd name="T26" fmla="*/ 46 w 60"/>
                <a:gd name="T27" fmla="*/ 41 h 49"/>
                <a:gd name="T28" fmla="*/ 48 w 60"/>
                <a:gd name="T29" fmla="*/ 31 h 49"/>
                <a:gd name="T30" fmla="*/ 48 w 60"/>
                <a:gd name="T31" fmla="*/ 11 h 49"/>
                <a:gd name="T32" fmla="*/ 40 w 60"/>
                <a:gd name="T33" fmla="*/ 2 h 49"/>
                <a:gd name="T34" fmla="*/ 40 w 60"/>
                <a:gd name="T35" fmla="*/ 0 h 49"/>
                <a:gd name="T36" fmla="*/ 60 w 60"/>
                <a:gd name="T37" fmla="*/ 0 h 49"/>
                <a:gd name="T38" fmla="*/ 60 w 60"/>
                <a:gd name="T3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9">
                  <a:moveTo>
                    <a:pt x="60" y="2"/>
                  </a:moveTo>
                  <a:cubicBezTo>
                    <a:pt x="54" y="2"/>
                    <a:pt x="52" y="4"/>
                    <a:pt x="52" y="11"/>
                  </a:cubicBezTo>
                  <a:cubicBezTo>
                    <a:pt x="52" y="30"/>
                    <a:pt x="52" y="30"/>
                    <a:pt x="52" y="30"/>
                  </a:cubicBezTo>
                  <a:cubicBezTo>
                    <a:pt x="52" y="36"/>
                    <a:pt x="52" y="49"/>
                    <a:pt x="30" y="49"/>
                  </a:cubicBezTo>
                  <a:cubicBezTo>
                    <a:pt x="8" y="49"/>
                    <a:pt x="8" y="35"/>
                    <a:pt x="8" y="31"/>
                  </a:cubicBezTo>
                  <a:cubicBezTo>
                    <a:pt x="8" y="8"/>
                    <a:pt x="8" y="8"/>
                    <a:pt x="8" y="8"/>
                  </a:cubicBezTo>
                  <a:cubicBezTo>
                    <a:pt x="8" y="3"/>
                    <a:pt x="7" y="2"/>
                    <a:pt x="0" y="2"/>
                  </a:cubicBezTo>
                  <a:cubicBezTo>
                    <a:pt x="0" y="0"/>
                    <a:pt x="0" y="0"/>
                    <a:pt x="0" y="0"/>
                  </a:cubicBezTo>
                  <a:cubicBezTo>
                    <a:pt x="25" y="0"/>
                    <a:pt x="25" y="0"/>
                    <a:pt x="25" y="0"/>
                  </a:cubicBezTo>
                  <a:cubicBezTo>
                    <a:pt x="25" y="2"/>
                    <a:pt x="25" y="2"/>
                    <a:pt x="25" y="2"/>
                  </a:cubicBezTo>
                  <a:cubicBezTo>
                    <a:pt x="18" y="2"/>
                    <a:pt x="17" y="3"/>
                    <a:pt x="17" y="8"/>
                  </a:cubicBezTo>
                  <a:cubicBezTo>
                    <a:pt x="17" y="32"/>
                    <a:pt x="17" y="32"/>
                    <a:pt x="17" y="32"/>
                  </a:cubicBezTo>
                  <a:cubicBezTo>
                    <a:pt x="17" y="36"/>
                    <a:pt x="17" y="46"/>
                    <a:pt x="32" y="46"/>
                  </a:cubicBezTo>
                  <a:cubicBezTo>
                    <a:pt x="39" y="46"/>
                    <a:pt x="44" y="44"/>
                    <a:pt x="46" y="41"/>
                  </a:cubicBezTo>
                  <a:cubicBezTo>
                    <a:pt x="48" y="39"/>
                    <a:pt x="48" y="37"/>
                    <a:pt x="48" y="31"/>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2"/>
            <p:cNvSpPr/>
            <p:nvPr/>
          </p:nvSpPr>
          <p:spPr bwMode="auto">
            <a:xfrm>
              <a:off x="7605713" y="4046538"/>
              <a:ext cx="254000" cy="207963"/>
            </a:xfrm>
            <a:custGeom>
              <a:avLst/>
              <a:gdLst>
                <a:gd name="T0" fmla="*/ 60 w 60"/>
                <a:gd name="T1" fmla="*/ 2 h 49"/>
                <a:gd name="T2" fmla="*/ 52 w 60"/>
                <a:gd name="T3" fmla="*/ 11 h 49"/>
                <a:gd name="T4" fmla="*/ 52 w 60"/>
                <a:gd name="T5" fmla="*/ 49 h 49"/>
                <a:gd name="T6" fmla="*/ 51 w 60"/>
                <a:gd name="T7" fmla="*/ 49 h 49"/>
                <a:gd name="T8" fmla="*/ 12 w 60"/>
                <a:gd name="T9" fmla="*/ 10 h 49"/>
                <a:gd name="T10" fmla="*/ 12 w 60"/>
                <a:gd name="T11" fmla="*/ 10 h 49"/>
                <a:gd name="T12" fmla="*/ 12 w 60"/>
                <a:gd name="T13" fmla="*/ 38 h 49"/>
                <a:gd name="T14" fmla="*/ 20 w 60"/>
                <a:gd name="T15" fmla="*/ 47 h 49"/>
                <a:gd name="T16" fmla="*/ 20 w 60"/>
                <a:gd name="T17" fmla="*/ 48 h 49"/>
                <a:gd name="T18" fmla="*/ 0 w 60"/>
                <a:gd name="T19" fmla="*/ 48 h 49"/>
                <a:gd name="T20" fmla="*/ 0 w 60"/>
                <a:gd name="T21" fmla="*/ 47 h 49"/>
                <a:gd name="T22" fmla="*/ 8 w 60"/>
                <a:gd name="T23" fmla="*/ 38 h 49"/>
                <a:gd name="T24" fmla="*/ 8 w 60"/>
                <a:gd name="T25" fmla="*/ 6 h 49"/>
                <a:gd name="T26" fmla="*/ 0 w 60"/>
                <a:gd name="T27" fmla="*/ 2 h 49"/>
                <a:gd name="T28" fmla="*/ 0 w 60"/>
                <a:gd name="T29" fmla="*/ 0 h 49"/>
                <a:gd name="T30" fmla="*/ 15 w 60"/>
                <a:gd name="T31" fmla="*/ 0 h 49"/>
                <a:gd name="T32" fmla="*/ 48 w 60"/>
                <a:gd name="T33" fmla="*/ 35 h 49"/>
                <a:gd name="T34" fmla="*/ 48 w 60"/>
                <a:gd name="T35" fmla="*/ 35 h 49"/>
                <a:gd name="T36" fmla="*/ 48 w 60"/>
                <a:gd name="T37" fmla="*/ 11 h 49"/>
                <a:gd name="T38" fmla="*/ 40 w 60"/>
                <a:gd name="T39" fmla="*/ 2 h 49"/>
                <a:gd name="T40" fmla="*/ 40 w 60"/>
                <a:gd name="T41" fmla="*/ 0 h 49"/>
                <a:gd name="T42" fmla="*/ 60 w 60"/>
                <a:gd name="T43" fmla="*/ 0 h 49"/>
                <a:gd name="T44" fmla="*/ 60 w 60"/>
                <a:gd name="T4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9">
                  <a:moveTo>
                    <a:pt x="60" y="2"/>
                  </a:moveTo>
                  <a:cubicBezTo>
                    <a:pt x="55" y="2"/>
                    <a:pt x="52" y="3"/>
                    <a:pt x="52" y="11"/>
                  </a:cubicBezTo>
                  <a:cubicBezTo>
                    <a:pt x="52" y="49"/>
                    <a:pt x="52" y="49"/>
                    <a:pt x="52" y="49"/>
                  </a:cubicBezTo>
                  <a:cubicBezTo>
                    <a:pt x="51" y="49"/>
                    <a:pt x="51" y="49"/>
                    <a:pt x="51" y="49"/>
                  </a:cubicBezTo>
                  <a:cubicBezTo>
                    <a:pt x="12" y="10"/>
                    <a:pt x="12" y="10"/>
                    <a:pt x="12" y="10"/>
                  </a:cubicBezTo>
                  <a:cubicBezTo>
                    <a:pt x="12" y="10"/>
                    <a:pt x="12" y="10"/>
                    <a:pt x="12" y="10"/>
                  </a:cubicBezTo>
                  <a:cubicBezTo>
                    <a:pt x="12" y="38"/>
                    <a:pt x="12" y="38"/>
                    <a:pt x="12" y="38"/>
                  </a:cubicBezTo>
                  <a:cubicBezTo>
                    <a:pt x="12" y="45"/>
                    <a:pt x="14" y="47"/>
                    <a:pt x="20" y="47"/>
                  </a:cubicBezTo>
                  <a:cubicBezTo>
                    <a:pt x="20" y="48"/>
                    <a:pt x="20" y="48"/>
                    <a:pt x="20" y="48"/>
                  </a:cubicBezTo>
                  <a:cubicBezTo>
                    <a:pt x="0" y="48"/>
                    <a:pt x="0" y="48"/>
                    <a:pt x="0" y="48"/>
                  </a:cubicBezTo>
                  <a:cubicBezTo>
                    <a:pt x="0" y="47"/>
                    <a:pt x="0" y="47"/>
                    <a:pt x="0" y="47"/>
                  </a:cubicBezTo>
                  <a:cubicBezTo>
                    <a:pt x="7" y="47"/>
                    <a:pt x="8" y="46"/>
                    <a:pt x="8" y="38"/>
                  </a:cubicBezTo>
                  <a:cubicBezTo>
                    <a:pt x="8" y="6"/>
                    <a:pt x="8" y="6"/>
                    <a:pt x="8" y="6"/>
                  </a:cubicBezTo>
                  <a:cubicBezTo>
                    <a:pt x="5" y="2"/>
                    <a:pt x="3" y="2"/>
                    <a:pt x="0" y="2"/>
                  </a:cubicBezTo>
                  <a:cubicBezTo>
                    <a:pt x="0" y="0"/>
                    <a:pt x="0" y="0"/>
                    <a:pt x="0" y="0"/>
                  </a:cubicBezTo>
                  <a:cubicBezTo>
                    <a:pt x="15" y="0"/>
                    <a:pt x="15" y="0"/>
                    <a:pt x="15" y="0"/>
                  </a:cubicBezTo>
                  <a:cubicBezTo>
                    <a:pt x="48" y="35"/>
                    <a:pt x="48" y="35"/>
                    <a:pt x="48" y="35"/>
                  </a:cubicBezTo>
                  <a:cubicBezTo>
                    <a:pt x="48" y="35"/>
                    <a:pt x="48" y="35"/>
                    <a:pt x="48" y="35"/>
                  </a:cubicBezTo>
                  <a:cubicBezTo>
                    <a:pt x="48" y="11"/>
                    <a:pt x="48" y="11"/>
                    <a:pt x="48" y="11"/>
                  </a:cubicBezTo>
                  <a:cubicBezTo>
                    <a:pt x="48" y="3"/>
                    <a:pt x="46" y="2"/>
                    <a:pt x="40" y="2"/>
                  </a:cubicBezTo>
                  <a:cubicBezTo>
                    <a:pt x="40" y="0"/>
                    <a:pt x="40" y="0"/>
                    <a:pt x="40" y="0"/>
                  </a:cubicBezTo>
                  <a:cubicBezTo>
                    <a:pt x="60" y="0"/>
                    <a:pt x="60" y="0"/>
                    <a:pt x="60" y="0"/>
                  </a:cubicBezTo>
                  <a:lnTo>
                    <a:pt x="6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3"/>
            <p:cNvSpPr/>
            <p:nvPr/>
          </p:nvSpPr>
          <p:spPr bwMode="auto">
            <a:xfrm>
              <a:off x="7872413" y="4046538"/>
              <a:ext cx="111125"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4"/>
            <p:cNvSpPr/>
            <p:nvPr/>
          </p:nvSpPr>
          <p:spPr bwMode="auto">
            <a:xfrm>
              <a:off x="7996238" y="4046538"/>
              <a:ext cx="249238" cy="207963"/>
            </a:xfrm>
            <a:custGeom>
              <a:avLst/>
              <a:gdLst>
                <a:gd name="T0" fmla="*/ 59 w 59"/>
                <a:gd name="T1" fmla="*/ 2 h 49"/>
                <a:gd name="T2" fmla="*/ 51 w 59"/>
                <a:gd name="T3" fmla="*/ 9 h 49"/>
                <a:gd name="T4" fmla="*/ 32 w 59"/>
                <a:gd name="T5" fmla="*/ 49 h 49"/>
                <a:gd name="T6" fmla="*/ 31 w 59"/>
                <a:gd name="T7" fmla="*/ 49 h 49"/>
                <a:gd name="T8" fmla="*/ 9 w 59"/>
                <a:gd name="T9" fmla="*/ 9 h 49"/>
                <a:gd name="T10" fmla="*/ 0 w 59"/>
                <a:gd name="T11" fmla="*/ 2 h 49"/>
                <a:gd name="T12" fmla="*/ 0 w 59"/>
                <a:gd name="T13" fmla="*/ 0 h 49"/>
                <a:gd name="T14" fmla="*/ 23 w 59"/>
                <a:gd name="T15" fmla="*/ 0 h 49"/>
                <a:gd name="T16" fmla="*/ 23 w 59"/>
                <a:gd name="T17" fmla="*/ 2 h 49"/>
                <a:gd name="T18" fmla="*/ 17 w 59"/>
                <a:gd name="T19" fmla="*/ 5 h 49"/>
                <a:gd name="T20" fmla="*/ 20 w 59"/>
                <a:gd name="T21" fmla="*/ 12 h 49"/>
                <a:gd name="T22" fmla="*/ 33 w 59"/>
                <a:gd name="T23" fmla="*/ 37 h 49"/>
                <a:gd name="T24" fmla="*/ 46 w 59"/>
                <a:gd name="T25" fmla="*/ 10 h 49"/>
                <a:gd name="T26" fmla="*/ 48 w 59"/>
                <a:gd name="T27" fmla="*/ 5 h 49"/>
                <a:gd name="T28" fmla="*/ 41 w 59"/>
                <a:gd name="T29" fmla="*/ 2 h 49"/>
                <a:gd name="T30" fmla="*/ 41 w 59"/>
                <a:gd name="T31" fmla="*/ 0 h 49"/>
                <a:gd name="T32" fmla="*/ 59 w 59"/>
                <a:gd name="T33" fmla="*/ 0 h 49"/>
                <a:gd name="T34" fmla="*/ 59 w 59"/>
                <a:gd name="T3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9">
                  <a:moveTo>
                    <a:pt x="59" y="2"/>
                  </a:moveTo>
                  <a:cubicBezTo>
                    <a:pt x="55" y="2"/>
                    <a:pt x="54" y="3"/>
                    <a:pt x="51" y="9"/>
                  </a:cubicBezTo>
                  <a:cubicBezTo>
                    <a:pt x="32" y="49"/>
                    <a:pt x="32" y="49"/>
                    <a:pt x="32" y="49"/>
                  </a:cubicBezTo>
                  <a:cubicBezTo>
                    <a:pt x="31" y="49"/>
                    <a:pt x="31" y="49"/>
                    <a:pt x="31" y="49"/>
                  </a:cubicBezTo>
                  <a:cubicBezTo>
                    <a:pt x="9" y="9"/>
                    <a:pt x="9" y="9"/>
                    <a:pt x="9" y="9"/>
                  </a:cubicBezTo>
                  <a:cubicBezTo>
                    <a:pt x="6" y="3"/>
                    <a:pt x="4" y="2"/>
                    <a:pt x="0" y="2"/>
                  </a:cubicBezTo>
                  <a:cubicBezTo>
                    <a:pt x="0" y="0"/>
                    <a:pt x="0" y="0"/>
                    <a:pt x="0" y="0"/>
                  </a:cubicBezTo>
                  <a:cubicBezTo>
                    <a:pt x="23" y="0"/>
                    <a:pt x="23" y="0"/>
                    <a:pt x="23" y="0"/>
                  </a:cubicBezTo>
                  <a:cubicBezTo>
                    <a:pt x="23" y="2"/>
                    <a:pt x="23" y="2"/>
                    <a:pt x="23" y="2"/>
                  </a:cubicBezTo>
                  <a:cubicBezTo>
                    <a:pt x="18" y="2"/>
                    <a:pt x="17" y="2"/>
                    <a:pt x="17" y="5"/>
                  </a:cubicBezTo>
                  <a:cubicBezTo>
                    <a:pt x="17" y="6"/>
                    <a:pt x="18" y="9"/>
                    <a:pt x="20" y="12"/>
                  </a:cubicBezTo>
                  <a:cubicBezTo>
                    <a:pt x="33" y="37"/>
                    <a:pt x="33" y="37"/>
                    <a:pt x="33" y="37"/>
                  </a:cubicBezTo>
                  <a:cubicBezTo>
                    <a:pt x="46" y="10"/>
                    <a:pt x="46" y="10"/>
                    <a:pt x="46" y="10"/>
                  </a:cubicBezTo>
                  <a:cubicBezTo>
                    <a:pt x="46" y="10"/>
                    <a:pt x="48" y="7"/>
                    <a:pt x="48" y="5"/>
                  </a:cubicBezTo>
                  <a:cubicBezTo>
                    <a:pt x="48" y="2"/>
                    <a:pt x="45" y="2"/>
                    <a:pt x="41" y="2"/>
                  </a:cubicBezTo>
                  <a:cubicBezTo>
                    <a:pt x="41" y="0"/>
                    <a:pt x="41" y="0"/>
                    <a:pt x="41"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5"/>
            <p:cNvSpPr/>
            <p:nvPr/>
          </p:nvSpPr>
          <p:spPr bwMode="auto">
            <a:xfrm>
              <a:off x="8258175" y="4046538"/>
              <a:ext cx="217488" cy="204788"/>
            </a:xfrm>
            <a:custGeom>
              <a:avLst/>
              <a:gdLst>
                <a:gd name="T0" fmla="*/ 47 w 51"/>
                <a:gd name="T1" fmla="*/ 48 h 48"/>
                <a:gd name="T2" fmla="*/ 0 w 51"/>
                <a:gd name="T3" fmla="*/ 48 h 48"/>
                <a:gd name="T4" fmla="*/ 0 w 51"/>
                <a:gd name="T5" fmla="*/ 47 h 48"/>
                <a:gd name="T6" fmla="*/ 8 w 51"/>
                <a:gd name="T7" fmla="*/ 41 h 48"/>
                <a:gd name="T8" fmla="*/ 8 w 51"/>
                <a:gd name="T9" fmla="*/ 8 h 48"/>
                <a:gd name="T10" fmla="*/ 0 w 51"/>
                <a:gd name="T11" fmla="*/ 2 h 48"/>
                <a:gd name="T12" fmla="*/ 0 w 51"/>
                <a:gd name="T13" fmla="*/ 0 h 48"/>
                <a:gd name="T14" fmla="*/ 47 w 51"/>
                <a:gd name="T15" fmla="*/ 0 h 48"/>
                <a:gd name="T16" fmla="*/ 47 w 51"/>
                <a:gd name="T17" fmla="*/ 11 h 48"/>
                <a:gd name="T18" fmla="*/ 45 w 51"/>
                <a:gd name="T19" fmla="*/ 11 h 48"/>
                <a:gd name="T20" fmla="*/ 31 w 51"/>
                <a:gd name="T21" fmla="*/ 3 h 48"/>
                <a:gd name="T22" fmla="*/ 20 w 51"/>
                <a:gd name="T23" fmla="*/ 3 h 48"/>
                <a:gd name="T24" fmla="*/ 17 w 51"/>
                <a:gd name="T25" fmla="*/ 6 h 48"/>
                <a:gd name="T26" fmla="*/ 17 w 51"/>
                <a:gd name="T27" fmla="*/ 22 h 48"/>
                <a:gd name="T28" fmla="*/ 30 w 51"/>
                <a:gd name="T29" fmla="*/ 22 h 48"/>
                <a:gd name="T30" fmla="*/ 40 w 51"/>
                <a:gd name="T31" fmla="*/ 15 h 48"/>
                <a:gd name="T32" fmla="*/ 42 w 51"/>
                <a:gd name="T33" fmla="*/ 15 h 48"/>
                <a:gd name="T34" fmla="*/ 42 w 51"/>
                <a:gd name="T35" fmla="*/ 32 h 48"/>
                <a:gd name="T36" fmla="*/ 40 w 51"/>
                <a:gd name="T37" fmla="*/ 32 h 48"/>
                <a:gd name="T38" fmla="*/ 30 w 51"/>
                <a:gd name="T39" fmla="*/ 25 h 48"/>
                <a:gd name="T40" fmla="*/ 17 w 51"/>
                <a:gd name="T41" fmla="*/ 25 h 48"/>
                <a:gd name="T42" fmla="*/ 17 w 51"/>
                <a:gd name="T43" fmla="*/ 43 h 48"/>
                <a:gd name="T44" fmla="*/ 30 w 51"/>
                <a:gd name="T45" fmla="*/ 46 h 48"/>
                <a:gd name="T46" fmla="*/ 49 w 51"/>
                <a:gd name="T47" fmla="*/ 36 h 48"/>
                <a:gd name="T48" fmla="*/ 51 w 51"/>
                <a:gd name="T49" fmla="*/ 36 h 48"/>
                <a:gd name="T50" fmla="*/ 47 w 51"/>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47" y="48"/>
                  </a:moveTo>
                  <a:cubicBezTo>
                    <a:pt x="0" y="48"/>
                    <a:pt x="0" y="48"/>
                    <a:pt x="0" y="48"/>
                  </a:cubicBezTo>
                  <a:cubicBezTo>
                    <a:pt x="0" y="47"/>
                    <a:pt x="0" y="47"/>
                    <a:pt x="0" y="47"/>
                  </a:cubicBezTo>
                  <a:cubicBezTo>
                    <a:pt x="6" y="47"/>
                    <a:pt x="8" y="46"/>
                    <a:pt x="8" y="41"/>
                  </a:cubicBezTo>
                  <a:cubicBezTo>
                    <a:pt x="8" y="8"/>
                    <a:pt x="8" y="8"/>
                    <a:pt x="8" y="8"/>
                  </a:cubicBezTo>
                  <a:cubicBezTo>
                    <a:pt x="8" y="3"/>
                    <a:pt x="6" y="2"/>
                    <a:pt x="0" y="2"/>
                  </a:cubicBezTo>
                  <a:cubicBezTo>
                    <a:pt x="0" y="0"/>
                    <a:pt x="0" y="0"/>
                    <a:pt x="0" y="0"/>
                  </a:cubicBezTo>
                  <a:cubicBezTo>
                    <a:pt x="47" y="0"/>
                    <a:pt x="47" y="0"/>
                    <a:pt x="47" y="0"/>
                  </a:cubicBezTo>
                  <a:cubicBezTo>
                    <a:pt x="47" y="11"/>
                    <a:pt x="47" y="11"/>
                    <a:pt x="47" y="11"/>
                  </a:cubicBezTo>
                  <a:cubicBezTo>
                    <a:pt x="45" y="11"/>
                    <a:pt x="45" y="11"/>
                    <a:pt x="45" y="11"/>
                  </a:cubicBezTo>
                  <a:cubicBezTo>
                    <a:pt x="43" y="4"/>
                    <a:pt x="41" y="3"/>
                    <a:pt x="31" y="3"/>
                  </a:cubicBezTo>
                  <a:cubicBezTo>
                    <a:pt x="20" y="3"/>
                    <a:pt x="20" y="3"/>
                    <a:pt x="20" y="3"/>
                  </a:cubicBezTo>
                  <a:cubicBezTo>
                    <a:pt x="18" y="3"/>
                    <a:pt x="17" y="3"/>
                    <a:pt x="17" y="6"/>
                  </a:cubicBezTo>
                  <a:cubicBezTo>
                    <a:pt x="17" y="22"/>
                    <a:pt x="17" y="22"/>
                    <a:pt x="17" y="22"/>
                  </a:cubicBezTo>
                  <a:cubicBezTo>
                    <a:pt x="30" y="22"/>
                    <a:pt x="30" y="22"/>
                    <a:pt x="30" y="22"/>
                  </a:cubicBezTo>
                  <a:cubicBezTo>
                    <a:pt x="38" y="22"/>
                    <a:pt x="39" y="20"/>
                    <a:pt x="40" y="15"/>
                  </a:cubicBezTo>
                  <a:cubicBezTo>
                    <a:pt x="42" y="15"/>
                    <a:pt x="42" y="15"/>
                    <a:pt x="42" y="15"/>
                  </a:cubicBezTo>
                  <a:cubicBezTo>
                    <a:pt x="42" y="32"/>
                    <a:pt x="42" y="32"/>
                    <a:pt x="42" y="32"/>
                  </a:cubicBezTo>
                  <a:cubicBezTo>
                    <a:pt x="40" y="32"/>
                    <a:pt x="40" y="32"/>
                    <a:pt x="40" y="32"/>
                  </a:cubicBezTo>
                  <a:cubicBezTo>
                    <a:pt x="39" y="26"/>
                    <a:pt x="37" y="25"/>
                    <a:pt x="30" y="25"/>
                  </a:cubicBezTo>
                  <a:cubicBezTo>
                    <a:pt x="17" y="25"/>
                    <a:pt x="17" y="25"/>
                    <a:pt x="17" y="25"/>
                  </a:cubicBezTo>
                  <a:cubicBezTo>
                    <a:pt x="17" y="43"/>
                    <a:pt x="17" y="43"/>
                    <a:pt x="17" y="43"/>
                  </a:cubicBezTo>
                  <a:cubicBezTo>
                    <a:pt x="17" y="46"/>
                    <a:pt x="17" y="46"/>
                    <a:pt x="30" y="46"/>
                  </a:cubicBezTo>
                  <a:cubicBezTo>
                    <a:pt x="41" y="46"/>
                    <a:pt x="45" y="43"/>
                    <a:pt x="49" y="36"/>
                  </a:cubicBezTo>
                  <a:cubicBezTo>
                    <a:pt x="51" y="36"/>
                    <a:pt x="51" y="36"/>
                    <a:pt x="51" y="36"/>
                  </a:cubicBezTo>
                  <a:lnTo>
                    <a:pt x="47"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6"/>
            <p:cNvSpPr>
              <a:spLocks noEditPoints="1"/>
            </p:cNvSpPr>
            <p:nvPr/>
          </p:nvSpPr>
          <p:spPr bwMode="auto">
            <a:xfrm>
              <a:off x="8488363" y="4046538"/>
              <a:ext cx="236538" cy="204788"/>
            </a:xfrm>
            <a:custGeom>
              <a:avLst/>
              <a:gdLst>
                <a:gd name="T0" fmla="*/ 16 w 56"/>
                <a:gd name="T1" fmla="*/ 6 h 48"/>
                <a:gd name="T2" fmla="*/ 22 w 56"/>
                <a:gd name="T3" fmla="*/ 3 h 48"/>
                <a:gd name="T4" fmla="*/ 36 w 56"/>
                <a:gd name="T5" fmla="*/ 13 h 48"/>
                <a:gd name="T6" fmla="*/ 16 w 56"/>
                <a:gd name="T7" fmla="*/ 24 h 48"/>
                <a:gd name="T8" fmla="*/ 16 w 56"/>
                <a:gd name="T9" fmla="*/ 6 h 48"/>
                <a:gd name="T10" fmla="*/ 56 w 56"/>
                <a:gd name="T11" fmla="*/ 47 h 48"/>
                <a:gd name="T12" fmla="*/ 48 w 56"/>
                <a:gd name="T13" fmla="*/ 44 h 48"/>
                <a:gd name="T14" fmla="*/ 30 w 56"/>
                <a:gd name="T15" fmla="*/ 25 h 48"/>
                <a:gd name="T16" fmla="*/ 46 w 56"/>
                <a:gd name="T17" fmla="*/ 13 h 48"/>
                <a:gd name="T18" fmla="*/ 24 w 56"/>
                <a:gd name="T19" fmla="*/ 0 h 48"/>
                <a:gd name="T20" fmla="*/ 0 w 56"/>
                <a:gd name="T21" fmla="*/ 0 h 48"/>
                <a:gd name="T22" fmla="*/ 0 w 56"/>
                <a:gd name="T23" fmla="*/ 2 h 48"/>
                <a:gd name="T24" fmla="*/ 7 w 56"/>
                <a:gd name="T25" fmla="*/ 8 h 48"/>
                <a:gd name="T26" fmla="*/ 7 w 56"/>
                <a:gd name="T27" fmla="*/ 40 h 48"/>
                <a:gd name="T28" fmla="*/ 0 w 56"/>
                <a:gd name="T29" fmla="*/ 47 h 48"/>
                <a:gd name="T30" fmla="*/ 0 w 56"/>
                <a:gd name="T31" fmla="*/ 48 h 48"/>
                <a:gd name="T32" fmla="*/ 24 w 56"/>
                <a:gd name="T33" fmla="*/ 48 h 48"/>
                <a:gd name="T34" fmla="*/ 24 w 56"/>
                <a:gd name="T35" fmla="*/ 47 h 48"/>
                <a:gd name="T36" fmla="*/ 16 w 56"/>
                <a:gd name="T37" fmla="*/ 41 h 48"/>
                <a:gd name="T38" fmla="*/ 16 w 56"/>
                <a:gd name="T39" fmla="*/ 26 h 48"/>
                <a:gd name="T40" fmla="*/ 21 w 56"/>
                <a:gd name="T41" fmla="*/ 26 h 48"/>
                <a:gd name="T42" fmla="*/ 42 w 56"/>
                <a:gd name="T43" fmla="*/ 48 h 48"/>
                <a:gd name="T44" fmla="*/ 56 w 56"/>
                <a:gd name="T45" fmla="*/ 48 h 48"/>
                <a:gd name="T46" fmla="*/ 56 w 56"/>
                <a:gd name="T4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48">
                  <a:moveTo>
                    <a:pt x="16" y="6"/>
                  </a:moveTo>
                  <a:cubicBezTo>
                    <a:pt x="16" y="4"/>
                    <a:pt x="17" y="3"/>
                    <a:pt x="22" y="3"/>
                  </a:cubicBezTo>
                  <a:cubicBezTo>
                    <a:pt x="25" y="3"/>
                    <a:pt x="36" y="3"/>
                    <a:pt x="36" y="13"/>
                  </a:cubicBezTo>
                  <a:cubicBezTo>
                    <a:pt x="36" y="23"/>
                    <a:pt x="23" y="24"/>
                    <a:pt x="16" y="24"/>
                  </a:cubicBezTo>
                  <a:lnTo>
                    <a:pt x="16" y="6"/>
                  </a:lnTo>
                  <a:close/>
                  <a:moveTo>
                    <a:pt x="56" y="47"/>
                  </a:moveTo>
                  <a:cubicBezTo>
                    <a:pt x="52" y="47"/>
                    <a:pt x="50" y="46"/>
                    <a:pt x="48" y="44"/>
                  </a:cubicBezTo>
                  <a:cubicBezTo>
                    <a:pt x="30" y="25"/>
                    <a:pt x="30" y="25"/>
                    <a:pt x="30" y="25"/>
                  </a:cubicBezTo>
                  <a:cubicBezTo>
                    <a:pt x="35" y="25"/>
                    <a:pt x="46" y="23"/>
                    <a:pt x="46" y="13"/>
                  </a:cubicBezTo>
                  <a:cubicBezTo>
                    <a:pt x="46" y="2"/>
                    <a:pt x="32" y="0"/>
                    <a:pt x="24" y="0"/>
                  </a:cubicBezTo>
                  <a:cubicBezTo>
                    <a:pt x="0" y="0"/>
                    <a:pt x="0" y="0"/>
                    <a:pt x="0" y="0"/>
                  </a:cubicBezTo>
                  <a:cubicBezTo>
                    <a:pt x="0" y="2"/>
                    <a:pt x="0" y="2"/>
                    <a:pt x="0" y="2"/>
                  </a:cubicBezTo>
                  <a:cubicBezTo>
                    <a:pt x="6" y="2"/>
                    <a:pt x="7" y="3"/>
                    <a:pt x="7" y="8"/>
                  </a:cubicBezTo>
                  <a:cubicBezTo>
                    <a:pt x="7" y="40"/>
                    <a:pt x="7" y="40"/>
                    <a:pt x="7" y="40"/>
                  </a:cubicBezTo>
                  <a:cubicBezTo>
                    <a:pt x="7" y="45"/>
                    <a:pt x="7" y="47"/>
                    <a:pt x="0" y="47"/>
                  </a:cubicBezTo>
                  <a:cubicBezTo>
                    <a:pt x="0" y="48"/>
                    <a:pt x="0" y="48"/>
                    <a:pt x="0" y="48"/>
                  </a:cubicBezTo>
                  <a:cubicBezTo>
                    <a:pt x="24" y="48"/>
                    <a:pt x="24" y="48"/>
                    <a:pt x="24" y="48"/>
                  </a:cubicBezTo>
                  <a:cubicBezTo>
                    <a:pt x="24" y="47"/>
                    <a:pt x="24" y="47"/>
                    <a:pt x="24" y="47"/>
                  </a:cubicBezTo>
                  <a:cubicBezTo>
                    <a:pt x="17" y="47"/>
                    <a:pt x="16" y="45"/>
                    <a:pt x="16" y="41"/>
                  </a:cubicBezTo>
                  <a:cubicBezTo>
                    <a:pt x="16" y="26"/>
                    <a:pt x="16" y="26"/>
                    <a:pt x="16" y="26"/>
                  </a:cubicBezTo>
                  <a:cubicBezTo>
                    <a:pt x="21" y="26"/>
                    <a:pt x="21" y="26"/>
                    <a:pt x="21" y="26"/>
                  </a:cubicBezTo>
                  <a:cubicBezTo>
                    <a:pt x="42" y="48"/>
                    <a:pt x="42" y="48"/>
                    <a:pt x="42" y="48"/>
                  </a:cubicBezTo>
                  <a:cubicBezTo>
                    <a:pt x="56" y="48"/>
                    <a:pt x="56" y="48"/>
                    <a:pt x="56" y="48"/>
                  </a:cubicBezTo>
                  <a:lnTo>
                    <a:pt x="5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7"/>
            <p:cNvSpPr/>
            <p:nvPr/>
          </p:nvSpPr>
          <p:spPr bwMode="auto">
            <a:xfrm>
              <a:off x="8742363" y="4041775"/>
              <a:ext cx="165100" cy="212725"/>
            </a:xfrm>
            <a:custGeom>
              <a:avLst/>
              <a:gdLst>
                <a:gd name="T0" fmla="*/ 37 w 39"/>
                <a:gd name="T1" fmla="*/ 16 h 50"/>
                <a:gd name="T2" fmla="*/ 35 w 39"/>
                <a:gd name="T3" fmla="*/ 16 h 50"/>
                <a:gd name="T4" fmla="*/ 19 w 39"/>
                <a:gd name="T5" fmla="*/ 3 h 50"/>
                <a:gd name="T6" fmla="*/ 10 w 39"/>
                <a:gd name="T7" fmla="*/ 10 h 50"/>
                <a:gd name="T8" fmla="*/ 39 w 39"/>
                <a:gd name="T9" fmla="*/ 37 h 50"/>
                <a:gd name="T10" fmla="*/ 21 w 39"/>
                <a:gd name="T11" fmla="*/ 50 h 50"/>
                <a:gd name="T12" fmla="*/ 7 w 39"/>
                <a:gd name="T13" fmla="*/ 48 h 50"/>
                <a:gd name="T14" fmla="*/ 5 w 39"/>
                <a:gd name="T15" fmla="*/ 50 h 50"/>
                <a:gd name="T16" fmla="*/ 3 w 39"/>
                <a:gd name="T17" fmla="*/ 50 h 50"/>
                <a:gd name="T18" fmla="*/ 0 w 39"/>
                <a:gd name="T19" fmla="*/ 35 h 50"/>
                <a:gd name="T20" fmla="*/ 2 w 39"/>
                <a:gd name="T21" fmla="*/ 35 h 50"/>
                <a:gd name="T22" fmla="*/ 20 w 39"/>
                <a:gd name="T23" fmla="*/ 48 h 50"/>
                <a:gd name="T24" fmla="*/ 30 w 39"/>
                <a:gd name="T25" fmla="*/ 40 h 50"/>
                <a:gd name="T26" fmla="*/ 16 w 39"/>
                <a:gd name="T27" fmla="*/ 27 h 50"/>
                <a:gd name="T28" fmla="*/ 3 w 39"/>
                <a:gd name="T29" fmla="*/ 13 h 50"/>
                <a:gd name="T30" fmla="*/ 18 w 39"/>
                <a:gd name="T31" fmla="*/ 0 h 50"/>
                <a:gd name="T32" fmla="*/ 30 w 39"/>
                <a:gd name="T33" fmla="*/ 3 h 50"/>
                <a:gd name="T34" fmla="*/ 33 w 39"/>
                <a:gd name="T35" fmla="*/ 0 h 50"/>
                <a:gd name="T36" fmla="*/ 35 w 39"/>
                <a:gd name="T37" fmla="*/ 0 h 50"/>
                <a:gd name="T38" fmla="*/ 37 w 39"/>
                <a:gd name="T3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50">
                  <a:moveTo>
                    <a:pt x="37" y="16"/>
                  </a:moveTo>
                  <a:cubicBezTo>
                    <a:pt x="35" y="16"/>
                    <a:pt x="35" y="16"/>
                    <a:pt x="35" y="16"/>
                  </a:cubicBezTo>
                  <a:cubicBezTo>
                    <a:pt x="33" y="10"/>
                    <a:pt x="28" y="3"/>
                    <a:pt x="19" y="3"/>
                  </a:cubicBezTo>
                  <a:cubicBezTo>
                    <a:pt x="14" y="3"/>
                    <a:pt x="10" y="6"/>
                    <a:pt x="10" y="10"/>
                  </a:cubicBezTo>
                  <a:cubicBezTo>
                    <a:pt x="10" y="21"/>
                    <a:pt x="39" y="22"/>
                    <a:pt x="39" y="37"/>
                  </a:cubicBezTo>
                  <a:cubicBezTo>
                    <a:pt x="39" y="43"/>
                    <a:pt x="33" y="50"/>
                    <a:pt x="21" y="50"/>
                  </a:cubicBezTo>
                  <a:cubicBezTo>
                    <a:pt x="14" y="50"/>
                    <a:pt x="10" y="48"/>
                    <a:pt x="7" y="48"/>
                  </a:cubicBezTo>
                  <a:cubicBezTo>
                    <a:pt x="5" y="48"/>
                    <a:pt x="5" y="49"/>
                    <a:pt x="5" y="50"/>
                  </a:cubicBezTo>
                  <a:cubicBezTo>
                    <a:pt x="3" y="50"/>
                    <a:pt x="3" y="50"/>
                    <a:pt x="3" y="50"/>
                  </a:cubicBezTo>
                  <a:cubicBezTo>
                    <a:pt x="0" y="35"/>
                    <a:pt x="0" y="35"/>
                    <a:pt x="0" y="35"/>
                  </a:cubicBezTo>
                  <a:cubicBezTo>
                    <a:pt x="2" y="35"/>
                    <a:pt x="2" y="35"/>
                    <a:pt x="2" y="35"/>
                  </a:cubicBezTo>
                  <a:cubicBezTo>
                    <a:pt x="4" y="38"/>
                    <a:pt x="8" y="48"/>
                    <a:pt x="20" y="48"/>
                  </a:cubicBezTo>
                  <a:cubicBezTo>
                    <a:pt x="27" y="48"/>
                    <a:pt x="30" y="44"/>
                    <a:pt x="30" y="40"/>
                  </a:cubicBezTo>
                  <a:cubicBezTo>
                    <a:pt x="30" y="36"/>
                    <a:pt x="29" y="33"/>
                    <a:pt x="16" y="27"/>
                  </a:cubicBezTo>
                  <a:cubicBezTo>
                    <a:pt x="8" y="23"/>
                    <a:pt x="3" y="20"/>
                    <a:pt x="3" y="13"/>
                  </a:cubicBezTo>
                  <a:cubicBezTo>
                    <a:pt x="3" y="5"/>
                    <a:pt x="10" y="0"/>
                    <a:pt x="18" y="0"/>
                  </a:cubicBezTo>
                  <a:cubicBezTo>
                    <a:pt x="23" y="0"/>
                    <a:pt x="28" y="3"/>
                    <a:pt x="30" y="3"/>
                  </a:cubicBezTo>
                  <a:cubicBezTo>
                    <a:pt x="33" y="3"/>
                    <a:pt x="33" y="1"/>
                    <a:pt x="33" y="0"/>
                  </a:cubicBezTo>
                  <a:cubicBezTo>
                    <a:pt x="35" y="0"/>
                    <a:pt x="35" y="0"/>
                    <a:pt x="35" y="0"/>
                  </a:cubicBezTo>
                  <a:lnTo>
                    <a:pt x="3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8"/>
            <p:cNvSpPr/>
            <p:nvPr/>
          </p:nvSpPr>
          <p:spPr bwMode="auto">
            <a:xfrm>
              <a:off x="8937625" y="4046538"/>
              <a:ext cx="109538" cy="204788"/>
            </a:xfrm>
            <a:custGeom>
              <a:avLst/>
              <a:gdLst>
                <a:gd name="T0" fmla="*/ 0 w 26"/>
                <a:gd name="T1" fmla="*/ 47 h 48"/>
                <a:gd name="T2" fmla="*/ 9 w 26"/>
                <a:gd name="T3" fmla="*/ 41 h 48"/>
                <a:gd name="T4" fmla="*/ 9 w 26"/>
                <a:gd name="T5" fmla="*/ 8 h 48"/>
                <a:gd name="T6" fmla="*/ 0 w 26"/>
                <a:gd name="T7" fmla="*/ 2 h 48"/>
                <a:gd name="T8" fmla="*/ 0 w 26"/>
                <a:gd name="T9" fmla="*/ 0 h 48"/>
                <a:gd name="T10" fmla="*/ 26 w 26"/>
                <a:gd name="T11" fmla="*/ 0 h 48"/>
                <a:gd name="T12" fmla="*/ 26 w 26"/>
                <a:gd name="T13" fmla="*/ 2 h 48"/>
                <a:gd name="T14" fmla="*/ 18 w 26"/>
                <a:gd name="T15" fmla="*/ 8 h 48"/>
                <a:gd name="T16" fmla="*/ 18 w 26"/>
                <a:gd name="T17" fmla="*/ 41 h 48"/>
                <a:gd name="T18" fmla="*/ 26 w 26"/>
                <a:gd name="T19" fmla="*/ 47 h 48"/>
                <a:gd name="T20" fmla="*/ 26 w 26"/>
                <a:gd name="T21" fmla="*/ 48 h 48"/>
                <a:gd name="T22" fmla="*/ 0 w 26"/>
                <a:gd name="T23" fmla="*/ 48 h 48"/>
                <a:gd name="T24" fmla="*/ 0 w 26"/>
                <a:gd name="T25"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8">
                  <a:moveTo>
                    <a:pt x="0" y="47"/>
                  </a:moveTo>
                  <a:cubicBezTo>
                    <a:pt x="8" y="47"/>
                    <a:pt x="9" y="46"/>
                    <a:pt x="9" y="41"/>
                  </a:cubicBezTo>
                  <a:cubicBezTo>
                    <a:pt x="9" y="8"/>
                    <a:pt x="9" y="8"/>
                    <a:pt x="9" y="8"/>
                  </a:cubicBezTo>
                  <a:cubicBezTo>
                    <a:pt x="9" y="3"/>
                    <a:pt x="7" y="2"/>
                    <a:pt x="0" y="2"/>
                  </a:cubicBezTo>
                  <a:cubicBezTo>
                    <a:pt x="0" y="0"/>
                    <a:pt x="0" y="0"/>
                    <a:pt x="0" y="0"/>
                  </a:cubicBezTo>
                  <a:cubicBezTo>
                    <a:pt x="26" y="0"/>
                    <a:pt x="26" y="0"/>
                    <a:pt x="26" y="0"/>
                  </a:cubicBezTo>
                  <a:cubicBezTo>
                    <a:pt x="26" y="2"/>
                    <a:pt x="26" y="2"/>
                    <a:pt x="26" y="2"/>
                  </a:cubicBezTo>
                  <a:cubicBezTo>
                    <a:pt x="20" y="2"/>
                    <a:pt x="18" y="3"/>
                    <a:pt x="18" y="8"/>
                  </a:cubicBezTo>
                  <a:cubicBezTo>
                    <a:pt x="18" y="41"/>
                    <a:pt x="18" y="41"/>
                    <a:pt x="18" y="41"/>
                  </a:cubicBezTo>
                  <a:cubicBezTo>
                    <a:pt x="18" y="46"/>
                    <a:pt x="20" y="47"/>
                    <a:pt x="26" y="47"/>
                  </a:cubicBezTo>
                  <a:cubicBezTo>
                    <a:pt x="26" y="48"/>
                    <a:pt x="26" y="48"/>
                    <a:pt x="26" y="48"/>
                  </a:cubicBezTo>
                  <a:cubicBezTo>
                    <a:pt x="0" y="48"/>
                    <a:pt x="0" y="48"/>
                    <a:pt x="0" y="48"/>
                  </a:cubicBezTo>
                  <a:lnTo>
                    <a:pt x="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9059863" y="4046538"/>
              <a:ext cx="212725" cy="204788"/>
            </a:xfrm>
            <a:custGeom>
              <a:avLst/>
              <a:gdLst>
                <a:gd name="T0" fmla="*/ 38 w 50"/>
                <a:gd name="T1" fmla="*/ 48 h 48"/>
                <a:gd name="T2" fmla="*/ 13 w 50"/>
                <a:gd name="T3" fmla="*/ 48 h 48"/>
                <a:gd name="T4" fmla="*/ 13 w 50"/>
                <a:gd name="T5" fmla="*/ 47 h 48"/>
                <a:gd name="T6" fmla="*/ 21 w 50"/>
                <a:gd name="T7" fmla="*/ 40 h 48"/>
                <a:gd name="T8" fmla="*/ 21 w 50"/>
                <a:gd name="T9" fmla="*/ 4 h 48"/>
                <a:gd name="T10" fmla="*/ 16 w 50"/>
                <a:gd name="T11" fmla="*/ 4 h 48"/>
                <a:gd name="T12" fmla="*/ 2 w 50"/>
                <a:gd name="T13" fmla="*/ 13 h 48"/>
                <a:gd name="T14" fmla="*/ 0 w 50"/>
                <a:gd name="T15" fmla="*/ 13 h 48"/>
                <a:gd name="T16" fmla="*/ 1 w 50"/>
                <a:gd name="T17" fmla="*/ 0 h 48"/>
                <a:gd name="T18" fmla="*/ 50 w 50"/>
                <a:gd name="T19" fmla="*/ 0 h 48"/>
                <a:gd name="T20" fmla="*/ 50 w 50"/>
                <a:gd name="T21" fmla="*/ 13 h 48"/>
                <a:gd name="T22" fmla="*/ 48 w 50"/>
                <a:gd name="T23" fmla="*/ 13 h 48"/>
                <a:gd name="T24" fmla="*/ 34 w 50"/>
                <a:gd name="T25" fmla="*/ 4 h 48"/>
                <a:gd name="T26" fmla="*/ 30 w 50"/>
                <a:gd name="T27" fmla="*/ 4 h 48"/>
                <a:gd name="T28" fmla="*/ 30 w 50"/>
                <a:gd name="T29" fmla="*/ 41 h 48"/>
                <a:gd name="T30" fmla="*/ 38 w 50"/>
                <a:gd name="T31" fmla="*/ 47 h 48"/>
                <a:gd name="T32" fmla="*/ 38 w 50"/>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8">
                  <a:moveTo>
                    <a:pt x="38" y="48"/>
                  </a:moveTo>
                  <a:cubicBezTo>
                    <a:pt x="13" y="48"/>
                    <a:pt x="13" y="48"/>
                    <a:pt x="13" y="48"/>
                  </a:cubicBezTo>
                  <a:cubicBezTo>
                    <a:pt x="13" y="47"/>
                    <a:pt x="13" y="47"/>
                    <a:pt x="13" y="47"/>
                  </a:cubicBezTo>
                  <a:cubicBezTo>
                    <a:pt x="20" y="47"/>
                    <a:pt x="21" y="45"/>
                    <a:pt x="21" y="40"/>
                  </a:cubicBezTo>
                  <a:cubicBezTo>
                    <a:pt x="21" y="4"/>
                    <a:pt x="21" y="4"/>
                    <a:pt x="21" y="4"/>
                  </a:cubicBezTo>
                  <a:cubicBezTo>
                    <a:pt x="16" y="4"/>
                    <a:pt x="16" y="4"/>
                    <a:pt x="16" y="4"/>
                  </a:cubicBezTo>
                  <a:cubicBezTo>
                    <a:pt x="6" y="4"/>
                    <a:pt x="4" y="5"/>
                    <a:pt x="2" y="13"/>
                  </a:cubicBezTo>
                  <a:cubicBezTo>
                    <a:pt x="0" y="13"/>
                    <a:pt x="0" y="13"/>
                    <a:pt x="0" y="13"/>
                  </a:cubicBezTo>
                  <a:cubicBezTo>
                    <a:pt x="1" y="0"/>
                    <a:pt x="1" y="0"/>
                    <a:pt x="1" y="0"/>
                  </a:cubicBezTo>
                  <a:cubicBezTo>
                    <a:pt x="50" y="0"/>
                    <a:pt x="50" y="0"/>
                    <a:pt x="50" y="0"/>
                  </a:cubicBezTo>
                  <a:cubicBezTo>
                    <a:pt x="50" y="13"/>
                    <a:pt x="50" y="13"/>
                    <a:pt x="50" y="13"/>
                  </a:cubicBezTo>
                  <a:cubicBezTo>
                    <a:pt x="48" y="13"/>
                    <a:pt x="48" y="13"/>
                    <a:pt x="48" y="13"/>
                  </a:cubicBezTo>
                  <a:cubicBezTo>
                    <a:pt x="46" y="5"/>
                    <a:pt x="44" y="4"/>
                    <a:pt x="34" y="4"/>
                  </a:cubicBezTo>
                  <a:cubicBezTo>
                    <a:pt x="30" y="4"/>
                    <a:pt x="30" y="4"/>
                    <a:pt x="30" y="4"/>
                  </a:cubicBezTo>
                  <a:cubicBezTo>
                    <a:pt x="30" y="41"/>
                    <a:pt x="30" y="41"/>
                    <a:pt x="30" y="41"/>
                  </a:cubicBezTo>
                  <a:cubicBezTo>
                    <a:pt x="30" y="45"/>
                    <a:pt x="31" y="47"/>
                    <a:pt x="38" y="47"/>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0"/>
            <p:cNvSpPr/>
            <p:nvPr/>
          </p:nvSpPr>
          <p:spPr bwMode="auto">
            <a:xfrm>
              <a:off x="9290050" y="4046538"/>
              <a:ext cx="249238" cy="204788"/>
            </a:xfrm>
            <a:custGeom>
              <a:avLst/>
              <a:gdLst>
                <a:gd name="T0" fmla="*/ 59 w 59"/>
                <a:gd name="T1" fmla="*/ 2 h 48"/>
                <a:gd name="T2" fmla="*/ 47 w 59"/>
                <a:gd name="T3" fmla="*/ 10 h 48"/>
                <a:gd name="T4" fmla="*/ 34 w 59"/>
                <a:gd name="T5" fmla="*/ 26 h 48"/>
                <a:gd name="T6" fmla="*/ 34 w 59"/>
                <a:gd name="T7" fmla="*/ 41 h 48"/>
                <a:gd name="T8" fmla="*/ 43 w 59"/>
                <a:gd name="T9" fmla="*/ 47 h 48"/>
                <a:gd name="T10" fmla="*/ 43 w 59"/>
                <a:gd name="T11" fmla="*/ 48 h 48"/>
                <a:gd name="T12" fmla="*/ 16 w 59"/>
                <a:gd name="T13" fmla="*/ 48 h 48"/>
                <a:gd name="T14" fmla="*/ 16 w 59"/>
                <a:gd name="T15" fmla="*/ 47 h 48"/>
                <a:gd name="T16" fmla="*/ 25 w 59"/>
                <a:gd name="T17" fmla="*/ 40 h 48"/>
                <a:gd name="T18" fmla="*/ 25 w 59"/>
                <a:gd name="T19" fmla="*/ 27 h 48"/>
                <a:gd name="T20" fmla="*/ 14 w 59"/>
                <a:gd name="T21" fmla="*/ 13 h 48"/>
                <a:gd name="T22" fmla="*/ 0 w 59"/>
                <a:gd name="T23" fmla="*/ 2 h 48"/>
                <a:gd name="T24" fmla="*/ 0 w 59"/>
                <a:gd name="T25" fmla="*/ 0 h 48"/>
                <a:gd name="T26" fmla="*/ 24 w 59"/>
                <a:gd name="T27" fmla="*/ 0 h 48"/>
                <a:gd name="T28" fmla="*/ 24 w 59"/>
                <a:gd name="T29" fmla="*/ 2 h 48"/>
                <a:gd name="T30" fmla="*/ 18 w 59"/>
                <a:gd name="T31" fmla="*/ 4 h 48"/>
                <a:gd name="T32" fmla="*/ 19 w 59"/>
                <a:gd name="T33" fmla="*/ 7 h 48"/>
                <a:gd name="T34" fmla="*/ 32 w 59"/>
                <a:gd name="T35" fmla="*/ 23 h 48"/>
                <a:gd name="T36" fmla="*/ 45 w 59"/>
                <a:gd name="T37" fmla="*/ 7 h 48"/>
                <a:gd name="T38" fmla="*/ 46 w 59"/>
                <a:gd name="T39" fmla="*/ 4 h 48"/>
                <a:gd name="T40" fmla="*/ 40 w 59"/>
                <a:gd name="T41" fmla="*/ 2 h 48"/>
                <a:gd name="T42" fmla="*/ 40 w 59"/>
                <a:gd name="T43" fmla="*/ 0 h 48"/>
                <a:gd name="T44" fmla="*/ 59 w 59"/>
                <a:gd name="T45" fmla="*/ 0 h 48"/>
                <a:gd name="T46" fmla="*/ 59 w 59"/>
                <a:gd name="T4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8">
                  <a:moveTo>
                    <a:pt x="59" y="2"/>
                  </a:moveTo>
                  <a:cubicBezTo>
                    <a:pt x="56" y="2"/>
                    <a:pt x="53" y="2"/>
                    <a:pt x="47" y="10"/>
                  </a:cubicBezTo>
                  <a:cubicBezTo>
                    <a:pt x="34" y="26"/>
                    <a:pt x="34" y="26"/>
                    <a:pt x="34" y="26"/>
                  </a:cubicBezTo>
                  <a:cubicBezTo>
                    <a:pt x="34" y="41"/>
                    <a:pt x="34" y="41"/>
                    <a:pt x="34" y="41"/>
                  </a:cubicBezTo>
                  <a:cubicBezTo>
                    <a:pt x="34" y="46"/>
                    <a:pt x="35" y="47"/>
                    <a:pt x="43" y="47"/>
                  </a:cubicBezTo>
                  <a:cubicBezTo>
                    <a:pt x="43" y="48"/>
                    <a:pt x="43" y="48"/>
                    <a:pt x="43" y="48"/>
                  </a:cubicBezTo>
                  <a:cubicBezTo>
                    <a:pt x="16" y="48"/>
                    <a:pt x="16" y="48"/>
                    <a:pt x="16" y="48"/>
                  </a:cubicBezTo>
                  <a:cubicBezTo>
                    <a:pt x="16" y="47"/>
                    <a:pt x="16" y="47"/>
                    <a:pt x="16" y="47"/>
                  </a:cubicBezTo>
                  <a:cubicBezTo>
                    <a:pt x="25" y="47"/>
                    <a:pt x="25" y="45"/>
                    <a:pt x="25" y="40"/>
                  </a:cubicBezTo>
                  <a:cubicBezTo>
                    <a:pt x="25" y="27"/>
                    <a:pt x="25" y="27"/>
                    <a:pt x="25" y="27"/>
                  </a:cubicBezTo>
                  <a:cubicBezTo>
                    <a:pt x="14" y="13"/>
                    <a:pt x="14" y="13"/>
                    <a:pt x="14" y="13"/>
                  </a:cubicBezTo>
                  <a:cubicBezTo>
                    <a:pt x="5" y="2"/>
                    <a:pt x="4" y="2"/>
                    <a:pt x="0" y="2"/>
                  </a:cubicBezTo>
                  <a:cubicBezTo>
                    <a:pt x="0" y="0"/>
                    <a:pt x="0" y="0"/>
                    <a:pt x="0" y="0"/>
                  </a:cubicBezTo>
                  <a:cubicBezTo>
                    <a:pt x="24" y="0"/>
                    <a:pt x="24" y="0"/>
                    <a:pt x="24" y="0"/>
                  </a:cubicBezTo>
                  <a:cubicBezTo>
                    <a:pt x="24" y="2"/>
                    <a:pt x="24" y="2"/>
                    <a:pt x="24" y="2"/>
                  </a:cubicBezTo>
                  <a:cubicBezTo>
                    <a:pt x="20" y="2"/>
                    <a:pt x="18" y="2"/>
                    <a:pt x="18" y="4"/>
                  </a:cubicBezTo>
                  <a:cubicBezTo>
                    <a:pt x="18" y="5"/>
                    <a:pt x="18" y="6"/>
                    <a:pt x="19" y="7"/>
                  </a:cubicBezTo>
                  <a:cubicBezTo>
                    <a:pt x="32" y="23"/>
                    <a:pt x="32" y="23"/>
                    <a:pt x="32" y="23"/>
                  </a:cubicBezTo>
                  <a:cubicBezTo>
                    <a:pt x="45" y="7"/>
                    <a:pt x="45" y="7"/>
                    <a:pt x="45" y="7"/>
                  </a:cubicBezTo>
                  <a:cubicBezTo>
                    <a:pt x="45" y="6"/>
                    <a:pt x="46" y="5"/>
                    <a:pt x="46" y="4"/>
                  </a:cubicBezTo>
                  <a:cubicBezTo>
                    <a:pt x="46" y="2"/>
                    <a:pt x="42" y="2"/>
                    <a:pt x="40" y="2"/>
                  </a:cubicBezTo>
                  <a:cubicBezTo>
                    <a:pt x="40" y="0"/>
                    <a:pt x="40" y="0"/>
                    <a:pt x="40" y="0"/>
                  </a:cubicBezTo>
                  <a:cubicBezTo>
                    <a:pt x="59" y="0"/>
                    <a:pt x="59" y="0"/>
                    <a:pt x="59" y="0"/>
                  </a:cubicBezTo>
                  <a:lnTo>
                    <a:pt x="5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1"/>
            <p:cNvSpPr>
              <a:spLocks noEditPoints="1"/>
            </p:cNvSpPr>
            <p:nvPr/>
          </p:nvSpPr>
          <p:spPr bwMode="auto">
            <a:xfrm>
              <a:off x="2571750" y="2347913"/>
              <a:ext cx="2154238" cy="2184400"/>
            </a:xfrm>
            <a:custGeom>
              <a:avLst/>
              <a:gdLst>
                <a:gd name="T0" fmla="*/ 254 w 508"/>
                <a:gd name="T1" fmla="*/ 0 h 513"/>
                <a:gd name="T2" fmla="*/ 0 w 508"/>
                <a:gd name="T3" fmla="*/ 256 h 513"/>
                <a:gd name="T4" fmla="*/ 254 w 508"/>
                <a:gd name="T5" fmla="*/ 513 h 513"/>
                <a:gd name="T6" fmla="*/ 508 w 508"/>
                <a:gd name="T7" fmla="*/ 256 h 513"/>
                <a:gd name="T8" fmla="*/ 254 w 508"/>
                <a:gd name="T9" fmla="*/ 0 h 513"/>
                <a:gd name="T10" fmla="*/ 254 w 508"/>
                <a:gd name="T11" fmla="*/ 504 h 513"/>
                <a:gd name="T12" fmla="*/ 9 w 508"/>
                <a:gd name="T13" fmla="*/ 256 h 513"/>
                <a:gd name="T14" fmla="*/ 254 w 508"/>
                <a:gd name="T15" fmla="*/ 9 h 513"/>
                <a:gd name="T16" fmla="*/ 499 w 508"/>
                <a:gd name="T17" fmla="*/ 256 h 513"/>
                <a:gd name="T18" fmla="*/ 254 w 508"/>
                <a:gd name="T19" fmla="*/ 50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513">
                  <a:moveTo>
                    <a:pt x="254" y="0"/>
                  </a:moveTo>
                  <a:cubicBezTo>
                    <a:pt x="114" y="0"/>
                    <a:pt x="0" y="115"/>
                    <a:pt x="0" y="256"/>
                  </a:cubicBezTo>
                  <a:cubicBezTo>
                    <a:pt x="0" y="398"/>
                    <a:pt x="114" y="513"/>
                    <a:pt x="254" y="513"/>
                  </a:cubicBezTo>
                  <a:cubicBezTo>
                    <a:pt x="394" y="513"/>
                    <a:pt x="508" y="398"/>
                    <a:pt x="508" y="256"/>
                  </a:cubicBezTo>
                  <a:cubicBezTo>
                    <a:pt x="508" y="115"/>
                    <a:pt x="394" y="0"/>
                    <a:pt x="254" y="0"/>
                  </a:cubicBezTo>
                  <a:close/>
                  <a:moveTo>
                    <a:pt x="254" y="504"/>
                  </a:moveTo>
                  <a:cubicBezTo>
                    <a:pt x="119" y="504"/>
                    <a:pt x="9" y="393"/>
                    <a:pt x="9" y="256"/>
                  </a:cubicBezTo>
                  <a:cubicBezTo>
                    <a:pt x="9" y="119"/>
                    <a:pt x="119" y="9"/>
                    <a:pt x="254" y="9"/>
                  </a:cubicBezTo>
                  <a:cubicBezTo>
                    <a:pt x="389" y="9"/>
                    <a:pt x="499" y="119"/>
                    <a:pt x="499" y="256"/>
                  </a:cubicBezTo>
                  <a:cubicBezTo>
                    <a:pt x="499" y="393"/>
                    <a:pt x="389" y="504"/>
                    <a:pt x="254" y="5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3449638" y="4246563"/>
              <a:ext cx="134938" cy="149225"/>
            </a:xfrm>
            <a:custGeom>
              <a:avLst/>
              <a:gdLst>
                <a:gd name="T0" fmla="*/ 16 w 32"/>
                <a:gd name="T1" fmla="*/ 22 h 35"/>
                <a:gd name="T2" fmla="*/ 17 w 32"/>
                <a:gd name="T3" fmla="*/ 16 h 35"/>
                <a:gd name="T4" fmla="*/ 31 w 32"/>
                <a:gd name="T5" fmla="*/ 18 h 35"/>
                <a:gd name="T6" fmla="*/ 29 w 32"/>
                <a:gd name="T7" fmla="*/ 31 h 35"/>
                <a:gd name="T8" fmla="*/ 23 w 32"/>
                <a:gd name="T9" fmla="*/ 34 h 35"/>
                <a:gd name="T10" fmla="*/ 15 w 32"/>
                <a:gd name="T11" fmla="*/ 34 h 35"/>
                <a:gd name="T12" fmla="*/ 6 w 32"/>
                <a:gd name="T13" fmla="*/ 31 h 35"/>
                <a:gd name="T14" fmla="*/ 1 w 32"/>
                <a:gd name="T15" fmla="*/ 24 h 35"/>
                <a:gd name="T16" fmla="*/ 1 w 32"/>
                <a:gd name="T17" fmla="*/ 15 h 35"/>
                <a:gd name="T18" fmla="*/ 4 w 32"/>
                <a:gd name="T19" fmla="*/ 6 h 35"/>
                <a:gd name="T20" fmla="*/ 11 w 32"/>
                <a:gd name="T21" fmla="*/ 1 h 35"/>
                <a:gd name="T22" fmla="*/ 19 w 32"/>
                <a:gd name="T23" fmla="*/ 1 h 35"/>
                <a:gd name="T24" fmla="*/ 28 w 32"/>
                <a:gd name="T25" fmla="*/ 5 h 35"/>
                <a:gd name="T26" fmla="*/ 32 w 32"/>
                <a:gd name="T27" fmla="*/ 12 h 35"/>
                <a:gd name="T28" fmla="*/ 25 w 32"/>
                <a:gd name="T29" fmla="*/ 12 h 35"/>
                <a:gd name="T30" fmla="*/ 23 w 32"/>
                <a:gd name="T31" fmla="*/ 8 h 35"/>
                <a:gd name="T32" fmla="*/ 18 w 32"/>
                <a:gd name="T33" fmla="*/ 6 h 35"/>
                <a:gd name="T34" fmla="*/ 11 w 32"/>
                <a:gd name="T35" fmla="*/ 8 h 35"/>
                <a:gd name="T36" fmla="*/ 7 w 32"/>
                <a:gd name="T37" fmla="*/ 16 h 35"/>
                <a:gd name="T38" fmla="*/ 9 w 32"/>
                <a:gd name="T39" fmla="*/ 25 h 35"/>
                <a:gd name="T40" fmla="*/ 15 w 32"/>
                <a:gd name="T41" fmla="*/ 29 h 35"/>
                <a:gd name="T42" fmla="*/ 19 w 32"/>
                <a:gd name="T43" fmla="*/ 28 h 35"/>
                <a:gd name="T44" fmla="*/ 23 w 32"/>
                <a:gd name="T45" fmla="*/ 27 h 35"/>
                <a:gd name="T46" fmla="*/ 24 w 32"/>
                <a:gd name="T47" fmla="*/ 23 h 35"/>
                <a:gd name="T48" fmla="*/ 16 w 32"/>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5">
                  <a:moveTo>
                    <a:pt x="16" y="22"/>
                  </a:moveTo>
                  <a:cubicBezTo>
                    <a:pt x="17" y="16"/>
                    <a:pt x="17" y="16"/>
                    <a:pt x="17" y="16"/>
                  </a:cubicBezTo>
                  <a:cubicBezTo>
                    <a:pt x="31" y="18"/>
                    <a:pt x="31" y="18"/>
                    <a:pt x="31" y="18"/>
                  </a:cubicBezTo>
                  <a:cubicBezTo>
                    <a:pt x="29" y="31"/>
                    <a:pt x="29" y="31"/>
                    <a:pt x="29" y="31"/>
                  </a:cubicBezTo>
                  <a:cubicBezTo>
                    <a:pt x="28" y="32"/>
                    <a:pt x="26" y="33"/>
                    <a:pt x="23" y="34"/>
                  </a:cubicBezTo>
                  <a:cubicBezTo>
                    <a:pt x="20" y="34"/>
                    <a:pt x="17" y="35"/>
                    <a:pt x="15" y="34"/>
                  </a:cubicBezTo>
                  <a:cubicBezTo>
                    <a:pt x="11" y="34"/>
                    <a:pt x="8" y="33"/>
                    <a:pt x="6" y="31"/>
                  </a:cubicBezTo>
                  <a:cubicBezTo>
                    <a:pt x="4" y="29"/>
                    <a:pt x="2" y="27"/>
                    <a:pt x="1" y="24"/>
                  </a:cubicBezTo>
                  <a:cubicBezTo>
                    <a:pt x="0" y="21"/>
                    <a:pt x="0" y="18"/>
                    <a:pt x="1" y="15"/>
                  </a:cubicBezTo>
                  <a:cubicBezTo>
                    <a:pt x="1" y="11"/>
                    <a:pt x="2" y="9"/>
                    <a:pt x="4" y="6"/>
                  </a:cubicBezTo>
                  <a:cubicBezTo>
                    <a:pt x="6" y="4"/>
                    <a:pt x="8" y="2"/>
                    <a:pt x="11" y="1"/>
                  </a:cubicBezTo>
                  <a:cubicBezTo>
                    <a:pt x="14" y="0"/>
                    <a:pt x="16" y="0"/>
                    <a:pt x="19" y="1"/>
                  </a:cubicBezTo>
                  <a:cubicBezTo>
                    <a:pt x="23" y="1"/>
                    <a:pt x="26" y="2"/>
                    <a:pt x="28" y="5"/>
                  </a:cubicBezTo>
                  <a:cubicBezTo>
                    <a:pt x="31" y="7"/>
                    <a:pt x="32" y="9"/>
                    <a:pt x="32" y="12"/>
                  </a:cubicBezTo>
                  <a:cubicBezTo>
                    <a:pt x="25" y="12"/>
                    <a:pt x="25" y="12"/>
                    <a:pt x="25" y="12"/>
                  </a:cubicBezTo>
                  <a:cubicBezTo>
                    <a:pt x="25" y="11"/>
                    <a:pt x="24" y="9"/>
                    <a:pt x="23" y="8"/>
                  </a:cubicBezTo>
                  <a:cubicBezTo>
                    <a:pt x="22" y="7"/>
                    <a:pt x="20" y="6"/>
                    <a:pt x="18" y="6"/>
                  </a:cubicBezTo>
                  <a:cubicBezTo>
                    <a:pt x="16" y="6"/>
                    <a:pt x="13" y="6"/>
                    <a:pt x="11" y="8"/>
                  </a:cubicBezTo>
                  <a:cubicBezTo>
                    <a:pt x="9" y="9"/>
                    <a:pt x="8" y="12"/>
                    <a:pt x="7" y="16"/>
                  </a:cubicBezTo>
                  <a:cubicBezTo>
                    <a:pt x="7" y="19"/>
                    <a:pt x="7" y="22"/>
                    <a:pt x="9" y="25"/>
                  </a:cubicBezTo>
                  <a:cubicBezTo>
                    <a:pt x="10" y="27"/>
                    <a:pt x="12" y="28"/>
                    <a:pt x="15" y="29"/>
                  </a:cubicBezTo>
                  <a:cubicBezTo>
                    <a:pt x="16" y="29"/>
                    <a:pt x="18" y="29"/>
                    <a:pt x="19" y="28"/>
                  </a:cubicBezTo>
                  <a:cubicBezTo>
                    <a:pt x="21" y="28"/>
                    <a:pt x="22" y="28"/>
                    <a:pt x="23" y="27"/>
                  </a:cubicBezTo>
                  <a:cubicBezTo>
                    <a:pt x="24" y="23"/>
                    <a:pt x="24" y="23"/>
                    <a:pt x="24" y="23"/>
                  </a:cubicBezTo>
                  <a:lnTo>
                    <a:pt x="1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3"/>
            <p:cNvSpPr/>
            <p:nvPr/>
          </p:nvSpPr>
          <p:spPr bwMode="auto">
            <a:xfrm>
              <a:off x="3287713" y="4198938"/>
              <a:ext cx="153988" cy="166688"/>
            </a:xfrm>
            <a:custGeom>
              <a:avLst/>
              <a:gdLst>
                <a:gd name="T0" fmla="*/ 0 w 97"/>
                <a:gd name="T1" fmla="*/ 84 h 105"/>
                <a:gd name="T2" fmla="*/ 30 w 97"/>
                <a:gd name="T3" fmla="*/ 0 h 105"/>
                <a:gd name="T4" fmla="*/ 46 w 97"/>
                <a:gd name="T5" fmla="*/ 6 h 105"/>
                <a:gd name="T6" fmla="*/ 62 w 97"/>
                <a:gd name="T7" fmla="*/ 73 h 105"/>
                <a:gd name="T8" fmla="*/ 81 w 97"/>
                <a:gd name="T9" fmla="*/ 17 h 105"/>
                <a:gd name="T10" fmla="*/ 97 w 97"/>
                <a:gd name="T11" fmla="*/ 22 h 105"/>
                <a:gd name="T12" fmla="*/ 67 w 97"/>
                <a:gd name="T13" fmla="*/ 105 h 105"/>
                <a:gd name="T14" fmla="*/ 49 w 97"/>
                <a:gd name="T15" fmla="*/ 100 h 105"/>
                <a:gd name="T16" fmla="*/ 35 w 97"/>
                <a:gd name="T17" fmla="*/ 35 h 105"/>
                <a:gd name="T18" fmla="*/ 17 w 97"/>
                <a:gd name="T19" fmla="*/ 89 h 105"/>
                <a:gd name="T20" fmla="*/ 0 w 97"/>
                <a:gd name="T21"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5">
                  <a:moveTo>
                    <a:pt x="0" y="84"/>
                  </a:moveTo>
                  <a:lnTo>
                    <a:pt x="30" y="0"/>
                  </a:lnTo>
                  <a:lnTo>
                    <a:pt x="46" y="6"/>
                  </a:lnTo>
                  <a:lnTo>
                    <a:pt x="62" y="73"/>
                  </a:lnTo>
                  <a:lnTo>
                    <a:pt x="81" y="17"/>
                  </a:lnTo>
                  <a:lnTo>
                    <a:pt x="97" y="22"/>
                  </a:lnTo>
                  <a:lnTo>
                    <a:pt x="67" y="105"/>
                  </a:lnTo>
                  <a:lnTo>
                    <a:pt x="49" y="100"/>
                  </a:lnTo>
                  <a:lnTo>
                    <a:pt x="35" y="35"/>
                  </a:lnTo>
                  <a:lnTo>
                    <a:pt x="17" y="89"/>
                  </a:lnTo>
                  <a:lnTo>
                    <a:pt x="0"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
            <p:cNvSpPr/>
            <p:nvPr/>
          </p:nvSpPr>
          <p:spPr bwMode="auto">
            <a:xfrm>
              <a:off x="2889250" y="3935413"/>
              <a:ext cx="182563" cy="174625"/>
            </a:xfrm>
            <a:custGeom>
              <a:avLst/>
              <a:gdLst>
                <a:gd name="T0" fmla="*/ 0 w 115"/>
                <a:gd name="T1" fmla="*/ 56 h 110"/>
                <a:gd name="T2" fmla="*/ 67 w 115"/>
                <a:gd name="T3" fmla="*/ 0 h 110"/>
                <a:gd name="T4" fmla="*/ 81 w 115"/>
                <a:gd name="T5" fmla="*/ 14 h 110"/>
                <a:gd name="T6" fmla="*/ 59 w 115"/>
                <a:gd name="T7" fmla="*/ 78 h 110"/>
                <a:gd name="T8" fmla="*/ 105 w 115"/>
                <a:gd name="T9" fmla="*/ 40 h 110"/>
                <a:gd name="T10" fmla="*/ 115 w 115"/>
                <a:gd name="T11" fmla="*/ 54 h 110"/>
                <a:gd name="T12" fmla="*/ 46 w 115"/>
                <a:gd name="T13" fmla="*/ 110 h 110"/>
                <a:gd name="T14" fmla="*/ 35 w 115"/>
                <a:gd name="T15" fmla="*/ 97 h 110"/>
                <a:gd name="T16" fmla="*/ 56 w 115"/>
                <a:gd name="T17" fmla="*/ 32 h 110"/>
                <a:gd name="T18" fmla="*/ 11 w 115"/>
                <a:gd name="T19" fmla="*/ 70 h 110"/>
                <a:gd name="T20" fmla="*/ 0 w 115"/>
                <a:gd name="T21"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0">
                  <a:moveTo>
                    <a:pt x="0" y="56"/>
                  </a:moveTo>
                  <a:lnTo>
                    <a:pt x="67" y="0"/>
                  </a:lnTo>
                  <a:lnTo>
                    <a:pt x="81" y="14"/>
                  </a:lnTo>
                  <a:lnTo>
                    <a:pt x="59" y="78"/>
                  </a:lnTo>
                  <a:lnTo>
                    <a:pt x="105" y="40"/>
                  </a:lnTo>
                  <a:lnTo>
                    <a:pt x="115" y="54"/>
                  </a:lnTo>
                  <a:lnTo>
                    <a:pt x="46" y="110"/>
                  </a:lnTo>
                  <a:lnTo>
                    <a:pt x="35" y="97"/>
                  </a:lnTo>
                  <a:lnTo>
                    <a:pt x="56" y="32"/>
                  </a:lnTo>
                  <a:lnTo>
                    <a:pt x="11" y="7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5"/>
            <p:cNvSpPr>
              <a:spLocks noEditPoints="1"/>
            </p:cNvSpPr>
            <p:nvPr/>
          </p:nvSpPr>
          <p:spPr bwMode="auto">
            <a:xfrm>
              <a:off x="3144838" y="4144963"/>
              <a:ext cx="147638" cy="147638"/>
            </a:xfrm>
            <a:custGeom>
              <a:avLst/>
              <a:gdLst>
                <a:gd name="T0" fmla="*/ 17 w 35"/>
                <a:gd name="T1" fmla="*/ 7 h 35"/>
                <a:gd name="T2" fmla="*/ 24 w 35"/>
                <a:gd name="T3" fmla="*/ 8 h 35"/>
                <a:gd name="T4" fmla="*/ 28 w 35"/>
                <a:gd name="T5" fmla="*/ 14 h 35"/>
                <a:gd name="T6" fmla="*/ 26 w 35"/>
                <a:gd name="T7" fmla="*/ 22 h 35"/>
                <a:gd name="T8" fmla="*/ 19 w 35"/>
                <a:gd name="T9" fmla="*/ 28 h 35"/>
                <a:gd name="T10" fmla="*/ 12 w 35"/>
                <a:gd name="T11" fmla="*/ 27 h 35"/>
                <a:gd name="T12" fmla="*/ 8 w 35"/>
                <a:gd name="T13" fmla="*/ 21 h 35"/>
                <a:gd name="T14" fmla="*/ 10 w 35"/>
                <a:gd name="T15" fmla="*/ 13 h 35"/>
                <a:gd name="T16" fmla="*/ 17 w 35"/>
                <a:gd name="T17" fmla="*/ 7 h 35"/>
                <a:gd name="T18" fmla="*/ 1 w 35"/>
                <a:gd name="T19" fmla="*/ 22 h 35"/>
                <a:gd name="T20" fmla="*/ 9 w 35"/>
                <a:gd name="T21" fmla="*/ 32 h 35"/>
                <a:gd name="T22" fmla="*/ 21 w 35"/>
                <a:gd name="T23" fmla="*/ 34 h 35"/>
                <a:gd name="T24" fmla="*/ 32 w 35"/>
                <a:gd name="T25" fmla="*/ 26 h 35"/>
                <a:gd name="T26" fmla="*/ 35 w 35"/>
                <a:gd name="T27" fmla="*/ 13 h 35"/>
                <a:gd name="T28" fmla="*/ 27 w 35"/>
                <a:gd name="T29" fmla="*/ 3 h 35"/>
                <a:gd name="T30" fmla="*/ 20 w 35"/>
                <a:gd name="T31" fmla="*/ 0 h 35"/>
                <a:gd name="T32" fmla="*/ 15 w 35"/>
                <a:gd name="T33" fmla="*/ 1 h 35"/>
                <a:gd name="T34" fmla="*/ 10 w 35"/>
                <a:gd name="T35" fmla="*/ 3 h 35"/>
                <a:gd name="T36" fmla="*/ 4 w 35"/>
                <a:gd name="T37" fmla="*/ 9 h 35"/>
                <a:gd name="T38" fmla="*/ 1 w 35"/>
                <a:gd name="T3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17" y="7"/>
                  </a:moveTo>
                  <a:cubicBezTo>
                    <a:pt x="19" y="6"/>
                    <a:pt x="22" y="6"/>
                    <a:pt x="24" y="8"/>
                  </a:cubicBezTo>
                  <a:cubicBezTo>
                    <a:pt x="26" y="9"/>
                    <a:pt x="28" y="11"/>
                    <a:pt x="28" y="14"/>
                  </a:cubicBezTo>
                  <a:cubicBezTo>
                    <a:pt x="29" y="16"/>
                    <a:pt x="28" y="19"/>
                    <a:pt x="26" y="22"/>
                  </a:cubicBezTo>
                  <a:cubicBezTo>
                    <a:pt x="24" y="25"/>
                    <a:pt x="22" y="27"/>
                    <a:pt x="19" y="28"/>
                  </a:cubicBezTo>
                  <a:cubicBezTo>
                    <a:pt x="17" y="29"/>
                    <a:pt x="14" y="29"/>
                    <a:pt x="12" y="27"/>
                  </a:cubicBezTo>
                  <a:cubicBezTo>
                    <a:pt x="10" y="26"/>
                    <a:pt x="8" y="24"/>
                    <a:pt x="8" y="21"/>
                  </a:cubicBezTo>
                  <a:cubicBezTo>
                    <a:pt x="7" y="19"/>
                    <a:pt x="8" y="16"/>
                    <a:pt x="10" y="13"/>
                  </a:cubicBezTo>
                  <a:cubicBezTo>
                    <a:pt x="12" y="10"/>
                    <a:pt x="14" y="8"/>
                    <a:pt x="17" y="7"/>
                  </a:cubicBezTo>
                  <a:close/>
                  <a:moveTo>
                    <a:pt x="1" y="22"/>
                  </a:moveTo>
                  <a:cubicBezTo>
                    <a:pt x="2" y="26"/>
                    <a:pt x="5" y="30"/>
                    <a:pt x="9" y="32"/>
                  </a:cubicBezTo>
                  <a:cubicBezTo>
                    <a:pt x="13" y="35"/>
                    <a:pt x="17" y="35"/>
                    <a:pt x="21" y="34"/>
                  </a:cubicBezTo>
                  <a:cubicBezTo>
                    <a:pt x="26" y="33"/>
                    <a:pt x="29" y="30"/>
                    <a:pt x="32" y="26"/>
                  </a:cubicBezTo>
                  <a:cubicBezTo>
                    <a:pt x="35" y="21"/>
                    <a:pt x="35" y="17"/>
                    <a:pt x="35" y="13"/>
                  </a:cubicBezTo>
                  <a:cubicBezTo>
                    <a:pt x="34" y="9"/>
                    <a:pt x="31" y="5"/>
                    <a:pt x="27" y="3"/>
                  </a:cubicBezTo>
                  <a:cubicBezTo>
                    <a:pt x="24" y="2"/>
                    <a:pt x="22" y="1"/>
                    <a:pt x="20" y="0"/>
                  </a:cubicBezTo>
                  <a:cubicBezTo>
                    <a:pt x="18" y="0"/>
                    <a:pt x="17" y="0"/>
                    <a:pt x="15" y="1"/>
                  </a:cubicBezTo>
                  <a:cubicBezTo>
                    <a:pt x="13" y="1"/>
                    <a:pt x="11" y="2"/>
                    <a:pt x="10" y="3"/>
                  </a:cubicBezTo>
                  <a:cubicBezTo>
                    <a:pt x="8" y="4"/>
                    <a:pt x="6" y="7"/>
                    <a:pt x="4" y="9"/>
                  </a:cubicBezTo>
                  <a:cubicBezTo>
                    <a:pt x="1" y="14"/>
                    <a:pt x="0" y="18"/>
                    <a:pt x="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
            <p:cNvSpPr>
              <a:spLocks noEditPoints="1"/>
            </p:cNvSpPr>
            <p:nvPr/>
          </p:nvSpPr>
          <p:spPr bwMode="auto">
            <a:xfrm>
              <a:off x="3000375" y="4038600"/>
              <a:ext cx="157163" cy="160338"/>
            </a:xfrm>
            <a:custGeom>
              <a:avLst/>
              <a:gdLst>
                <a:gd name="T0" fmla="*/ 25 w 37"/>
                <a:gd name="T1" fmla="*/ 11 h 38"/>
                <a:gd name="T2" fmla="*/ 29 w 37"/>
                <a:gd name="T3" fmla="*/ 15 h 38"/>
                <a:gd name="T4" fmla="*/ 31 w 37"/>
                <a:gd name="T5" fmla="*/ 18 h 38"/>
                <a:gd name="T6" fmla="*/ 30 w 37"/>
                <a:gd name="T7" fmla="*/ 21 h 38"/>
                <a:gd name="T8" fmla="*/ 27 w 37"/>
                <a:gd name="T9" fmla="*/ 26 h 38"/>
                <a:gd name="T10" fmla="*/ 22 w 37"/>
                <a:gd name="T11" fmla="*/ 30 h 38"/>
                <a:gd name="T12" fmla="*/ 19 w 37"/>
                <a:gd name="T13" fmla="*/ 32 h 38"/>
                <a:gd name="T14" fmla="*/ 16 w 37"/>
                <a:gd name="T15" fmla="*/ 31 h 38"/>
                <a:gd name="T16" fmla="*/ 13 w 37"/>
                <a:gd name="T17" fmla="*/ 29 h 38"/>
                <a:gd name="T18" fmla="*/ 9 w 37"/>
                <a:gd name="T19" fmla="*/ 25 h 38"/>
                <a:gd name="T20" fmla="*/ 23 w 37"/>
                <a:gd name="T21" fmla="*/ 9 h 38"/>
                <a:gd name="T22" fmla="*/ 25 w 37"/>
                <a:gd name="T23" fmla="*/ 11 h 38"/>
                <a:gd name="T24" fmla="*/ 0 w 37"/>
                <a:gd name="T25" fmla="*/ 25 h 38"/>
                <a:gd name="T26" fmla="*/ 10 w 37"/>
                <a:gd name="T27" fmla="*/ 33 h 38"/>
                <a:gd name="T28" fmla="*/ 15 w 37"/>
                <a:gd name="T29" fmla="*/ 37 h 38"/>
                <a:gd name="T30" fmla="*/ 20 w 37"/>
                <a:gd name="T31" fmla="*/ 38 h 38"/>
                <a:gd name="T32" fmla="*/ 27 w 37"/>
                <a:gd name="T33" fmla="*/ 36 h 38"/>
                <a:gd name="T34" fmla="*/ 32 w 37"/>
                <a:gd name="T35" fmla="*/ 31 h 38"/>
                <a:gd name="T36" fmla="*/ 36 w 37"/>
                <a:gd name="T37" fmla="*/ 24 h 38"/>
                <a:gd name="T38" fmla="*/ 37 w 37"/>
                <a:gd name="T39" fmla="*/ 18 h 38"/>
                <a:gd name="T40" fmla="*/ 35 w 37"/>
                <a:gd name="T41" fmla="*/ 13 h 38"/>
                <a:gd name="T42" fmla="*/ 31 w 37"/>
                <a:gd name="T43" fmla="*/ 8 h 38"/>
                <a:gd name="T44" fmla="*/ 22 w 37"/>
                <a:gd name="T45" fmla="*/ 0 h 38"/>
                <a:gd name="T46" fmla="*/ 0 w 37"/>
                <a:gd name="T4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8">
                  <a:moveTo>
                    <a:pt x="25" y="11"/>
                  </a:moveTo>
                  <a:cubicBezTo>
                    <a:pt x="28" y="13"/>
                    <a:pt x="29" y="14"/>
                    <a:pt x="29" y="15"/>
                  </a:cubicBezTo>
                  <a:cubicBezTo>
                    <a:pt x="30" y="16"/>
                    <a:pt x="31" y="17"/>
                    <a:pt x="31" y="18"/>
                  </a:cubicBezTo>
                  <a:cubicBezTo>
                    <a:pt x="31" y="19"/>
                    <a:pt x="31" y="20"/>
                    <a:pt x="30" y="21"/>
                  </a:cubicBezTo>
                  <a:cubicBezTo>
                    <a:pt x="30" y="23"/>
                    <a:pt x="28" y="24"/>
                    <a:pt x="27" y="26"/>
                  </a:cubicBezTo>
                  <a:cubicBezTo>
                    <a:pt x="25" y="28"/>
                    <a:pt x="24" y="29"/>
                    <a:pt x="22" y="30"/>
                  </a:cubicBezTo>
                  <a:cubicBezTo>
                    <a:pt x="21" y="31"/>
                    <a:pt x="20" y="32"/>
                    <a:pt x="19" y="32"/>
                  </a:cubicBezTo>
                  <a:cubicBezTo>
                    <a:pt x="18" y="32"/>
                    <a:pt x="17" y="31"/>
                    <a:pt x="16" y="31"/>
                  </a:cubicBezTo>
                  <a:cubicBezTo>
                    <a:pt x="15" y="31"/>
                    <a:pt x="14" y="30"/>
                    <a:pt x="13" y="29"/>
                  </a:cubicBezTo>
                  <a:cubicBezTo>
                    <a:pt x="9" y="25"/>
                    <a:pt x="9" y="25"/>
                    <a:pt x="9" y="25"/>
                  </a:cubicBezTo>
                  <a:cubicBezTo>
                    <a:pt x="23" y="9"/>
                    <a:pt x="23" y="9"/>
                    <a:pt x="23" y="9"/>
                  </a:cubicBezTo>
                  <a:lnTo>
                    <a:pt x="25" y="11"/>
                  </a:lnTo>
                  <a:close/>
                  <a:moveTo>
                    <a:pt x="0" y="25"/>
                  </a:moveTo>
                  <a:cubicBezTo>
                    <a:pt x="10" y="33"/>
                    <a:pt x="10" y="33"/>
                    <a:pt x="10" y="33"/>
                  </a:cubicBezTo>
                  <a:cubicBezTo>
                    <a:pt x="12" y="35"/>
                    <a:pt x="13" y="36"/>
                    <a:pt x="15" y="37"/>
                  </a:cubicBezTo>
                  <a:cubicBezTo>
                    <a:pt x="17" y="37"/>
                    <a:pt x="18" y="38"/>
                    <a:pt x="20" y="38"/>
                  </a:cubicBezTo>
                  <a:cubicBezTo>
                    <a:pt x="22" y="38"/>
                    <a:pt x="24" y="37"/>
                    <a:pt x="27" y="36"/>
                  </a:cubicBezTo>
                  <a:cubicBezTo>
                    <a:pt x="28" y="34"/>
                    <a:pt x="30" y="33"/>
                    <a:pt x="32" y="31"/>
                  </a:cubicBezTo>
                  <a:cubicBezTo>
                    <a:pt x="34" y="28"/>
                    <a:pt x="35" y="26"/>
                    <a:pt x="36" y="24"/>
                  </a:cubicBezTo>
                  <a:cubicBezTo>
                    <a:pt x="37" y="22"/>
                    <a:pt x="37" y="20"/>
                    <a:pt x="37" y="18"/>
                  </a:cubicBezTo>
                  <a:cubicBezTo>
                    <a:pt x="37" y="16"/>
                    <a:pt x="36" y="14"/>
                    <a:pt x="35" y="13"/>
                  </a:cubicBezTo>
                  <a:cubicBezTo>
                    <a:pt x="35" y="11"/>
                    <a:pt x="33" y="10"/>
                    <a:pt x="31" y="8"/>
                  </a:cubicBezTo>
                  <a:cubicBezTo>
                    <a:pt x="22" y="0"/>
                    <a:pt x="22" y="0"/>
                    <a:pt x="22" y="0"/>
                  </a:cubicBezTo>
                  <a:lnTo>
                    <a:pt x="0"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
            <p:cNvSpPr>
              <a:spLocks noEditPoints="1"/>
            </p:cNvSpPr>
            <p:nvPr/>
          </p:nvSpPr>
          <p:spPr bwMode="auto">
            <a:xfrm>
              <a:off x="2800350" y="3851275"/>
              <a:ext cx="161925" cy="144463"/>
            </a:xfrm>
            <a:custGeom>
              <a:avLst/>
              <a:gdLst>
                <a:gd name="T0" fmla="*/ 46 w 102"/>
                <a:gd name="T1" fmla="*/ 24 h 91"/>
                <a:gd name="T2" fmla="*/ 80 w 102"/>
                <a:gd name="T3" fmla="*/ 18 h 91"/>
                <a:gd name="T4" fmla="*/ 56 w 102"/>
                <a:gd name="T5" fmla="*/ 45 h 91"/>
                <a:gd name="T6" fmla="*/ 46 w 102"/>
                <a:gd name="T7" fmla="*/ 24 h 91"/>
                <a:gd name="T8" fmla="*/ 102 w 102"/>
                <a:gd name="T9" fmla="*/ 16 h 91"/>
                <a:gd name="T10" fmla="*/ 94 w 102"/>
                <a:gd name="T11" fmla="*/ 0 h 91"/>
                <a:gd name="T12" fmla="*/ 0 w 102"/>
                <a:gd name="T13" fmla="*/ 13 h 91"/>
                <a:gd name="T14" fmla="*/ 8 w 102"/>
                <a:gd name="T15" fmla="*/ 29 h 91"/>
                <a:gd name="T16" fmla="*/ 30 w 102"/>
                <a:gd name="T17" fmla="*/ 26 h 91"/>
                <a:gd name="T18" fmla="*/ 48 w 102"/>
                <a:gd name="T19" fmla="*/ 56 h 91"/>
                <a:gd name="T20" fmla="*/ 32 w 102"/>
                <a:gd name="T21" fmla="*/ 75 h 91"/>
                <a:gd name="T22" fmla="*/ 43 w 102"/>
                <a:gd name="T23" fmla="*/ 91 h 91"/>
                <a:gd name="T24" fmla="*/ 102 w 102"/>
                <a:gd name="T25" fmla="*/ 1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91">
                  <a:moveTo>
                    <a:pt x="46" y="24"/>
                  </a:moveTo>
                  <a:lnTo>
                    <a:pt x="80" y="18"/>
                  </a:lnTo>
                  <a:lnTo>
                    <a:pt x="56" y="45"/>
                  </a:lnTo>
                  <a:lnTo>
                    <a:pt x="46" y="24"/>
                  </a:lnTo>
                  <a:close/>
                  <a:moveTo>
                    <a:pt x="102" y="16"/>
                  </a:moveTo>
                  <a:lnTo>
                    <a:pt x="94" y="0"/>
                  </a:lnTo>
                  <a:lnTo>
                    <a:pt x="0" y="13"/>
                  </a:lnTo>
                  <a:lnTo>
                    <a:pt x="8" y="29"/>
                  </a:lnTo>
                  <a:lnTo>
                    <a:pt x="30" y="26"/>
                  </a:lnTo>
                  <a:lnTo>
                    <a:pt x="48" y="56"/>
                  </a:lnTo>
                  <a:lnTo>
                    <a:pt x="32" y="75"/>
                  </a:lnTo>
                  <a:lnTo>
                    <a:pt x="43" y="91"/>
                  </a:lnTo>
                  <a:lnTo>
                    <a:pt x="10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
            <p:cNvSpPr/>
            <p:nvPr/>
          </p:nvSpPr>
          <p:spPr bwMode="auto">
            <a:xfrm>
              <a:off x="2746375" y="3684588"/>
              <a:ext cx="168275" cy="152400"/>
            </a:xfrm>
            <a:custGeom>
              <a:avLst/>
              <a:gdLst>
                <a:gd name="T0" fmla="*/ 0 w 106"/>
                <a:gd name="T1" fmla="*/ 29 h 96"/>
                <a:gd name="T2" fmla="*/ 82 w 106"/>
                <a:gd name="T3" fmla="*/ 0 h 96"/>
                <a:gd name="T4" fmla="*/ 88 w 106"/>
                <a:gd name="T5" fmla="*/ 19 h 96"/>
                <a:gd name="T6" fmla="*/ 56 w 106"/>
                <a:gd name="T7" fmla="*/ 29 h 96"/>
                <a:gd name="T8" fmla="*/ 66 w 106"/>
                <a:gd name="T9" fmla="*/ 62 h 96"/>
                <a:gd name="T10" fmla="*/ 101 w 106"/>
                <a:gd name="T11" fmla="*/ 51 h 96"/>
                <a:gd name="T12" fmla="*/ 106 w 106"/>
                <a:gd name="T13" fmla="*/ 67 h 96"/>
                <a:gd name="T14" fmla="*/ 24 w 106"/>
                <a:gd name="T15" fmla="*/ 96 h 96"/>
                <a:gd name="T16" fmla="*/ 16 w 106"/>
                <a:gd name="T17" fmla="*/ 80 h 96"/>
                <a:gd name="T18" fmla="*/ 53 w 106"/>
                <a:gd name="T19" fmla="*/ 67 h 96"/>
                <a:gd name="T20" fmla="*/ 42 w 106"/>
                <a:gd name="T21" fmla="*/ 35 h 96"/>
                <a:gd name="T22" fmla="*/ 5 w 106"/>
                <a:gd name="T23" fmla="*/ 48 h 96"/>
                <a:gd name="T24" fmla="*/ 0 w 106"/>
                <a:gd name="T25"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96">
                  <a:moveTo>
                    <a:pt x="0" y="29"/>
                  </a:moveTo>
                  <a:lnTo>
                    <a:pt x="82" y="0"/>
                  </a:lnTo>
                  <a:lnTo>
                    <a:pt x="88" y="19"/>
                  </a:lnTo>
                  <a:lnTo>
                    <a:pt x="56" y="29"/>
                  </a:lnTo>
                  <a:lnTo>
                    <a:pt x="66" y="62"/>
                  </a:lnTo>
                  <a:lnTo>
                    <a:pt x="101" y="51"/>
                  </a:lnTo>
                  <a:lnTo>
                    <a:pt x="106" y="67"/>
                  </a:lnTo>
                  <a:lnTo>
                    <a:pt x="24" y="96"/>
                  </a:lnTo>
                  <a:lnTo>
                    <a:pt x="16" y="80"/>
                  </a:lnTo>
                  <a:lnTo>
                    <a:pt x="53" y="67"/>
                  </a:lnTo>
                  <a:lnTo>
                    <a:pt x="42" y="35"/>
                  </a:lnTo>
                  <a:lnTo>
                    <a:pt x="5" y="4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9"/>
            <p:cNvSpPr/>
            <p:nvPr/>
          </p:nvSpPr>
          <p:spPr bwMode="auto">
            <a:xfrm>
              <a:off x="2716213" y="3560763"/>
              <a:ext cx="147638" cy="119063"/>
            </a:xfrm>
            <a:custGeom>
              <a:avLst/>
              <a:gdLst>
                <a:gd name="T0" fmla="*/ 9 w 35"/>
                <a:gd name="T1" fmla="*/ 1 h 28"/>
                <a:gd name="T2" fmla="*/ 11 w 35"/>
                <a:gd name="T3" fmla="*/ 8 h 28"/>
                <a:gd name="T4" fmla="*/ 7 w 35"/>
                <a:gd name="T5" fmla="*/ 11 h 28"/>
                <a:gd name="T6" fmla="*/ 6 w 35"/>
                <a:gd name="T7" fmla="*/ 16 h 28"/>
                <a:gd name="T8" fmla="*/ 8 w 35"/>
                <a:gd name="T9" fmla="*/ 20 h 28"/>
                <a:gd name="T10" fmla="*/ 12 w 35"/>
                <a:gd name="T11" fmla="*/ 21 h 28"/>
                <a:gd name="T12" fmla="*/ 14 w 35"/>
                <a:gd name="T13" fmla="*/ 20 h 28"/>
                <a:gd name="T14" fmla="*/ 15 w 35"/>
                <a:gd name="T15" fmla="*/ 18 h 28"/>
                <a:gd name="T16" fmla="*/ 15 w 35"/>
                <a:gd name="T17" fmla="*/ 12 h 28"/>
                <a:gd name="T18" fmla="*/ 17 w 35"/>
                <a:gd name="T19" fmla="*/ 4 h 28"/>
                <a:gd name="T20" fmla="*/ 23 w 35"/>
                <a:gd name="T21" fmla="*/ 0 h 28"/>
                <a:gd name="T22" fmla="*/ 28 w 35"/>
                <a:gd name="T23" fmla="*/ 1 h 28"/>
                <a:gd name="T24" fmla="*/ 32 w 35"/>
                <a:gd name="T25" fmla="*/ 4 h 28"/>
                <a:gd name="T26" fmla="*/ 34 w 35"/>
                <a:gd name="T27" fmla="*/ 10 h 28"/>
                <a:gd name="T28" fmla="*/ 33 w 35"/>
                <a:gd name="T29" fmla="*/ 20 h 28"/>
                <a:gd name="T30" fmla="*/ 27 w 35"/>
                <a:gd name="T31" fmla="*/ 24 h 28"/>
                <a:gd name="T32" fmla="*/ 25 w 35"/>
                <a:gd name="T33" fmla="*/ 18 h 28"/>
                <a:gd name="T34" fmla="*/ 28 w 35"/>
                <a:gd name="T35" fmla="*/ 16 h 28"/>
                <a:gd name="T36" fmla="*/ 29 w 35"/>
                <a:gd name="T37" fmla="*/ 11 h 28"/>
                <a:gd name="T38" fmla="*/ 27 w 35"/>
                <a:gd name="T39" fmla="*/ 7 h 28"/>
                <a:gd name="T40" fmla="*/ 25 w 35"/>
                <a:gd name="T41" fmla="*/ 6 h 28"/>
                <a:gd name="T42" fmla="*/ 23 w 35"/>
                <a:gd name="T43" fmla="*/ 8 h 28"/>
                <a:gd name="T44" fmla="*/ 22 w 35"/>
                <a:gd name="T45" fmla="*/ 14 h 28"/>
                <a:gd name="T46" fmla="*/ 21 w 35"/>
                <a:gd name="T47" fmla="*/ 22 h 28"/>
                <a:gd name="T48" fmla="*/ 18 w 35"/>
                <a:gd name="T49" fmla="*/ 26 h 28"/>
                <a:gd name="T50" fmla="*/ 13 w 35"/>
                <a:gd name="T51" fmla="*/ 28 h 28"/>
                <a:gd name="T52" fmla="*/ 7 w 35"/>
                <a:gd name="T53" fmla="*/ 27 h 28"/>
                <a:gd name="T54" fmla="*/ 3 w 35"/>
                <a:gd name="T55" fmla="*/ 24 h 28"/>
                <a:gd name="T56" fmla="*/ 0 w 35"/>
                <a:gd name="T57" fmla="*/ 17 h 28"/>
                <a:gd name="T58" fmla="*/ 2 w 35"/>
                <a:gd name="T59" fmla="*/ 7 h 28"/>
                <a:gd name="T60" fmla="*/ 9 w 35"/>
                <a:gd name="T6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8">
                  <a:moveTo>
                    <a:pt x="9" y="1"/>
                  </a:moveTo>
                  <a:cubicBezTo>
                    <a:pt x="11" y="8"/>
                    <a:pt x="11" y="8"/>
                    <a:pt x="11" y="8"/>
                  </a:cubicBezTo>
                  <a:cubicBezTo>
                    <a:pt x="9" y="8"/>
                    <a:pt x="7" y="10"/>
                    <a:pt x="7" y="11"/>
                  </a:cubicBezTo>
                  <a:cubicBezTo>
                    <a:pt x="6" y="12"/>
                    <a:pt x="6" y="14"/>
                    <a:pt x="6" y="16"/>
                  </a:cubicBezTo>
                  <a:cubicBezTo>
                    <a:pt x="6" y="18"/>
                    <a:pt x="7" y="19"/>
                    <a:pt x="8" y="20"/>
                  </a:cubicBezTo>
                  <a:cubicBezTo>
                    <a:pt x="9" y="21"/>
                    <a:pt x="10" y="22"/>
                    <a:pt x="12" y="21"/>
                  </a:cubicBezTo>
                  <a:cubicBezTo>
                    <a:pt x="12" y="21"/>
                    <a:pt x="13" y="21"/>
                    <a:pt x="14" y="20"/>
                  </a:cubicBezTo>
                  <a:cubicBezTo>
                    <a:pt x="14" y="20"/>
                    <a:pt x="14" y="19"/>
                    <a:pt x="15" y="18"/>
                  </a:cubicBezTo>
                  <a:cubicBezTo>
                    <a:pt x="15" y="17"/>
                    <a:pt x="15" y="15"/>
                    <a:pt x="15" y="12"/>
                  </a:cubicBezTo>
                  <a:cubicBezTo>
                    <a:pt x="15" y="9"/>
                    <a:pt x="16" y="6"/>
                    <a:pt x="17" y="4"/>
                  </a:cubicBezTo>
                  <a:cubicBezTo>
                    <a:pt x="18" y="2"/>
                    <a:pt x="20" y="1"/>
                    <a:pt x="23" y="0"/>
                  </a:cubicBezTo>
                  <a:cubicBezTo>
                    <a:pt x="25" y="0"/>
                    <a:pt x="26" y="0"/>
                    <a:pt x="28" y="1"/>
                  </a:cubicBezTo>
                  <a:cubicBezTo>
                    <a:pt x="29" y="2"/>
                    <a:pt x="31" y="3"/>
                    <a:pt x="32" y="4"/>
                  </a:cubicBezTo>
                  <a:cubicBezTo>
                    <a:pt x="33" y="6"/>
                    <a:pt x="34" y="8"/>
                    <a:pt x="34" y="10"/>
                  </a:cubicBezTo>
                  <a:cubicBezTo>
                    <a:pt x="35" y="14"/>
                    <a:pt x="35" y="18"/>
                    <a:pt x="33" y="20"/>
                  </a:cubicBezTo>
                  <a:cubicBezTo>
                    <a:pt x="32" y="22"/>
                    <a:pt x="30" y="24"/>
                    <a:pt x="27" y="24"/>
                  </a:cubicBezTo>
                  <a:cubicBezTo>
                    <a:pt x="25" y="18"/>
                    <a:pt x="25" y="18"/>
                    <a:pt x="25" y="18"/>
                  </a:cubicBezTo>
                  <a:cubicBezTo>
                    <a:pt x="27" y="17"/>
                    <a:pt x="28" y="17"/>
                    <a:pt x="28" y="16"/>
                  </a:cubicBezTo>
                  <a:cubicBezTo>
                    <a:pt x="29" y="15"/>
                    <a:pt x="29" y="13"/>
                    <a:pt x="29" y="11"/>
                  </a:cubicBezTo>
                  <a:cubicBezTo>
                    <a:pt x="28" y="9"/>
                    <a:pt x="28" y="8"/>
                    <a:pt x="27" y="7"/>
                  </a:cubicBezTo>
                  <a:cubicBezTo>
                    <a:pt x="26" y="7"/>
                    <a:pt x="25" y="6"/>
                    <a:pt x="25" y="6"/>
                  </a:cubicBezTo>
                  <a:cubicBezTo>
                    <a:pt x="24" y="7"/>
                    <a:pt x="23" y="7"/>
                    <a:pt x="23" y="8"/>
                  </a:cubicBezTo>
                  <a:cubicBezTo>
                    <a:pt x="22" y="9"/>
                    <a:pt x="22" y="11"/>
                    <a:pt x="22" y="14"/>
                  </a:cubicBezTo>
                  <a:cubicBezTo>
                    <a:pt x="21" y="17"/>
                    <a:pt x="21" y="20"/>
                    <a:pt x="21" y="22"/>
                  </a:cubicBezTo>
                  <a:cubicBezTo>
                    <a:pt x="20" y="23"/>
                    <a:pt x="19" y="25"/>
                    <a:pt x="18" y="26"/>
                  </a:cubicBezTo>
                  <a:cubicBezTo>
                    <a:pt x="17" y="27"/>
                    <a:pt x="15" y="28"/>
                    <a:pt x="13" y="28"/>
                  </a:cubicBezTo>
                  <a:cubicBezTo>
                    <a:pt x="11" y="28"/>
                    <a:pt x="9" y="28"/>
                    <a:pt x="7" y="27"/>
                  </a:cubicBezTo>
                  <a:cubicBezTo>
                    <a:pt x="6" y="27"/>
                    <a:pt x="4" y="25"/>
                    <a:pt x="3" y="24"/>
                  </a:cubicBezTo>
                  <a:cubicBezTo>
                    <a:pt x="2" y="22"/>
                    <a:pt x="1" y="20"/>
                    <a:pt x="0" y="17"/>
                  </a:cubicBezTo>
                  <a:cubicBezTo>
                    <a:pt x="0" y="13"/>
                    <a:pt x="0" y="9"/>
                    <a:pt x="2" y="7"/>
                  </a:cubicBezTo>
                  <a:cubicBezTo>
                    <a:pt x="3" y="4"/>
                    <a:pt x="6" y="3"/>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0"/>
            <p:cNvSpPr/>
            <p:nvPr/>
          </p:nvSpPr>
          <p:spPr bwMode="auto">
            <a:xfrm>
              <a:off x="3675063" y="4251325"/>
              <a:ext cx="122238" cy="149225"/>
            </a:xfrm>
            <a:custGeom>
              <a:avLst/>
              <a:gdLst>
                <a:gd name="T0" fmla="*/ 0 w 29"/>
                <a:gd name="T1" fmla="*/ 3 h 35"/>
                <a:gd name="T2" fmla="*/ 7 w 29"/>
                <a:gd name="T3" fmla="*/ 2 h 35"/>
                <a:gd name="T4" fmla="*/ 9 w 29"/>
                <a:gd name="T5" fmla="*/ 20 h 35"/>
                <a:gd name="T6" fmla="*/ 9 w 29"/>
                <a:gd name="T7" fmla="*/ 25 h 35"/>
                <a:gd name="T8" fmla="*/ 12 w 29"/>
                <a:gd name="T9" fmla="*/ 28 h 35"/>
                <a:gd name="T10" fmla="*/ 16 w 29"/>
                <a:gd name="T11" fmla="*/ 29 h 35"/>
                <a:gd name="T12" fmla="*/ 20 w 29"/>
                <a:gd name="T13" fmla="*/ 28 h 35"/>
                <a:gd name="T14" fmla="*/ 22 w 29"/>
                <a:gd name="T15" fmla="*/ 25 h 35"/>
                <a:gd name="T16" fmla="*/ 22 w 29"/>
                <a:gd name="T17" fmla="*/ 19 h 35"/>
                <a:gd name="T18" fmla="*/ 20 w 29"/>
                <a:gd name="T19" fmla="*/ 1 h 35"/>
                <a:gd name="T20" fmla="*/ 27 w 29"/>
                <a:gd name="T21" fmla="*/ 0 h 35"/>
                <a:gd name="T22" fmla="*/ 28 w 29"/>
                <a:gd name="T23" fmla="*/ 18 h 35"/>
                <a:gd name="T24" fmla="*/ 28 w 29"/>
                <a:gd name="T25" fmla="*/ 26 h 35"/>
                <a:gd name="T26" fmla="*/ 27 w 29"/>
                <a:gd name="T27" fmla="*/ 30 h 35"/>
                <a:gd name="T28" fmla="*/ 23 w 29"/>
                <a:gd name="T29" fmla="*/ 33 h 35"/>
                <a:gd name="T30" fmla="*/ 17 w 29"/>
                <a:gd name="T31" fmla="*/ 35 h 35"/>
                <a:gd name="T32" fmla="*/ 10 w 29"/>
                <a:gd name="T33" fmla="*/ 34 h 35"/>
                <a:gd name="T34" fmla="*/ 6 w 29"/>
                <a:gd name="T35" fmla="*/ 32 h 35"/>
                <a:gd name="T36" fmla="*/ 3 w 29"/>
                <a:gd name="T37" fmla="*/ 28 h 35"/>
                <a:gd name="T38" fmla="*/ 2 w 29"/>
                <a:gd name="T39" fmla="*/ 20 h 35"/>
                <a:gd name="T40" fmla="*/ 0 w 29"/>
                <a:gd name="T4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0" y="3"/>
                  </a:moveTo>
                  <a:cubicBezTo>
                    <a:pt x="7" y="2"/>
                    <a:pt x="7" y="2"/>
                    <a:pt x="7" y="2"/>
                  </a:cubicBezTo>
                  <a:cubicBezTo>
                    <a:pt x="9" y="20"/>
                    <a:pt x="9" y="20"/>
                    <a:pt x="9" y="20"/>
                  </a:cubicBezTo>
                  <a:cubicBezTo>
                    <a:pt x="9" y="23"/>
                    <a:pt x="9" y="25"/>
                    <a:pt x="9" y="25"/>
                  </a:cubicBezTo>
                  <a:cubicBezTo>
                    <a:pt x="10" y="27"/>
                    <a:pt x="11" y="28"/>
                    <a:pt x="12" y="28"/>
                  </a:cubicBezTo>
                  <a:cubicBezTo>
                    <a:pt x="13" y="29"/>
                    <a:pt x="14" y="29"/>
                    <a:pt x="16" y="29"/>
                  </a:cubicBezTo>
                  <a:cubicBezTo>
                    <a:pt x="18" y="29"/>
                    <a:pt x="19" y="29"/>
                    <a:pt x="20" y="28"/>
                  </a:cubicBezTo>
                  <a:cubicBezTo>
                    <a:pt x="21" y="27"/>
                    <a:pt x="22" y="26"/>
                    <a:pt x="22" y="25"/>
                  </a:cubicBezTo>
                  <a:cubicBezTo>
                    <a:pt x="22" y="24"/>
                    <a:pt x="22" y="22"/>
                    <a:pt x="22" y="19"/>
                  </a:cubicBezTo>
                  <a:cubicBezTo>
                    <a:pt x="20" y="1"/>
                    <a:pt x="20" y="1"/>
                    <a:pt x="20" y="1"/>
                  </a:cubicBezTo>
                  <a:cubicBezTo>
                    <a:pt x="27" y="0"/>
                    <a:pt x="27" y="0"/>
                    <a:pt x="27" y="0"/>
                  </a:cubicBezTo>
                  <a:cubicBezTo>
                    <a:pt x="28" y="18"/>
                    <a:pt x="28" y="18"/>
                    <a:pt x="28" y="18"/>
                  </a:cubicBezTo>
                  <a:cubicBezTo>
                    <a:pt x="29" y="22"/>
                    <a:pt x="29" y="24"/>
                    <a:pt x="28" y="26"/>
                  </a:cubicBezTo>
                  <a:cubicBezTo>
                    <a:pt x="28" y="28"/>
                    <a:pt x="28" y="29"/>
                    <a:pt x="27" y="30"/>
                  </a:cubicBezTo>
                  <a:cubicBezTo>
                    <a:pt x="26" y="32"/>
                    <a:pt x="25" y="33"/>
                    <a:pt x="23" y="33"/>
                  </a:cubicBezTo>
                  <a:cubicBezTo>
                    <a:pt x="22" y="34"/>
                    <a:pt x="20" y="35"/>
                    <a:pt x="17" y="35"/>
                  </a:cubicBezTo>
                  <a:cubicBezTo>
                    <a:pt x="14" y="35"/>
                    <a:pt x="11" y="35"/>
                    <a:pt x="10" y="34"/>
                  </a:cubicBezTo>
                  <a:cubicBezTo>
                    <a:pt x="8" y="34"/>
                    <a:pt x="7" y="33"/>
                    <a:pt x="6" y="32"/>
                  </a:cubicBezTo>
                  <a:cubicBezTo>
                    <a:pt x="5" y="31"/>
                    <a:pt x="4" y="30"/>
                    <a:pt x="3" y="28"/>
                  </a:cubicBezTo>
                  <a:cubicBezTo>
                    <a:pt x="3" y="27"/>
                    <a:pt x="2" y="24"/>
                    <a:pt x="2" y="2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1"/>
            <p:cNvSpPr/>
            <p:nvPr/>
          </p:nvSpPr>
          <p:spPr bwMode="auto">
            <a:xfrm>
              <a:off x="3814763" y="4216400"/>
              <a:ext cx="147638" cy="166688"/>
            </a:xfrm>
            <a:custGeom>
              <a:avLst/>
              <a:gdLst>
                <a:gd name="T0" fmla="*/ 24 w 93"/>
                <a:gd name="T1" fmla="*/ 105 h 105"/>
                <a:gd name="T2" fmla="*/ 0 w 93"/>
                <a:gd name="T3" fmla="*/ 19 h 105"/>
                <a:gd name="T4" fmla="*/ 18 w 93"/>
                <a:gd name="T5" fmla="*/ 16 h 105"/>
                <a:gd name="T6" fmla="*/ 69 w 93"/>
                <a:gd name="T7" fmla="*/ 62 h 105"/>
                <a:gd name="T8" fmla="*/ 53 w 93"/>
                <a:gd name="T9" fmla="*/ 6 h 105"/>
                <a:gd name="T10" fmla="*/ 69 w 93"/>
                <a:gd name="T11" fmla="*/ 0 h 105"/>
                <a:gd name="T12" fmla="*/ 93 w 93"/>
                <a:gd name="T13" fmla="*/ 86 h 105"/>
                <a:gd name="T14" fmla="*/ 75 w 93"/>
                <a:gd name="T15" fmla="*/ 91 h 105"/>
                <a:gd name="T16" fmla="*/ 24 w 93"/>
                <a:gd name="T17" fmla="*/ 43 h 105"/>
                <a:gd name="T18" fmla="*/ 40 w 93"/>
                <a:gd name="T19" fmla="*/ 99 h 105"/>
                <a:gd name="T20" fmla="*/ 24 w 93"/>
                <a:gd name="T2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5">
                  <a:moveTo>
                    <a:pt x="24" y="105"/>
                  </a:moveTo>
                  <a:lnTo>
                    <a:pt x="0" y="19"/>
                  </a:lnTo>
                  <a:lnTo>
                    <a:pt x="18" y="16"/>
                  </a:lnTo>
                  <a:lnTo>
                    <a:pt x="69" y="62"/>
                  </a:lnTo>
                  <a:lnTo>
                    <a:pt x="53" y="6"/>
                  </a:lnTo>
                  <a:lnTo>
                    <a:pt x="69" y="0"/>
                  </a:lnTo>
                  <a:lnTo>
                    <a:pt x="93" y="86"/>
                  </a:lnTo>
                  <a:lnTo>
                    <a:pt x="75" y="91"/>
                  </a:lnTo>
                  <a:lnTo>
                    <a:pt x="24" y="43"/>
                  </a:lnTo>
                  <a:lnTo>
                    <a:pt x="40" y="99"/>
                  </a:lnTo>
                  <a:lnTo>
                    <a:pt x="24"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
            <p:cNvSpPr/>
            <p:nvPr/>
          </p:nvSpPr>
          <p:spPr bwMode="auto">
            <a:xfrm>
              <a:off x="3949700" y="4195763"/>
              <a:ext cx="80963" cy="139700"/>
            </a:xfrm>
            <a:custGeom>
              <a:avLst/>
              <a:gdLst>
                <a:gd name="T0" fmla="*/ 35 w 51"/>
                <a:gd name="T1" fmla="*/ 88 h 88"/>
                <a:gd name="T2" fmla="*/ 0 w 51"/>
                <a:gd name="T3" fmla="*/ 5 h 88"/>
                <a:gd name="T4" fmla="*/ 16 w 51"/>
                <a:gd name="T5" fmla="*/ 0 h 88"/>
                <a:gd name="T6" fmla="*/ 51 w 51"/>
                <a:gd name="T7" fmla="*/ 80 h 88"/>
                <a:gd name="T8" fmla="*/ 35 w 51"/>
                <a:gd name="T9" fmla="*/ 88 h 88"/>
              </a:gdLst>
              <a:ahLst/>
              <a:cxnLst>
                <a:cxn ang="0">
                  <a:pos x="T0" y="T1"/>
                </a:cxn>
                <a:cxn ang="0">
                  <a:pos x="T2" y="T3"/>
                </a:cxn>
                <a:cxn ang="0">
                  <a:pos x="T4" y="T5"/>
                </a:cxn>
                <a:cxn ang="0">
                  <a:pos x="T6" y="T7"/>
                </a:cxn>
                <a:cxn ang="0">
                  <a:pos x="T8" y="T9"/>
                </a:cxn>
              </a:cxnLst>
              <a:rect l="0" t="0" r="r" b="b"/>
              <a:pathLst>
                <a:path w="51" h="88">
                  <a:moveTo>
                    <a:pt x="35" y="88"/>
                  </a:moveTo>
                  <a:lnTo>
                    <a:pt x="0" y="5"/>
                  </a:lnTo>
                  <a:lnTo>
                    <a:pt x="16" y="0"/>
                  </a:lnTo>
                  <a:lnTo>
                    <a:pt x="51" y="80"/>
                  </a:lnTo>
                  <a:lnTo>
                    <a:pt x="3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3"/>
            <p:cNvSpPr/>
            <p:nvPr/>
          </p:nvSpPr>
          <p:spPr bwMode="auto">
            <a:xfrm>
              <a:off x="3987800" y="4127500"/>
              <a:ext cx="139700" cy="161925"/>
            </a:xfrm>
            <a:custGeom>
              <a:avLst/>
              <a:gdLst>
                <a:gd name="T0" fmla="*/ 72 w 88"/>
                <a:gd name="T1" fmla="*/ 102 h 102"/>
                <a:gd name="T2" fmla="*/ 0 w 88"/>
                <a:gd name="T3" fmla="*/ 40 h 102"/>
                <a:gd name="T4" fmla="*/ 19 w 88"/>
                <a:gd name="T5" fmla="*/ 32 h 102"/>
                <a:gd name="T6" fmla="*/ 70 w 88"/>
                <a:gd name="T7" fmla="*/ 78 h 102"/>
                <a:gd name="T8" fmla="*/ 56 w 88"/>
                <a:gd name="T9" fmla="*/ 11 h 102"/>
                <a:gd name="T10" fmla="*/ 72 w 88"/>
                <a:gd name="T11" fmla="*/ 0 h 102"/>
                <a:gd name="T12" fmla="*/ 88 w 88"/>
                <a:gd name="T13" fmla="*/ 94 h 102"/>
                <a:gd name="T14" fmla="*/ 72 w 88"/>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2">
                  <a:moveTo>
                    <a:pt x="72" y="102"/>
                  </a:moveTo>
                  <a:lnTo>
                    <a:pt x="0" y="40"/>
                  </a:lnTo>
                  <a:lnTo>
                    <a:pt x="19" y="32"/>
                  </a:lnTo>
                  <a:lnTo>
                    <a:pt x="70" y="78"/>
                  </a:lnTo>
                  <a:lnTo>
                    <a:pt x="56" y="11"/>
                  </a:lnTo>
                  <a:lnTo>
                    <a:pt x="72" y="0"/>
                  </a:lnTo>
                  <a:lnTo>
                    <a:pt x="88" y="94"/>
                  </a:lnTo>
                  <a:lnTo>
                    <a:pt x="72"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4"/>
            <p:cNvSpPr/>
            <p:nvPr/>
          </p:nvSpPr>
          <p:spPr bwMode="auto">
            <a:xfrm>
              <a:off x="4114800" y="4054475"/>
              <a:ext cx="169863" cy="174625"/>
            </a:xfrm>
            <a:custGeom>
              <a:avLst/>
              <a:gdLst>
                <a:gd name="T0" fmla="*/ 57 w 107"/>
                <a:gd name="T1" fmla="*/ 110 h 110"/>
                <a:gd name="T2" fmla="*/ 0 w 107"/>
                <a:gd name="T3" fmla="*/ 40 h 110"/>
                <a:gd name="T4" fmla="*/ 51 w 107"/>
                <a:gd name="T5" fmla="*/ 0 h 110"/>
                <a:gd name="T6" fmla="*/ 62 w 107"/>
                <a:gd name="T7" fmla="*/ 11 h 110"/>
                <a:gd name="T8" fmla="*/ 24 w 107"/>
                <a:gd name="T9" fmla="*/ 40 h 110"/>
                <a:gd name="T10" fmla="*/ 35 w 107"/>
                <a:gd name="T11" fmla="*/ 57 h 110"/>
                <a:gd name="T12" fmla="*/ 70 w 107"/>
                <a:gd name="T13" fmla="*/ 30 h 110"/>
                <a:gd name="T14" fmla="*/ 81 w 107"/>
                <a:gd name="T15" fmla="*/ 40 h 110"/>
                <a:gd name="T16" fmla="*/ 46 w 107"/>
                <a:gd name="T17" fmla="*/ 67 h 110"/>
                <a:gd name="T18" fmla="*/ 59 w 107"/>
                <a:gd name="T19" fmla="*/ 86 h 110"/>
                <a:gd name="T20" fmla="*/ 99 w 107"/>
                <a:gd name="T21" fmla="*/ 57 h 110"/>
                <a:gd name="T22" fmla="*/ 107 w 107"/>
                <a:gd name="T23" fmla="*/ 67 h 110"/>
                <a:gd name="T24" fmla="*/ 57 w 107"/>
                <a:gd name="T2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10">
                  <a:moveTo>
                    <a:pt x="57" y="110"/>
                  </a:moveTo>
                  <a:lnTo>
                    <a:pt x="0" y="40"/>
                  </a:lnTo>
                  <a:lnTo>
                    <a:pt x="51" y="0"/>
                  </a:lnTo>
                  <a:lnTo>
                    <a:pt x="62" y="11"/>
                  </a:lnTo>
                  <a:lnTo>
                    <a:pt x="24" y="40"/>
                  </a:lnTo>
                  <a:lnTo>
                    <a:pt x="35" y="57"/>
                  </a:lnTo>
                  <a:lnTo>
                    <a:pt x="70" y="30"/>
                  </a:lnTo>
                  <a:lnTo>
                    <a:pt x="81" y="40"/>
                  </a:lnTo>
                  <a:lnTo>
                    <a:pt x="46" y="67"/>
                  </a:lnTo>
                  <a:lnTo>
                    <a:pt x="59" y="86"/>
                  </a:lnTo>
                  <a:lnTo>
                    <a:pt x="99" y="57"/>
                  </a:lnTo>
                  <a:lnTo>
                    <a:pt x="107" y="67"/>
                  </a:lnTo>
                  <a:lnTo>
                    <a:pt x="57"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5"/>
            <p:cNvSpPr>
              <a:spLocks noEditPoints="1"/>
            </p:cNvSpPr>
            <p:nvPr/>
          </p:nvSpPr>
          <p:spPr bwMode="auto">
            <a:xfrm>
              <a:off x="4217988" y="3965575"/>
              <a:ext cx="185738" cy="166688"/>
            </a:xfrm>
            <a:custGeom>
              <a:avLst/>
              <a:gdLst>
                <a:gd name="T0" fmla="*/ 8 w 44"/>
                <a:gd name="T1" fmla="*/ 16 h 39"/>
                <a:gd name="T2" fmla="*/ 12 w 44"/>
                <a:gd name="T3" fmla="*/ 12 h 39"/>
                <a:gd name="T4" fmla="*/ 15 w 44"/>
                <a:gd name="T5" fmla="*/ 8 h 39"/>
                <a:gd name="T6" fmla="*/ 18 w 44"/>
                <a:gd name="T7" fmla="*/ 7 h 39"/>
                <a:gd name="T8" fmla="*/ 21 w 44"/>
                <a:gd name="T9" fmla="*/ 9 h 39"/>
                <a:gd name="T10" fmla="*/ 22 w 44"/>
                <a:gd name="T11" fmla="*/ 11 h 39"/>
                <a:gd name="T12" fmla="*/ 22 w 44"/>
                <a:gd name="T13" fmla="*/ 13 h 39"/>
                <a:gd name="T14" fmla="*/ 18 w 44"/>
                <a:gd name="T15" fmla="*/ 18 h 39"/>
                <a:gd name="T16" fmla="*/ 15 w 44"/>
                <a:gd name="T17" fmla="*/ 21 h 39"/>
                <a:gd name="T18" fmla="*/ 8 w 44"/>
                <a:gd name="T19" fmla="*/ 16 h 39"/>
                <a:gd name="T20" fmla="*/ 29 w 44"/>
                <a:gd name="T21" fmla="*/ 34 h 39"/>
                <a:gd name="T22" fmla="*/ 19 w 44"/>
                <a:gd name="T23" fmla="*/ 25 h 39"/>
                <a:gd name="T24" fmla="*/ 19 w 44"/>
                <a:gd name="T25" fmla="*/ 24 h 39"/>
                <a:gd name="T26" fmla="*/ 22 w 44"/>
                <a:gd name="T27" fmla="*/ 22 h 39"/>
                <a:gd name="T28" fmla="*/ 24 w 44"/>
                <a:gd name="T29" fmla="*/ 21 h 39"/>
                <a:gd name="T30" fmla="*/ 30 w 44"/>
                <a:gd name="T31" fmla="*/ 22 h 39"/>
                <a:gd name="T32" fmla="*/ 39 w 44"/>
                <a:gd name="T33" fmla="*/ 23 h 39"/>
                <a:gd name="T34" fmla="*/ 44 w 44"/>
                <a:gd name="T35" fmla="*/ 17 h 39"/>
                <a:gd name="T36" fmla="*/ 37 w 44"/>
                <a:gd name="T37" fmla="*/ 16 h 39"/>
                <a:gd name="T38" fmla="*/ 30 w 44"/>
                <a:gd name="T39" fmla="*/ 15 h 39"/>
                <a:gd name="T40" fmla="*/ 26 w 44"/>
                <a:gd name="T41" fmla="*/ 16 h 39"/>
                <a:gd name="T42" fmla="*/ 28 w 44"/>
                <a:gd name="T43" fmla="*/ 9 h 39"/>
                <a:gd name="T44" fmla="*/ 25 w 44"/>
                <a:gd name="T45" fmla="*/ 3 h 39"/>
                <a:gd name="T46" fmla="*/ 20 w 44"/>
                <a:gd name="T47" fmla="*/ 1 h 39"/>
                <a:gd name="T48" fmla="*/ 15 w 44"/>
                <a:gd name="T49" fmla="*/ 1 h 39"/>
                <a:gd name="T50" fmla="*/ 9 w 44"/>
                <a:gd name="T51" fmla="*/ 6 h 39"/>
                <a:gd name="T52" fmla="*/ 0 w 44"/>
                <a:gd name="T53" fmla="*/ 17 h 39"/>
                <a:gd name="T54" fmla="*/ 24 w 44"/>
                <a:gd name="T55" fmla="*/ 39 h 39"/>
                <a:gd name="T56" fmla="*/ 29 w 44"/>
                <a:gd name="T5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9">
                  <a:moveTo>
                    <a:pt x="8" y="16"/>
                  </a:moveTo>
                  <a:cubicBezTo>
                    <a:pt x="12" y="12"/>
                    <a:pt x="12" y="12"/>
                    <a:pt x="12" y="12"/>
                  </a:cubicBezTo>
                  <a:cubicBezTo>
                    <a:pt x="14" y="10"/>
                    <a:pt x="15" y="9"/>
                    <a:pt x="15" y="8"/>
                  </a:cubicBezTo>
                  <a:cubicBezTo>
                    <a:pt x="16" y="8"/>
                    <a:pt x="17" y="7"/>
                    <a:pt x="18" y="7"/>
                  </a:cubicBezTo>
                  <a:cubicBezTo>
                    <a:pt x="19" y="7"/>
                    <a:pt x="20" y="8"/>
                    <a:pt x="21" y="9"/>
                  </a:cubicBezTo>
                  <a:cubicBezTo>
                    <a:pt x="21" y="9"/>
                    <a:pt x="22" y="10"/>
                    <a:pt x="22" y="11"/>
                  </a:cubicBezTo>
                  <a:cubicBezTo>
                    <a:pt x="22" y="11"/>
                    <a:pt x="22" y="12"/>
                    <a:pt x="22" y="13"/>
                  </a:cubicBezTo>
                  <a:cubicBezTo>
                    <a:pt x="21" y="14"/>
                    <a:pt x="20" y="15"/>
                    <a:pt x="18" y="18"/>
                  </a:cubicBezTo>
                  <a:cubicBezTo>
                    <a:pt x="15" y="21"/>
                    <a:pt x="15" y="21"/>
                    <a:pt x="15" y="21"/>
                  </a:cubicBezTo>
                  <a:lnTo>
                    <a:pt x="8" y="16"/>
                  </a:lnTo>
                  <a:close/>
                  <a:moveTo>
                    <a:pt x="29" y="34"/>
                  </a:moveTo>
                  <a:cubicBezTo>
                    <a:pt x="19" y="25"/>
                    <a:pt x="19" y="25"/>
                    <a:pt x="19" y="25"/>
                  </a:cubicBezTo>
                  <a:cubicBezTo>
                    <a:pt x="19" y="24"/>
                    <a:pt x="19" y="24"/>
                    <a:pt x="19" y="24"/>
                  </a:cubicBezTo>
                  <a:cubicBezTo>
                    <a:pt x="20" y="23"/>
                    <a:pt x="21" y="22"/>
                    <a:pt x="22" y="22"/>
                  </a:cubicBezTo>
                  <a:cubicBezTo>
                    <a:pt x="23" y="21"/>
                    <a:pt x="23" y="21"/>
                    <a:pt x="24" y="21"/>
                  </a:cubicBezTo>
                  <a:cubicBezTo>
                    <a:pt x="25" y="21"/>
                    <a:pt x="27" y="21"/>
                    <a:pt x="30" y="22"/>
                  </a:cubicBezTo>
                  <a:cubicBezTo>
                    <a:pt x="39" y="23"/>
                    <a:pt x="39" y="23"/>
                    <a:pt x="39" y="23"/>
                  </a:cubicBezTo>
                  <a:cubicBezTo>
                    <a:pt x="44" y="17"/>
                    <a:pt x="44" y="17"/>
                    <a:pt x="44" y="17"/>
                  </a:cubicBezTo>
                  <a:cubicBezTo>
                    <a:pt x="37" y="16"/>
                    <a:pt x="37" y="16"/>
                    <a:pt x="37" y="16"/>
                  </a:cubicBezTo>
                  <a:cubicBezTo>
                    <a:pt x="34" y="15"/>
                    <a:pt x="32" y="15"/>
                    <a:pt x="30" y="15"/>
                  </a:cubicBezTo>
                  <a:cubicBezTo>
                    <a:pt x="29" y="15"/>
                    <a:pt x="27" y="15"/>
                    <a:pt x="26" y="16"/>
                  </a:cubicBezTo>
                  <a:cubicBezTo>
                    <a:pt x="27" y="13"/>
                    <a:pt x="28" y="11"/>
                    <a:pt x="28" y="9"/>
                  </a:cubicBezTo>
                  <a:cubicBezTo>
                    <a:pt x="28" y="7"/>
                    <a:pt x="27" y="5"/>
                    <a:pt x="25" y="3"/>
                  </a:cubicBezTo>
                  <a:cubicBezTo>
                    <a:pt x="23" y="2"/>
                    <a:pt x="22" y="1"/>
                    <a:pt x="20" y="1"/>
                  </a:cubicBezTo>
                  <a:cubicBezTo>
                    <a:pt x="18" y="0"/>
                    <a:pt x="17" y="1"/>
                    <a:pt x="15" y="1"/>
                  </a:cubicBezTo>
                  <a:cubicBezTo>
                    <a:pt x="14" y="2"/>
                    <a:pt x="12" y="4"/>
                    <a:pt x="9" y="6"/>
                  </a:cubicBezTo>
                  <a:cubicBezTo>
                    <a:pt x="0" y="17"/>
                    <a:pt x="0" y="17"/>
                    <a:pt x="0" y="17"/>
                  </a:cubicBezTo>
                  <a:cubicBezTo>
                    <a:pt x="24" y="39"/>
                    <a:pt x="24" y="39"/>
                    <a:pt x="24" y="39"/>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6"/>
            <p:cNvSpPr/>
            <p:nvPr/>
          </p:nvSpPr>
          <p:spPr bwMode="auto">
            <a:xfrm>
              <a:off x="4319588" y="3859213"/>
              <a:ext cx="152400" cy="136525"/>
            </a:xfrm>
            <a:custGeom>
              <a:avLst/>
              <a:gdLst>
                <a:gd name="T0" fmla="*/ 15 w 36"/>
                <a:gd name="T1" fmla="*/ 30 h 32"/>
                <a:gd name="T2" fmla="*/ 18 w 36"/>
                <a:gd name="T3" fmla="*/ 25 h 32"/>
                <a:gd name="T4" fmla="*/ 24 w 36"/>
                <a:gd name="T5" fmla="*/ 25 h 32"/>
                <a:gd name="T6" fmla="*/ 28 w 36"/>
                <a:gd name="T7" fmla="*/ 22 h 32"/>
                <a:gd name="T8" fmla="*/ 29 w 36"/>
                <a:gd name="T9" fmla="*/ 17 h 32"/>
                <a:gd name="T10" fmla="*/ 27 w 36"/>
                <a:gd name="T11" fmla="*/ 14 h 32"/>
                <a:gd name="T12" fmla="*/ 25 w 36"/>
                <a:gd name="T13" fmla="*/ 14 h 32"/>
                <a:gd name="T14" fmla="*/ 23 w 36"/>
                <a:gd name="T15" fmla="*/ 15 h 32"/>
                <a:gd name="T16" fmla="*/ 19 w 36"/>
                <a:gd name="T17" fmla="*/ 19 h 32"/>
                <a:gd name="T18" fmla="*/ 12 w 36"/>
                <a:gd name="T19" fmla="*/ 23 h 32"/>
                <a:gd name="T20" fmla="*/ 4 w 36"/>
                <a:gd name="T21" fmla="*/ 22 h 32"/>
                <a:gd name="T22" fmla="*/ 1 w 36"/>
                <a:gd name="T23" fmla="*/ 18 h 32"/>
                <a:gd name="T24" fmla="*/ 1 w 36"/>
                <a:gd name="T25" fmla="*/ 13 h 32"/>
                <a:gd name="T26" fmla="*/ 3 w 36"/>
                <a:gd name="T27" fmla="*/ 7 h 32"/>
                <a:gd name="T28" fmla="*/ 11 w 36"/>
                <a:gd name="T29" fmla="*/ 1 h 32"/>
                <a:gd name="T30" fmla="*/ 19 w 36"/>
                <a:gd name="T31" fmla="*/ 2 h 32"/>
                <a:gd name="T32" fmla="*/ 15 w 36"/>
                <a:gd name="T33" fmla="*/ 8 h 32"/>
                <a:gd name="T34" fmla="*/ 11 w 36"/>
                <a:gd name="T35" fmla="*/ 7 h 32"/>
                <a:gd name="T36" fmla="*/ 8 w 36"/>
                <a:gd name="T37" fmla="*/ 10 h 32"/>
                <a:gd name="T38" fmla="*/ 7 w 36"/>
                <a:gd name="T39" fmla="*/ 14 h 32"/>
                <a:gd name="T40" fmla="*/ 8 w 36"/>
                <a:gd name="T41" fmla="*/ 16 h 32"/>
                <a:gd name="T42" fmla="*/ 10 w 36"/>
                <a:gd name="T43" fmla="*/ 17 h 32"/>
                <a:gd name="T44" fmla="*/ 15 w 36"/>
                <a:gd name="T45" fmla="*/ 13 h 32"/>
                <a:gd name="T46" fmla="*/ 21 w 36"/>
                <a:gd name="T47" fmla="*/ 8 h 32"/>
                <a:gd name="T48" fmla="*/ 26 w 36"/>
                <a:gd name="T49" fmla="*/ 7 h 32"/>
                <a:gd name="T50" fmla="*/ 31 w 36"/>
                <a:gd name="T51" fmla="*/ 9 h 32"/>
                <a:gd name="T52" fmla="*/ 35 w 36"/>
                <a:gd name="T53" fmla="*/ 13 h 32"/>
                <a:gd name="T54" fmla="*/ 35 w 36"/>
                <a:gd name="T55" fmla="*/ 19 h 32"/>
                <a:gd name="T56" fmla="*/ 32 w 36"/>
                <a:gd name="T57" fmla="*/ 25 h 32"/>
                <a:gd name="T58" fmla="*/ 25 w 36"/>
                <a:gd name="T59" fmla="*/ 32 h 32"/>
                <a:gd name="T60" fmla="*/ 15 w 36"/>
                <a:gd name="T6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32">
                  <a:moveTo>
                    <a:pt x="15" y="30"/>
                  </a:moveTo>
                  <a:cubicBezTo>
                    <a:pt x="18" y="25"/>
                    <a:pt x="18" y="25"/>
                    <a:pt x="18" y="25"/>
                  </a:cubicBezTo>
                  <a:cubicBezTo>
                    <a:pt x="20" y="26"/>
                    <a:pt x="22" y="26"/>
                    <a:pt x="24" y="25"/>
                  </a:cubicBezTo>
                  <a:cubicBezTo>
                    <a:pt x="25" y="25"/>
                    <a:pt x="26" y="24"/>
                    <a:pt x="28" y="22"/>
                  </a:cubicBezTo>
                  <a:cubicBezTo>
                    <a:pt x="29" y="20"/>
                    <a:pt x="29" y="19"/>
                    <a:pt x="29" y="17"/>
                  </a:cubicBezTo>
                  <a:cubicBezTo>
                    <a:pt x="29" y="16"/>
                    <a:pt x="28" y="15"/>
                    <a:pt x="27" y="14"/>
                  </a:cubicBezTo>
                  <a:cubicBezTo>
                    <a:pt x="27" y="14"/>
                    <a:pt x="26" y="14"/>
                    <a:pt x="25" y="14"/>
                  </a:cubicBezTo>
                  <a:cubicBezTo>
                    <a:pt x="25" y="14"/>
                    <a:pt x="24" y="14"/>
                    <a:pt x="23" y="15"/>
                  </a:cubicBezTo>
                  <a:cubicBezTo>
                    <a:pt x="22" y="15"/>
                    <a:pt x="21" y="17"/>
                    <a:pt x="19" y="19"/>
                  </a:cubicBezTo>
                  <a:cubicBezTo>
                    <a:pt x="16" y="21"/>
                    <a:pt x="14" y="22"/>
                    <a:pt x="12" y="23"/>
                  </a:cubicBezTo>
                  <a:cubicBezTo>
                    <a:pt x="9" y="24"/>
                    <a:pt x="7" y="23"/>
                    <a:pt x="4" y="22"/>
                  </a:cubicBezTo>
                  <a:cubicBezTo>
                    <a:pt x="3" y="21"/>
                    <a:pt x="2" y="20"/>
                    <a:pt x="1" y="18"/>
                  </a:cubicBezTo>
                  <a:cubicBezTo>
                    <a:pt x="1" y="16"/>
                    <a:pt x="0" y="15"/>
                    <a:pt x="1" y="13"/>
                  </a:cubicBezTo>
                  <a:cubicBezTo>
                    <a:pt x="1" y="11"/>
                    <a:pt x="2" y="9"/>
                    <a:pt x="3" y="7"/>
                  </a:cubicBezTo>
                  <a:cubicBezTo>
                    <a:pt x="6" y="3"/>
                    <a:pt x="8" y="1"/>
                    <a:pt x="11" y="1"/>
                  </a:cubicBezTo>
                  <a:cubicBezTo>
                    <a:pt x="14" y="0"/>
                    <a:pt x="16" y="0"/>
                    <a:pt x="19" y="2"/>
                  </a:cubicBezTo>
                  <a:cubicBezTo>
                    <a:pt x="15" y="8"/>
                    <a:pt x="15" y="8"/>
                    <a:pt x="15" y="8"/>
                  </a:cubicBezTo>
                  <a:cubicBezTo>
                    <a:pt x="14" y="7"/>
                    <a:pt x="12" y="7"/>
                    <a:pt x="11" y="7"/>
                  </a:cubicBezTo>
                  <a:cubicBezTo>
                    <a:pt x="10" y="7"/>
                    <a:pt x="9" y="8"/>
                    <a:pt x="8" y="10"/>
                  </a:cubicBezTo>
                  <a:cubicBezTo>
                    <a:pt x="7" y="11"/>
                    <a:pt x="6" y="13"/>
                    <a:pt x="7" y="14"/>
                  </a:cubicBezTo>
                  <a:cubicBezTo>
                    <a:pt x="7" y="15"/>
                    <a:pt x="7" y="16"/>
                    <a:pt x="8" y="16"/>
                  </a:cubicBezTo>
                  <a:cubicBezTo>
                    <a:pt x="8" y="17"/>
                    <a:pt x="9" y="17"/>
                    <a:pt x="10" y="17"/>
                  </a:cubicBezTo>
                  <a:cubicBezTo>
                    <a:pt x="11" y="16"/>
                    <a:pt x="13" y="15"/>
                    <a:pt x="15" y="13"/>
                  </a:cubicBezTo>
                  <a:cubicBezTo>
                    <a:pt x="18" y="10"/>
                    <a:pt x="20" y="9"/>
                    <a:pt x="21" y="8"/>
                  </a:cubicBezTo>
                  <a:cubicBezTo>
                    <a:pt x="23" y="7"/>
                    <a:pt x="24" y="7"/>
                    <a:pt x="26" y="7"/>
                  </a:cubicBezTo>
                  <a:cubicBezTo>
                    <a:pt x="28" y="7"/>
                    <a:pt x="29" y="8"/>
                    <a:pt x="31" y="9"/>
                  </a:cubicBezTo>
                  <a:cubicBezTo>
                    <a:pt x="33" y="10"/>
                    <a:pt x="34" y="11"/>
                    <a:pt x="35" y="13"/>
                  </a:cubicBezTo>
                  <a:cubicBezTo>
                    <a:pt x="35" y="15"/>
                    <a:pt x="36" y="17"/>
                    <a:pt x="35" y="19"/>
                  </a:cubicBezTo>
                  <a:cubicBezTo>
                    <a:pt x="35" y="21"/>
                    <a:pt x="34" y="23"/>
                    <a:pt x="32" y="25"/>
                  </a:cubicBezTo>
                  <a:cubicBezTo>
                    <a:pt x="30" y="29"/>
                    <a:pt x="27" y="31"/>
                    <a:pt x="25" y="32"/>
                  </a:cubicBezTo>
                  <a:cubicBezTo>
                    <a:pt x="22" y="32"/>
                    <a:pt x="19" y="32"/>
                    <a:pt x="1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7"/>
            <p:cNvSpPr/>
            <p:nvPr/>
          </p:nvSpPr>
          <p:spPr bwMode="auto">
            <a:xfrm>
              <a:off x="4373563" y="3795713"/>
              <a:ext cx="141288" cy="84138"/>
            </a:xfrm>
            <a:custGeom>
              <a:avLst/>
              <a:gdLst>
                <a:gd name="T0" fmla="*/ 81 w 89"/>
                <a:gd name="T1" fmla="*/ 53 h 53"/>
                <a:gd name="T2" fmla="*/ 0 w 89"/>
                <a:gd name="T3" fmla="*/ 16 h 53"/>
                <a:gd name="T4" fmla="*/ 8 w 89"/>
                <a:gd name="T5" fmla="*/ 0 h 53"/>
                <a:gd name="T6" fmla="*/ 89 w 89"/>
                <a:gd name="T7" fmla="*/ 37 h 53"/>
                <a:gd name="T8" fmla="*/ 81 w 89"/>
                <a:gd name="T9" fmla="*/ 53 h 53"/>
              </a:gdLst>
              <a:ahLst/>
              <a:cxnLst>
                <a:cxn ang="0">
                  <a:pos x="T0" y="T1"/>
                </a:cxn>
                <a:cxn ang="0">
                  <a:pos x="T2" y="T3"/>
                </a:cxn>
                <a:cxn ang="0">
                  <a:pos x="T4" y="T5"/>
                </a:cxn>
                <a:cxn ang="0">
                  <a:pos x="T6" y="T7"/>
                </a:cxn>
                <a:cxn ang="0">
                  <a:pos x="T8" y="T9"/>
                </a:cxn>
              </a:cxnLst>
              <a:rect l="0" t="0" r="r" b="b"/>
              <a:pathLst>
                <a:path w="89" h="53">
                  <a:moveTo>
                    <a:pt x="81" y="53"/>
                  </a:moveTo>
                  <a:lnTo>
                    <a:pt x="0" y="16"/>
                  </a:lnTo>
                  <a:lnTo>
                    <a:pt x="8" y="0"/>
                  </a:lnTo>
                  <a:lnTo>
                    <a:pt x="89" y="37"/>
                  </a:lnTo>
                  <a:lnTo>
                    <a:pt x="81"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8"/>
            <p:cNvSpPr/>
            <p:nvPr/>
          </p:nvSpPr>
          <p:spPr bwMode="auto">
            <a:xfrm>
              <a:off x="4395788" y="3676650"/>
              <a:ext cx="157163" cy="109538"/>
            </a:xfrm>
            <a:custGeom>
              <a:avLst/>
              <a:gdLst>
                <a:gd name="T0" fmla="*/ 93 w 99"/>
                <a:gd name="T1" fmla="*/ 69 h 69"/>
                <a:gd name="T2" fmla="*/ 24 w 99"/>
                <a:gd name="T3" fmla="*/ 45 h 69"/>
                <a:gd name="T4" fmla="*/ 16 w 99"/>
                <a:gd name="T5" fmla="*/ 69 h 69"/>
                <a:gd name="T6" fmla="*/ 0 w 99"/>
                <a:gd name="T7" fmla="*/ 64 h 69"/>
                <a:gd name="T8" fmla="*/ 24 w 99"/>
                <a:gd name="T9" fmla="*/ 0 h 69"/>
                <a:gd name="T10" fmla="*/ 37 w 99"/>
                <a:gd name="T11" fmla="*/ 5 h 69"/>
                <a:gd name="T12" fmla="*/ 29 w 99"/>
                <a:gd name="T13" fmla="*/ 29 h 69"/>
                <a:gd name="T14" fmla="*/ 99 w 99"/>
                <a:gd name="T15" fmla="*/ 53 h 69"/>
                <a:gd name="T16" fmla="*/ 93 w 99"/>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9">
                  <a:moveTo>
                    <a:pt x="93" y="69"/>
                  </a:moveTo>
                  <a:lnTo>
                    <a:pt x="24" y="45"/>
                  </a:lnTo>
                  <a:lnTo>
                    <a:pt x="16" y="69"/>
                  </a:lnTo>
                  <a:lnTo>
                    <a:pt x="0" y="64"/>
                  </a:lnTo>
                  <a:lnTo>
                    <a:pt x="24" y="0"/>
                  </a:lnTo>
                  <a:lnTo>
                    <a:pt x="37" y="5"/>
                  </a:lnTo>
                  <a:lnTo>
                    <a:pt x="29" y="29"/>
                  </a:lnTo>
                  <a:lnTo>
                    <a:pt x="99" y="53"/>
                  </a:lnTo>
                  <a:lnTo>
                    <a:pt x="9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9"/>
            <p:cNvSpPr/>
            <p:nvPr/>
          </p:nvSpPr>
          <p:spPr bwMode="auto">
            <a:xfrm>
              <a:off x="4437063" y="3543300"/>
              <a:ext cx="153988" cy="128588"/>
            </a:xfrm>
            <a:custGeom>
              <a:avLst/>
              <a:gdLst>
                <a:gd name="T0" fmla="*/ 91 w 97"/>
                <a:gd name="T1" fmla="*/ 65 h 81"/>
                <a:gd name="T2" fmla="*/ 57 w 97"/>
                <a:gd name="T3" fmla="*/ 59 h 81"/>
                <a:gd name="T4" fmla="*/ 0 w 97"/>
                <a:gd name="T5" fmla="*/ 81 h 81"/>
                <a:gd name="T6" fmla="*/ 3 w 97"/>
                <a:gd name="T7" fmla="*/ 59 h 81"/>
                <a:gd name="T8" fmla="*/ 41 w 97"/>
                <a:gd name="T9" fmla="*/ 46 h 81"/>
                <a:gd name="T10" fmla="*/ 11 w 97"/>
                <a:gd name="T11" fmla="*/ 19 h 81"/>
                <a:gd name="T12" fmla="*/ 14 w 97"/>
                <a:gd name="T13" fmla="*/ 0 h 81"/>
                <a:gd name="T14" fmla="*/ 59 w 97"/>
                <a:gd name="T15" fmla="*/ 41 h 81"/>
                <a:gd name="T16" fmla="*/ 97 w 97"/>
                <a:gd name="T17" fmla="*/ 49 h 81"/>
                <a:gd name="T18" fmla="*/ 91 w 97"/>
                <a:gd name="T19"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81">
                  <a:moveTo>
                    <a:pt x="91" y="65"/>
                  </a:moveTo>
                  <a:lnTo>
                    <a:pt x="57" y="59"/>
                  </a:lnTo>
                  <a:lnTo>
                    <a:pt x="0" y="81"/>
                  </a:lnTo>
                  <a:lnTo>
                    <a:pt x="3" y="59"/>
                  </a:lnTo>
                  <a:lnTo>
                    <a:pt x="41" y="46"/>
                  </a:lnTo>
                  <a:lnTo>
                    <a:pt x="11" y="19"/>
                  </a:lnTo>
                  <a:lnTo>
                    <a:pt x="14" y="0"/>
                  </a:lnTo>
                  <a:lnTo>
                    <a:pt x="59" y="41"/>
                  </a:lnTo>
                  <a:lnTo>
                    <a:pt x="97" y="49"/>
                  </a:lnTo>
                  <a:lnTo>
                    <a:pt x="9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0"/>
            <p:cNvSpPr>
              <a:spLocks noEditPoints="1"/>
            </p:cNvSpPr>
            <p:nvPr/>
          </p:nvSpPr>
          <p:spPr bwMode="auto">
            <a:xfrm>
              <a:off x="2901950" y="2687638"/>
              <a:ext cx="1484313" cy="1490663"/>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175 w 350"/>
                <a:gd name="T11" fmla="*/ 7 h 350"/>
                <a:gd name="T12" fmla="*/ 343 w 350"/>
                <a:gd name="T13" fmla="*/ 175 h 350"/>
                <a:gd name="T14" fmla="*/ 325 w 350"/>
                <a:gd name="T15" fmla="*/ 250 h 350"/>
                <a:gd name="T16" fmla="*/ 25 w 350"/>
                <a:gd name="T17" fmla="*/ 250 h 350"/>
                <a:gd name="T18" fmla="*/ 25 w 350"/>
                <a:gd name="T19" fmla="*/ 250 h 350"/>
                <a:gd name="T20" fmla="*/ 7 w 350"/>
                <a:gd name="T21" fmla="*/ 175 h 350"/>
                <a:gd name="T22" fmla="*/ 175 w 350"/>
                <a:gd name="T23" fmla="*/ 7 h 350"/>
                <a:gd name="T24" fmla="*/ 175 w 350"/>
                <a:gd name="T25" fmla="*/ 343 h 350"/>
                <a:gd name="T26" fmla="*/ 29 w 350"/>
                <a:gd name="T27" fmla="*/ 259 h 350"/>
                <a:gd name="T28" fmla="*/ 321 w 350"/>
                <a:gd name="T29" fmla="*/ 259 h 350"/>
                <a:gd name="T30" fmla="*/ 175 w 350"/>
                <a:gd name="T31" fmla="*/ 3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 h="350">
                  <a:moveTo>
                    <a:pt x="175" y="0"/>
                  </a:moveTo>
                  <a:cubicBezTo>
                    <a:pt x="78" y="0"/>
                    <a:pt x="0" y="78"/>
                    <a:pt x="0" y="175"/>
                  </a:cubicBezTo>
                  <a:cubicBezTo>
                    <a:pt x="0" y="271"/>
                    <a:pt x="78" y="350"/>
                    <a:pt x="175" y="350"/>
                  </a:cubicBezTo>
                  <a:cubicBezTo>
                    <a:pt x="272" y="350"/>
                    <a:pt x="350" y="271"/>
                    <a:pt x="350" y="175"/>
                  </a:cubicBezTo>
                  <a:cubicBezTo>
                    <a:pt x="350" y="78"/>
                    <a:pt x="272" y="0"/>
                    <a:pt x="175" y="0"/>
                  </a:cubicBezTo>
                  <a:close/>
                  <a:moveTo>
                    <a:pt x="175" y="7"/>
                  </a:moveTo>
                  <a:cubicBezTo>
                    <a:pt x="268" y="7"/>
                    <a:pt x="343" y="82"/>
                    <a:pt x="343" y="175"/>
                  </a:cubicBezTo>
                  <a:cubicBezTo>
                    <a:pt x="343" y="202"/>
                    <a:pt x="337" y="228"/>
                    <a:pt x="325" y="250"/>
                  </a:cubicBezTo>
                  <a:cubicBezTo>
                    <a:pt x="25" y="250"/>
                    <a:pt x="25" y="250"/>
                    <a:pt x="25" y="250"/>
                  </a:cubicBezTo>
                  <a:cubicBezTo>
                    <a:pt x="25" y="250"/>
                    <a:pt x="25" y="250"/>
                    <a:pt x="25" y="250"/>
                  </a:cubicBezTo>
                  <a:cubicBezTo>
                    <a:pt x="13" y="228"/>
                    <a:pt x="7" y="202"/>
                    <a:pt x="7" y="175"/>
                  </a:cubicBezTo>
                  <a:cubicBezTo>
                    <a:pt x="7" y="82"/>
                    <a:pt x="82" y="7"/>
                    <a:pt x="175" y="7"/>
                  </a:cubicBezTo>
                  <a:close/>
                  <a:moveTo>
                    <a:pt x="175" y="343"/>
                  </a:moveTo>
                  <a:cubicBezTo>
                    <a:pt x="113" y="343"/>
                    <a:pt x="58" y="309"/>
                    <a:pt x="29" y="259"/>
                  </a:cubicBezTo>
                  <a:cubicBezTo>
                    <a:pt x="321" y="259"/>
                    <a:pt x="321" y="259"/>
                    <a:pt x="321" y="259"/>
                  </a:cubicBezTo>
                  <a:cubicBezTo>
                    <a:pt x="292" y="309"/>
                    <a:pt x="237" y="343"/>
                    <a:pt x="175"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1"/>
            <p:cNvSpPr>
              <a:spLocks noEditPoints="1"/>
            </p:cNvSpPr>
            <p:nvPr/>
          </p:nvSpPr>
          <p:spPr bwMode="auto">
            <a:xfrm>
              <a:off x="3000375" y="2778125"/>
              <a:ext cx="1289050" cy="965200"/>
            </a:xfrm>
            <a:custGeom>
              <a:avLst/>
              <a:gdLst>
                <a:gd name="T0" fmla="*/ 256 w 304"/>
                <a:gd name="T1" fmla="*/ 187 h 227"/>
                <a:gd name="T2" fmla="*/ 171 w 304"/>
                <a:gd name="T3" fmla="*/ 200 h 227"/>
                <a:gd name="T4" fmla="*/ 203 w 304"/>
                <a:gd name="T5" fmla="*/ 152 h 227"/>
                <a:gd name="T6" fmla="*/ 232 w 304"/>
                <a:gd name="T7" fmla="*/ 167 h 227"/>
                <a:gd name="T8" fmla="*/ 252 w 304"/>
                <a:gd name="T9" fmla="*/ 152 h 227"/>
                <a:gd name="T10" fmla="*/ 281 w 304"/>
                <a:gd name="T11" fmla="*/ 167 h 227"/>
                <a:gd name="T12" fmla="*/ 294 w 304"/>
                <a:gd name="T13" fmla="*/ 152 h 227"/>
                <a:gd name="T14" fmla="*/ 263 w 304"/>
                <a:gd name="T15" fmla="*/ 131 h 227"/>
                <a:gd name="T16" fmla="*/ 194 w 304"/>
                <a:gd name="T17" fmla="*/ 86 h 227"/>
                <a:gd name="T18" fmla="*/ 110 w 304"/>
                <a:gd name="T19" fmla="*/ 86 h 227"/>
                <a:gd name="T20" fmla="*/ 49 w 304"/>
                <a:gd name="T21" fmla="*/ 116 h 227"/>
                <a:gd name="T22" fmla="*/ 10 w 304"/>
                <a:gd name="T23" fmla="*/ 137 h 227"/>
                <a:gd name="T24" fmla="*/ 26 w 304"/>
                <a:gd name="T25" fmla="*/ 163 h 227"/>
                <a:gd name="T26" fmla="*/ 60 w 304"/>
                <a:gd name="T27" fmla="*/ 136 h 227"/>
                <a:gd name="T28" fmla="*/ 75 w 304"/>
                <a:gd name="T29" fmla="*/ 163 h 227"/>
                <a:gd name="T30" fmla="*/ 109 w 304"/>
                <a:gd name="T31" fmla="*/ 135 h 227"/>
                <a:gd name="T32" fmla="*/ 131 w 304"/>
                <a:gd name="T33" fmla="*/ 151 h 227"/>
                <a:gd name="T34" fmla="*/ 134 w 304"/>
                <a:gd name="T35" fmla="*/ 200 h 227"/>
                <a:gd name="T36" fmla="*/ 48 w 304"/>
                <a:gd name="T37" fmla="*/ 187 h 227"/>
                <a:gd name="T38" fmla="*/ 0 w 304"/>
                <a:gd name="T39" fmla="*/ 204 h 227"/>
                <a:gd name="T40" fmla="*/ 106 w 304"/>
                <a:gd name="T41" fmla="*/ 206 h 227"/>
                <a:gd name="T42" fmla="*/ 199 w 304"/>
                <a:gd name="T43" fmla="*/ 206 h 227"/>
                <a:gd name="T44" fmla="*/ 304 w 304"/>
                <a:gd name="T45" fmla="*/ 204 h 227"/>
                <a:gd name="T46" fmla="*/ 220 w 304"/>
                <a:gd name="T47" fmla="*/ 86 h 227"/>
                <a:gd name="T48" fmla="*/ 216 w 304"/>
                <a:gd name="T49" fmla="*/ 133 h 227"/>
                <a:gd name="T50" fmla="*/ 220 w 304"/>
                <a:gd name="T51" fmla="*/ 86 h 227"/>
                <a:gd name="T52" fmla="*/ 71 w 304"/>
                <a:gd name="T53" fmla="*/ 115 h 227"/>
                <a:gd name="T54" fmla="*/ 101 w 304"/>
                <a:gd name="T55" fmla="*/ 104 h 227"/>
                <a:gd name="T56" fmla="*/ 160 w 304"/>
                <a:gd name="T57" fmla="*/ 118 h 227"/>
                <a:gd name="T58" fmla="*/ 147 w 304"/>
                <a:gd name="T59" fmla="*/ 92 h 227"/>
                <a:gd name="T60" fmla="*/ 117 w 304"/>
                <a:gd name="T61" fmla="*/ 117 h 227"/>
                <a:gd name="T62" fmla="*/ 194 w 304"/>
                <a:gd name="T63" fmla="*/ 134 h 227"/>
                <a:gd name="T64" fmla="*/ 175 w 304"/>
                <a:gd name="T65" fmla="*/ 1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27">
                  <a:moveTo>
                    <a:pt x="299" y="190"/>
                  </a:moveTo>
                  <a:cubicBezTo>
                    <a:pt x="275" y="209"/>
                    <a:pt x="256" y="187"/>
                    <a:pt x="256" y="187"/>
                  </a:cubicBezTo>
                  <a:cubicBezTo>
                    <a:pt x="225" y="217"/>
                    <a:pt x="199" y="189"/>
                    <a:pt x="199" y="189"/>
                  </a:cubicBezTo>
                  <a:cubicBezTo>
                    <a:pt x="180" y="203"/>
                    <a:pt x="171" y="200"/>
                    <a:pt x="171" y="200"/>
                  </a:cubicBezTo>
                  <a:cubicBezTo>
                    <a:pt x="165" y="152"/>
                    <a:pt x="165" y="152"/>
                    <a:pt x="165" y="152"/>
                  </a:cubicBezTo>
                  <a:cubicBezTo>
                    <a:pt x="203" y="152"/>
                    <a:pt x="203" y="152"/>
                    <a:pt x="203" y="152"/>
                  </a:cubicBezTo>
                  <a:cubicBezTo>
                    <a:pt x="210" y="167"/>
                    <a:pt x="210" y="167"/>
                    <a:pt x="210" y="167"/>
                  </a:cubicBezTo>
                  <a:cubicBezTo>
                    <a:pt x="232" y="167"/>
                    <a:pt x="232" y="167"/>
                    <a:pt x="232" y="167"/>
                  </a:cubicBezTo>
                  <a:cubicBezTo>
                    <a:pt x="225" y="152"/>
                    <a:pt x="225" y="152"/>
                    <a:pt x="225" y="152"/>
                  </a:cubicBezTo>
                  <a:cubicBezTo>
                    <a:pt x="252" y="152"/>
                    <a:pt x="252" y="152"/>
                    <a:pt x="252" y="152"/>
                  </a:cubicBezTo>
                  <a:cubicBezTo>
                    <a:pt x="258" y="168"/>
                    <a:pt x="258" y="168"/>
                    <a:pt x="258" y="168"/>
                  </a:cubicBezTo>
                  <a:cubicBezTo>
                    <a:pt x="281" y="167"/>
                    <a:pt x="281" y="167"/>
                    <a:pt x="281" y="167"/>
                  </a:cubicBezTo>
                  <a:cubicBezTo>
                    <a:pt x="275" y="152"/>
                    <a:pt x="275" y="152"/>
                    <a:pt x="275" y="152"/>
                  </a:cubicBezTo>
                  <a:cubicBezTo>
                    <a:pt x="294" y="152"/>
                    <a:pt x="294" y="152"/>
                    <a:pt x="294" y="152"/>
                  </a:cubicBezTo>
                  <a:cubicBezTo>
                    <a:pt x="294" y="130"/>
                    <a:pt x="294" y="130"/>
                    <a:pt x="294" y="130"/>
                  </a:cubicBezTo>
                  <a:cubicBezTo>
                    <a:pt x="263" y="131"/>
                    <a:pt x="263" y="131"/>
                    <a:pt x="263" y="131"/>
                  </a:cubicBezTo>
                  <a:cubicBezTo>
                    <a:pt x="225" y="54"/>
                    <a:pt x="225" y="54"/>
                    <a:pt x="225" y="54"/>
                  </a:cubicBezTo>
                  <a:cubicBezTo>
                    <a:pt x="194" y="86"/>
                    <a:pt x="194" y="86"/>
                    <a:pt x="194" y="86"/>
                  </a:cubicBezTo>
                  <a:cubicBezTo>
                    <a:pt x="152" y="0"/>
                    <a:pt x="152" y="0"/>
                    <a:pt x="152" y="0"/>
                  </a:cubicBezTo>
                  <a:cubicBezTo>
                    <a:pt x="110" y="86"/>
                    <a:pt x="110" y="86"/>
                    <a:pt x="110" y="86"/>
                  </a:cubicBezTo>
                  <a:cubicBezTo>
                    <a:pt x="80" y="54"/>
                    <a:pt x="80" y="54"/>
                    <a:pt x="80" y="54"/>
                  </a:cubicBezTo>
                  <a:cubicBezTo>
                    <a:pt x="49" y="116"/>
                    <a:pt x="49" y="116"/>
                    <a:pt x="49" y="116"/>
                  </a:cubicBezTo>
                  <a:cubicBezTo>
                    <a:pt x="10" y="114"/>
                    <a:pt x="10" y="114"/>
                    <a:pt x="10" y="114"/>
                  </a:cubicBezTo>
                  <a:cubicBezTo>
                    <a:pt x="10" y="137"/>
                    <a:pt x="10" y="137"/>
                    <a:pt x="10" y="137"/>
                  </a:cubicBezTo>
                  <a:cubicBezTo>
                    <a:pt x="39" y="136"/>
                    <a:pt x="39" y="136"/>
                    <a:pt x="39" y="136"/>
                  </a:cubicBezTo>
                  <a:cubicBezTo>
                    <a:pt x="26" y="163"/>
                    <a:pt x="26" y="163"/>
                    <a:pt x="26" y="163"/>
                  </a:cubicBezTo>
                  <a:cubicBezTo>
                    <a:pt x="48" y="163"/>
                    <a:pt x="48" y="163"/>
                    <a:pt x="48" y="163"/>
                  </a:cubicBezTo>
                  <a:cubicBezTo>
                    <a:pt x="60" y="136"/>
                    <a:pt x="60" y="136"/>
                    <a:pt x="60" y="136"/>
                  </a:cubicBezTo>
                  <a:cubicBezTo>
                    <a:pt x="87" y="135"/>
                    <a:pt x="87" y="135"/>
                    <a:pt x="87" y="135"/>
                  </a:cubicBezTo>
                  <a:cubicBezTo>
                    <a:pt x="75" y="163"/>
                    <a:pt x="75" y="163"/>
                    <a:pt x="75" y="163"/>
                  </a:cubicBezTo>
                  <a:cubicBezTo>
                    <a:pt x="96" y="163"/>
                    <a:pt x="96" y="163"/>
                    <a:pt x="96" y="163"/>
                  </a:cubicBezTo>
                  <a:cubicBezTo>
                    <a:pt x="109" y="135"/>
                    <a:pt x="109" y="135"/>
                    <a:pt x="109" y="135"/>
                  </a:cubicBezTo>
                  <a:cubicBezTo>
                    <a:pt x="142" y="136"/>
                    <a:pt x="142" y="136"/>
                    <a:pt x="142" y="136"/>
                  </a:cubicBezTo>
                  <a:cubicBezTo>
                    <a:pt x="131" y="151"/>
                    <a:pt x="131" y="151"/>
                    <a:pt x="131" y="151"/>
                  </a:cubicBezTo>
                  <a:cubicBezTo>
                    <a:pt x="140" y="152"/>
                    <a:pt x="140" y="152"/>
                    <a:pt x="140" y="152"/>
                  </a:cubicBezTo>
                  <a:cubicBezTo>
                    <a:pt x="134" y="200"/>
                    <a:pt x="134" y="200"/>
                    <a:pt x="134" y="200"/>
                  </a:cubicBezTo>
                  <a:cubicBezTo>
                    <a:pt x="123" y="202"/>
                    <a:pt x="106" y="188"/>
                    <a:pt x="106" y="188"/>
                  </a:cubicBezTo>
                  <a:cubicBezTo>
                    <a:pt x="75" y="217"/>
                    <a:pt x="48" y="187"/>
                    <a:pt x="48" y="187"/>
                  </a:cubicBezTo>
                  <a:cubicBezTo>
                    <a:pt x="28" y="209"/>
                    <a:pt x="5" y="191"/>
                    <a:pt x="5" y="191"/>
                  </a:cubicBezTo>
                  <a:cubicBezTo>
                    <a:pt x="0" y="204"/>
                    <a:pt x="0" y="204"/>
                    <a:pt x="0" y="204"/>
                  </a:cubicBezTo>
                  <a:cubicBezTo>
                    <a:pt x="25" y="220"/>
                    <a:pt x="48" y="205"/>
                    <a:pt x="48" y="205"/>
                  </a:cubicBezTo>
                  <a:cubicBezTo>
                    <a:pt x="81" y="226"/>
                    <a:pt x="106" y="206"/>
                    <a:pt x="106" y="206"/>
                  </a:cubicBezTo>
                  <a:cubicBezTo>
                    <a:pt x="138" y="227"/>
                    <a:pt x="152" y="207"/>
                    <a:pt x="152" y="207"/>
                  </a:cubicBezTo>
                  <a:cubicBezTo>
                    <a:pt x="173" y="226"/>
                    <a:pt x="199" y="206"/>
                    <a:pt x="199" y="206"/>
                  </a:cubicBezTo>
                  <a:cubicBezTo>
                    <a:pt x="225" y="226"/>
                    <a:pt x="255" y="205"/>
                    <a:pt x="255" y="205"/>
                  </a:cubicBezTo>
                  <a:cubicBezTo>
                    <a:pt x="281" y="221"/>
                    <a:pt x="304" y="204"/>
                    <a:pt x="304" y="204"/>
                  </a:cubicBezTo>
                  <a:lnTo>
                    <a:pt x="299" y="190"/>
                  </a:lnTo>
                  <a:close/>
                  <a:moveTo>
                    <a:pt x="220" y="86"/>
                  </a:moveTo>
                  <a:cubicBezTo>
                    <a:pt x="242" y="132"/>
                    <a:pt x="242" y="132"/>
                    <a:pt x="242" y="132"/>
                  </a:cubicBezTo>
                  <a:cubicBezTo>
                    <a:pt x="216" y="133"/>
                    <a:pt x="216" y="133"/>
                    <a:pt x="216" y="133"/>
                  </a:cubicBezTo>
                  <a:cubicBezTo>
                    <a:pt x="203" y="104"/>
                    <a:pt x="203" y="104"/>
                    <a:pt x="203" y="104"/>
                  </a:cubicBezTo>
                  <a:lnTo>
                    <a:pt x="220" y="86"/>
                  </a:lnTo>
                  <a:close/>
                  <a:moveTo>
                    <a:pt x="96" y="116"/>
                  </a:moveTo>
                  <a:cubicBezTo>
                    <a:pt x="71" y="115"/>
                    <a:pt x="71" y="115"/>
                    <a:pt x="71" y="115"/>
                  </a:cubicBezTo>
                  <a:cubicBezTo>
                    <a:pt x="85" y="87"/>
                    <a:pt x="85" y="87"/>
                    <a:pt x="85" y="87"/>
                  </a:cubicBezTo>
                  <a:cubicBezTo>
                    <a:pt x="101" y="104"/>
                    <a:pt x="101" y="104"/>
                    <a:pt x="101" y="104"/>
                  </a:cubicBezTo>
                  <a:lnTo>
                    <a:pt x="96" y="116"/>
                  </a:lnTo>
                  <a:close/>
                  <a:moveTo>
                    <a:pt x="160" y="118"/>
                  </a:moveTo>
                  <a:cubicBezTo>
                    <a:pt x="157" y="92"/>
                    <a:pt x="157" y="92"/>
                    <a:pt x="157" y="92"/>
                  </a:cubicBezTo>
                  <a:cubicBezTo>
                    <a:pt x="147" y="92"/>
                    <a:pt x="147" y="92"/>
                    <a:pt x="147" y="92"/>
                  </a:cubicBezTo>
                  <a:cubicBezTo>
                    <a:pt x="144" y="118"/>
                    <a:pt x="144" y="118"/>
                    <a:pt x="144" y="118"/>
                  </a:cubicBezTo>
                  <a:cubicBezTo>
                    <a:pt x="117" y="117"/>
                    <a:pt x="117" y="117"/>
                    <a:pt x="117" y="117"/>
                  </a:cubicBezTo>
                  <a:cubicBezTo>
                    <a:pt x="152" y="42"/>
                    <a:pt x="152" y="42"/>
                    <a:pt x="152" y="42"/>
                  </a:cubicBezTo>
                  <a:cubicBezTo>
                    <a:pt x="194" y="134"/>
                    <a:pt x="194" y="134"/>
                    <a:pt x="194" y="134"/>
                  </a:cubicBezTo>
                  <a:cubicBezTo>
                    <a:pt x="162" y="135"/>
                    <a:pt x="162" y="135"/>
                    <a:pt x="162" y="135"/>
                  </a:cubicBezTo>
                  <a:cubicBezTo>
                    <a:pt x="175" y="118"/>
                    <a:pt x="175" y="118"/>
                    <a:pt x="175" y="118"/>
                  </a:cubicBezTo>
                  <a:lnTo>
                    <a:pt x="160"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2"/>
            <p:cNvSpPr/>
            <p:nvPr/>
          </p:nvSpPr>
          <p:spPr bwMode="auto">
            <a:xfrm>
              <a:off x="2749550" y="2994025"/>
              <a:ext cx="76200" cy="93663"/>
            </a:xfrm>
            <a:custGeom>
              <a:avLst/>
              <a:gdLst>
                <a:gd name="T0" fmla="*/ 15 w 18"/>
                <a:gd name="T1" fmla="*/ 21 h 22"/>
                <a:gd name="T2" fmla="*/ 17 w 18"/>
                <a:gd name="T3" fmla="*/ 20 h 22"/>
                <a:gd name="T4" fmla="*/ 16 w 18"/>
                <a:gd name="T5" fmla="*/ 14 h 22"/>
                <a:gd name="T6" fmla="*/ 9 w 18"/>
                <a:gd name="T7" fmla="*/ 2 h 22"/>
                <a:gd name="T8" fmla="*/ 1 w 18"/>
                <a:gd name="T9" fmla="*/ 0 h 22"/>
                <a:gd name="T10" fmla="*/ 0 w 18"/>
                <a:gd name="T11" fmla="*/ 2 h 22"/>
                <a:gd name="T12" fmla="*/ 6 w 18"/>
                <a:gd name="T13" fmla="*/ 7 h 22"/>
                <a:gd name="T14" fmla="*/ 13 w 18"/>
                <a:gd name="T15" fmla="*/ 16 h 22"/>
                <a:gd name="T16" fmla="*/ 15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15" y="21"/>
                  </a:moveTo>
                  <a:cubicBezTo>
                    <a:pt x="15" y="21"/>
                    <a:pt x="17" y="22"/>
                    <a:pt x="17" y="20"/>
                  </a:cubicBezTo>
                  <a:cubicBezTo>
                    <a:pt x="17" y="20"/>
                    <a:pt x="18" y="16"/>
                    <a:pt x="16" y="14"/>
                  </a:cubicBezTo>
                  <a:cubicBezTo>
                    <a:pt x="16" y="14"/>
                    <a:pt x="10" y="6"/>
                    <a:pt x="9" y="2"/>
                  </a:cubicBezTo>
                  <a:cubicBezTo>
                    <a:pt x="9" y="2"/>
                    <a:pt x="8" y="0"/>
                    <a:pt x="1" y="0"/>
                  </a:cubicBezTo>
                  <a:cubicBezTo>
                    <a:pt x="1" y="0"/>
                    <a:pt x="0" y="2"/>
                    <a:pt x="0" y="2"/>
                  </a:cubicBezTo>
                  <a:cubicBezTo>
                    <a:pt x="1" y="3"/>
                    <a:pt x="4" y="2"/>
                    <a:pt x="6" y="7"/>
                  </a:cubicBezTo>
                  <a:cubicBezTo>
                    <a:pt x="13" y="16"/>
                    <a:pt x="13" y="16"/>
                    <a:pt x="13" y="16"/>
                  </a:cubicBezTo>
                  <a:cubicBezTo>
                    <a:pt x="13" y="16"/>
                    <a:pt x="16" y="19"/>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3"/>
            <p:cNvSpPr/>
            <p:nvPr/>
          </p:nvSpPr>
          <p:spPr bwMode="auto">
            <a:xfrm>
              <a:off x="2863850" y="3024188"/>
              <a:ext cx="55563" cy="76200"/>
            </a:xfrm>
            <a:custGeom>
              <a:avLst/>
              <a:gdLst>
                <a:gd name="T0" fmla="*/ 11 w 13"/>
                <a:gd name="T1" fmla="*/ 1 h 18"/>
                <a:gd name="T2" fmla="*/ 3 w 13"/>
                <a:gd name="T3" fmla="*/ 0 h 18"/>
                <a:gd name="T4" fmla="*/ 3 w 13"/>
                <a:gd name="T5" fmla="*/ 3 h 18"/>
                <a:gd name="T6" fmla="*/ 5 w 13"/>
                <a:gd name="T7" fmla="*/ 16 h 18"/>
                <a:gd name="T8" fmla="*/ 8 w 13"/>
                <a:gd name="T9" fmla="*/ 15 h 18"/>
                <a:gd name="T10" fmla="*/ 12 w 13"/>
                <a:gd name="T11" fmla="*/ 4 h 18"/>
                <a:gd name="T12" fmla="*/ 1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1" y="1"/>
                  </a:moveTo>
                  <a:cubicBezTo>
                    <a:pt x="3" y="0"/>
                    <a:pt x="3" y="0"/>
                    <a:pt x="3" y="0"/>
                  </a:cubicBezTo>
                  <a:cubicBezTo>
                    <a:pt x="3" y="0"/>
                    <a:pt x="0" y="1"/>
                    <a:pt x="3" y="3"/>
                  </a:cubicBezTo>
                  <a:cubicBezTo>
                    <a:pt x="3" y="3"/>
                    <a:pt x="7" y="11"/>
                    <a:pt x="5" y="16"/>
                  </a:cubicBezTo>
                  <a:cubicBezTo>
                    <a:pt x="5" y="16"/>
                    <a:pt x="7" y="18"/>
                    <a:pt x="8" y="15"/>
                  </a:cubicBezTo>
                  <a:cubicBezTo>
                    <a:pt x="8" y="15"/>
                    <a:pt x="10" y="6"/>
                    <a:pt x="12" y="4"/>
                  </a:cubicBezTo>
                  <a:cubicBezTo>
                    <a:pt x="12" y="4"/>
                    <a:pt x="13" y="2"/>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4"/>
            <p:cNvSpPr/>
            <p:nvPr/>
          </p:nvSpPr>
          <p:spPr bwMode="auto">
            <a:xfrm>
              <a:off x="2779713" y="3067050"/>
              <a:ext cx="80963" cy="157163"/>
            </a:xfrm>
            <a:custGeom>
              <a:avLst/>
              <a:gdLst>
                <a:gd name="T0" fmla="*/ 17 w 19"/>
                <a:gd name="T1" fmla="*/ 2 h 37"/>
                <a:gd name="T2" fmla="*/ 15 w 19"/>
                <a:gd name="T3" fmla="*/ 2 h 37"/>
                <a:gd name="T4" fmla="*/ 13 w 19"/>
                <a:gd name="T5" fmla="*/ 13 h 37"/>
                <a:gd name="T6" fmla="*/ 12 w 19"/>
                <a:gd name="T7" fmla="*/ 23 h 37"/>
                <a:gd name="T8" fmla="*/ 11 w 19"/>
                <a:gd name="T9" fmla="*/ 29 h 37"/>
                <a:gd name="T10" fmla="*/ 10 w 19"/>
                <a:gd name="T11" fmla="*/ 29 h 37"/>
                <a:gd name="T12" fmla="*/ 1 w 19"/>
                <a:gd name="T13" fmla="*/ 20 h 37"/>
                <a:gd name="T14" fmla="*/ 1 w 19"/>
                <a:gd name="T15" fmla="*/ 22 h 37"/>
                <a:gd name="T16" fmla="*/ 7 w 19"/>
                <a:gd name="T17" fmla="*/ 36 h 37"/>
                <a:gd name="T18" fmla="*/ 14 w 19"/>
                <a:gd name="T19" fmla="*/ 37 h 37"/>
                <a:gd name="T20" fmla="*/ 19 w 19"/>
                <a:gd name="T21" fmla="*/ 23 h 37"/>
                <a:gd name="T22" fmla="*/ 19 w 19"/>
                <a:gd name="T23" fmla="*/ 14 h 37"/>
                <a:gd name="T24" fmla="*/ 17 w 19"/>
                <a:gd name="T25"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7">
                  <a:moveTo>
                    <a:pt x="17" y="2"/>
                  </a:moveTo>
                  <a:cubicBezTo>
                    <a:pt x="17" y="2"/>
                    <a:pt x="16" y="0"/>
                    <a:pt x="15" y="2"/>
                  </a:cubicBezTo>
                  <a:cubicBezTo>
                    <a:pt x="15" y="2"/>
                    <a:pt x="15" y="10"/>
                    <a:pt x="13" y="13"/>
                  </a:cubicBezTo>
                  <a:cubicBezTo>
                    <a:pt x="13" y="13"/>
                    <a:pt x="13" y="21"/>
                    <a:pt x="12" y="23"/>
                  </a:cubicBezTo>
                  <a:cubicBezTo>
                    <a:pt x="12" y="23"/>
                    <a:pt x="11" y="28"/>
                    <a:pt x="11" y="29"/>
                  </a:cubicBezTo>
                  <a:cubicBezTo>
                    <a:pt x="10" y="29"/>
                    <a:pt x="10" y="29"/>
                    <a:pt x="10" y="29"/>
                  </a:cubicBezTo>
                  <a:cubicBezTo>
                    <a:pt x="10" y="29"/>
                    <a:pt x="6" y="17"/>
                    <a:pt x="1" y="20"/>
                  </a:cubicBezTo>
                  <a:cubicBezTo>
                    <a:pt x="1" y="20"/>
                    <a:pt x="0" y="21"/>
                    <a:pt x="1" y="22"/>
                  </a:cubicBezTo>
                  <a:cubicBezTo>
                    <a:pt x="1" y="22"/>
                    <a:pt x="7" y="33"/>
                    <a:pt x="7" y="36"/>
                  </a:cubicBezTo>
                  <a:cubicBezTo>
                    <a:pt x="7" y="36"/>
                    <a:pt x="11" y="37"/>
                    <a:pt x="14" y="37"/>
                  </a:cubicBezTo>
                  <a:cubicBezTo>
                    <a:pt x="14" y="37"/>
                    <a:pt x="18" y="27"/>
                    <a:pt x="19" y="23"/>
                  </a:cubicBezTo>
                  <a:cubicBezTo>
                    <a:pt x="19" y="23"/>
                    <a:pt x="19" y="16"/>
                    <a:pt x="19" y="14"/>
                  </a:cubicBezTo>
                  <a:cubicBezTo>
                    <a:pt x="19" y="14"/>
                    <a:pt x="18" y="6"/>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5"/>
            <p:cNvSpPr/>
            <p:nvPr/>
          </p:nvSpPr>
          <p:spPr bwMode="auto">
            <a:xfrm>
              <a:off x="3817938" y="2551113"/>
              <a:ext cx="263525" cy="128588"/>
            </a:xfrm>
            <a:custGeom>
              <a:avLst/>
              <a:gdLst>
                <a:gd name="T0" fmla="*/ 62 w 62"/>
                <a:gd name="T1" fmla="*/ 10 h 30"/>
                <a:gd name="T2" fmla="*/ 59 w 62"/>
                <a:gd name="T3" fmla="*/ 10 h 30"/>
                <a:gd name="T4" fmla="*/ 54 w 62"/>
                <a:gd name="T5" fmla="*/ 9 h 30"/>
                <a:gd name="T6" fmla="*/ 53 w 62"/>
                <a:gd name="T7" fmla="*/ 2 h 30"/>
                <a:gd name="T8" fmla="*/ 51 w 62"/>
                <a:gd name="T9" fmla="*/ 1 h 30"/>
                <a:gd name="T10" fmla="*/ 48 w 62"/>
                <a:gd name="T11" fmla="*/ 6 h 30"/>
                <a:gd name="T12" fmla="*/ 47 w 62"/>
                <a:gd name="T13" fmla="*/ 8 h 30"/>
                <a:gd name="T14" fmla="*/ 36 w 62"/>
                <a:gd name="T15" fmla="*/ 9 h 30"/>
                <a:gd name="T16" fmla="*/ 39 w 62"/>
                <a:gd name="T17" fmla="*/ 4 h 30"/>
                <a:gd name="T18" fmla="*/ 37 w 62"/>
                <a:gd name="T19" fmla="*/ 3 h 30"/>
                <a:gd name="T20" fmla="*/ 31 w 62"/>
                <a:gd name="T21" fmla="*/ 11 h 30"/>
                <a:gd name="T22" fmla="*/ 36 w 62"/>
                <a:gd name="T23" fmla="*/ 16 h 30"/>
                <a:gd name="T24" fmla="*/ 28 w 62"/>
                <a:gd name="T25" fmla="*/ 20 h 30"/>
                <a:gd name="T26" fmla="*/ 4 w 62"/>
                <a:gd name="T27" fmla="*/ 26 h 30"/>
                <a:gd name="T28" fmla="*/ 5 w 62"/>
                <a:gd name="T29" fmla="*/ 29 h 30"/>
                <a:gd name="T30" fmla="*/ 25 w 62"/>
                <a:gd name="T31" fmla="*/ 26 h 30"/>
                <a:gd name="T32" fmla="*/ 52 w 62"/>
                <a:gd name="T33" fmla="*/ 14 h 30"/>
                <a:gd name="T34" fmla="*/ 62 w 62"/>
                <a:gd name="T35" fmla="*/ 14 h 30"/>
                <a:gd name="T36" fmla="*/ 62 w 62"/>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0">
                  <a:moveTo>
                    <a:pt x="62" y="10"/>
                  </a:moveTo>
                  <a:cubicBezTo>
                    <a:pt x="61" y="9"/>
                    <a:pt x="59" y="10"/>
                    <a:pt x="59" y="10"/>
                  </a:cubicBezTo>
                  <a:cubicBezTo>
                    <a:pt x="54" y="9"/>
                    <a:pt x="54" y="9"/>
                    <a:pt x="54" y="9"/>
                  </a:cubicBezTo>
                  <a:cubicBezTo>
                    <a:pt x="56" y="8"/>
                    <a:pt x="53" y="2"/>
                    <a:pt x="53" y="2"/>
                  </a:cubicBezTo>
                  <a:cubicBezTo>
                    <a:pt x="52" y="0"/>
                    <a:pt x="51" y="1"/>
                    <a:pt x="51" y="1"/>
                  </a:cubicBezTo>
                  <a:cubicBezTo>
                    <a:pt x="49" y="2"/>
                    <a:pt x="48" y="6"/>
                    <a:pt x="48" y="6"/>
                  </a:cubicBezTo>
                  <a:cubicBezTo>
                    <a:pt x="47" y="8"/>
                    <a:pt x="47" y="8"/>
                    <a:pt x="47" y="8"/>
                  </a:cubicBezTo>
                  <a:cubicBezTo>
                    <a:pt x="36" y="9"/>
                    <a:pt x="36" y="9"/>
                    <a:pt x="36" y="9"/>
                  </a:cubicBezTo>
                  <a:cubicBezTo>
                    <a:pt x="35" y="6"/>
                    <a:pt x="39" y="4"/>
                    <a:pt x="39" y="4"/>
                  </a:cubicBezTo>
                  <a:cubicBezTo>
                    <a:pt x="41" y="2"/>
                    <a:pt x="37" y="3"/>
                    <a:pt x="37" y="3"/>
                  </a:cubicBezTo>
                  <a:cubicBezTo>
                    <a:pt x="32" y="6"/>
                    <a:pt x="31" y="11"/>
                    <a:pt x="31" y="11"/>
                  </a:cubicBezTo>
                  <a:cubicBezTo>
                    <a:pt x="31" y="16"/>
                    <a:pt x="35" y="16"/>
                    <a:pt x="36" y="16"/>
                  </a:cubicBezTo>
                  <a:cubicBezTo>
                    <a:pt x="35" y="16"/>
                    <a:pt x="28" y="20"/>
                    <a:pt x="28" y="20"/>
                  </a:cubicBezTo>
                  <a:cubicBezTo>
                    <a:pt x="18" y="26"/>
                    <a:pt x="4" y="26"/>
                    <a:pt x="4" y="26"/>
                  </a:cubicBezTo>
                  <a:cubicBezTo>
                    <a:pt x="0" y="28"/>
                    <a:pt x="5" y="29"/>
                    <a:pt x="5" y="29"/>
                  </a:cubicBezTo>
                  <a:cubicBezTo>
                    <a:pt x="9" y="30"/>
                    <a:pt x="25" y="26"/>
                    <a:pt x="25" y="26"/>
                  </a:cubicBezTo>
                  <a:cubicBezTo>
                    <a:pt x="49" y="21"/>
                    <a:pt x="52" y="14"/>
                    <a:pt x="52" y="14"/>
                  </a:cubicBezTo>
                  <a:cubicBezTo>
                    <a:pt x="56" y="15"/>
                    <a:pt x="62" y="14"/>
                    <a:pt x="62" y="14"/>
                  </a:cubicBezTo>
                  <a:lnTo>
                    <a:pt x="6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6"/>
            <p:cNvSpPr/>
            <p:nvPr/>
          </p:nvSpPr>
          <p:spPr bwMode="auto">
            <a:xfrm>
              <a:off x="3949700" y="2674938"/>
              <a:ext cx="80963" cy="77788"/>
            </a:xfrm>
            <a:custGeom>
              <a:avLst/>
              <a:gdLst>
                <a:gd name="T0" fmla="*/ 11 w 19"/>
                <a:gd name="T1" fmla="*/ 5 h 18"/>
                <a:gd name="T2" fmla="*/ 4 w 19"/>
                <a:gd name="T3" fmla="*/ 15 h 18"/>
                <a:gd name="T4" fmla="*/ 3 w 19"/>
                <a:gd name="T5" fmla="*/ 18 h 18"/>
                <a:gd name="T6" fmla="*/ 15 w 19"/>
                <a:gd name="T7" fmla="*/ 15 h 18"/>
                <a:gd name="T8" fmla="*/ 14 w 19"/>
                <a:gd name="T9" fmla="*/ 5 h 18"/>
                <a:gd name="T10" fmla="*/ 11 w 19"/>
                <a:gd name="T11" fmla="*/ 5 h 18"/>
              </a:gdLst>
              <a:ahLst/>
              <a:cxnLst>
                <a:cxn ang="0">
                  <a:pos x="T0" y="T1"/>
                </a:cxn>
                <a:cxn ang="0">
                  <a:pos x="T2" y="T3"/>
                </a:cxn>
                <a:cxn ang="0">
                  <a:pos x="T4" y="T5"/>
                </a:cxn>
                <a:cxn ang="0">
                  <a:pos x="T6" y="T7"/>
                </a:cxn>
                <a:cxn ang="0">
                  <a:pos x="T8" y="T9"/>
                </a:cxn>
                <a:cxn ang="0">
                  <a:pos x="T10" y="T11"/>
                </a:cxn>
              </a:cxnLst>
              <a:rect l="0" t="0" r="r" b="b"/>
              <a:pathLst>
                <a:path w="19" h="18">
                  <a:moveTo>
                    <a:pt x="11" y="5"/>
                  </a:moveTo>
                  <a:cubicBezTo>
                    <a:pt x="11" y="5"/>
                    <a:pt x="7" y="15"/>
                    <a:pt x="4" y="15"/>
                  </a:cubicBezTo>
                  <a:cubicBezTo>
                    <a:pt x="4" y="15"/>
                    <a:pt x="0" y="17"/>
                    <a:pt x="3" y="18"/>
                  </a:cubicBezTo>
                  <a:cubicBezTo>
                    <a:pt x="3" y="18"/>
                    <a:pt x="11" y="15"/>
                    <a:pt x="15" y="15"/>
                  </a:cubicBezTo>
                  <a:cubicBezTo>
                    <a:pt x="15" y="15"/>
                    <a:pt x="19" y="11"/>
                    <a:pt x="14" y="5"/>
                  </a:cubicBezTo>
                  <a:cubicBezTo>
                    <a:pt x="14" y="5"/>
                    <a:pt x="12" y="0"/>
                    <a:pt x="1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7"/>
            <p:cNvSpPr>
              <a:spLocks noEditPoints="1"/>
            </p:cNvSpPr>
            <p:nvPr/>
          </p:nvSpPr>
          <p:spPr bwMode="auto">
            <a:xfrm>
              <a:off x="4344988" y="3033713"/>
              <a:ext cx="279400" cy="177800"/>
            </a:xfrm>
            <a:custGeom>
              <a:avLst/>
              <a:gdLst>
                <a:gd name="T0" fmla="*/ 64 w 66"/>
                <a:gd name="T1" fmla="*/ 20 h 42"/>
                <a:gd name="T2" fmla="*/ 63 w 66"/>
                <a:gd name="T3" fmla="*/ 20 h 42"/>
                <a:gd name="T4" fmla="*/ 59 w 66"/>
                <a:gd name="T5" fmla="*/ 16 h 42"/>
                <a:gd name="T6" fmla="*/ 56 w 66"/>
                <a:gd name="T7" fmla="*/ 12 h 42"/>
                <a:gd name="T8" fmla="*/ 53 w 66"/>
                <a:gd name="T9" fmla="*/ 11 h 42"/>
                <a:gd name="T10" fmla="*/ 45 w 66"/>
                <a:gd name="T11" fmla="*/ 5 h 42"/>
                <a:gd name="T12" fmla="*/ 47 w 66"/>
                <a:gd name="T13" fmla="*/ 2 h 42"/>
                <a:gd name="T14" fmla="*/ 46 w 66"/>
                <a:gd name="T15" fmla="*/ 0 h 42"/>
                <a:gd name="T16" fmla="*/ 40 w 66"/>
                <a:gd name="T17" fmla="*/ 2 h 42"/>
                <a:gd name="T18" fmla="*/ 43 w 66"/>
                <a:gd name="T19" fmla="*/ 6 h 42"/>
                <a:gd name="T20" fmla="*/ 51 w 66"/>
                <a:gd name="T21" fmla="*/ 12 h 42"/>
                <a:gd name="T22" fmla="*/ 51 w 66"/>
                <a:gd name="T23" fmla="*/ 18 h 42"/>
                <a:gd name="T24" fmla="*/ 47 w 66"/>
                <a:gd name="T25" fmla="*/ 17 h 42"/>
                <a:gd name="T26" fmla="*/ 29 w 66"/>
                <a:gd name="T27" fmla="*/ 6 h 42"/>
                <a:gd name="T28" fmla="*/ 23 w 66"/>
                <a:gd name="T29" fmla="*/ 7 h 42"/>
                <a:gd name="T30" fmla="*/ 24 w 66"/>
                <a:gd name="T31" fmla="*/ 11 h 42"/>
                <a:gd name="T32" fmla="*/ 29 w 66"/>
                <a:gd name="T33" fmla="*/ 15 h 42"/>
                <a:gd name="T34" fmla="*/ 23 w 66"/>
                <a:gd name="T35" fmla="*/ 14 h 42"/>
                <a:gd name="T36" fmla="*/ 21 w 66"/>
                <a:gd name="T37" fmla="*/ 19 h 42"/>
                <a:gd name="T38" fmla="*/ 20 w 66"/>
                <a:gd name="T39" fmla="*/ 25 h 42"/>
                <a:gd name="T40" fmla="*/ 7 w 66"/>
                <a:gd name="T41" fmla="*/ 5 h 42"/>
                <a:gd name="T42" fmla="*/ 1 w 66"/>
                <a:gd name="T43" fmla="*/ 24 h 42"/>
                <a:gd name="T44" fmla="*/ 8 w 66"/>
                <a:gd name="T45" fmla="*/ 31 h 42"/>
                <a:gd name="T46" fmla="*/ 15 w 66"/>
                <a:gd name="T47" fmla="*/ 30 h 42"/>
                <a:gd name="T48" fmla="*/ 17 w 66"/>
                <a:gd name="T49" fmla="*/ 31 h 42"/>
                <a:gd name="T50" fmla="*/ 16 w 66"/>
                <a:gd name="T51" fmla="*/ 36 h 42"/>
                <a:gd name="T52" fmla="*/ 17 w 66"/>
                <a:gd name="T53" fmla="*/ 38 h 42"/>
                <a:gd name="T54" fmla="*/ 21 w 66"/>
                <a:gd name="T55" fmla="*/ 36 h 42"/>
                <a:gd name="T56" fmla="*/ 20 w 66"/>
                <a:gd name="T57" fmla="*/ 28 h 42"/>
                <a:gd name="T58" fmla="*/ 25 w 66"/>
                <a:gd name="T59" fmla="*/ 20 h 42"/>
                <a:gd name="T60" fmla="*/ 36 w 66"/>
                <a:gd name="T61" fmla="*/ 20 h 42"/>
                <a:gd name="T62" fmla="*/ 34 w 66"/>
                <a:gd name="T63" fmla="*/ 14 h 42"/>
                <a:gd name="T64" fmla="*/ 42 w 66"/>
                <a:gd name="T65" fmla="*/ 19 h 42"/>
                <a:gd name="T66" fmla="*/ 45 w 66"/>
                <a:gd name="T67" fmla="*/ 20 h 42"/>
                <a:gd name="T68" fmla="*/ 51 w 66"/>
                <a:gd name="T69" fmla="*/ 23 h 42"/>
                <a:gd name="T70" fmla="*/ 64 w 66"/>
                <a:gd name="T71" fmla="*/ 26 h 42"/>
                <a:gd name="T72" fmla="*/ 64 w 66"/>
                <a:gd name="T73" fmla="*/ 20 h 42"/>
                <a:gd name="T74" fmla="*/ 10 w 66"/>
                <a:gd name="T75" fmla="*/ 28 h 42"/>
                <a:gd name="T76" fmla="*/ 5 w 66"/>
                <a:gd name="T77" fmla="*/ 17 h 42"/>
                <a:gd name="T78" fmla="*/ 11 w 66"/>
                <a:gd name="T79" fmla="*/ 18 h 42"/>
                <a:gd name="T80" fmla="*/ 15 w 66"/>
                <a:gd name="T81" fmla="*/ 24 h 42"/>
                <a:gd name="T82" fmla="*/ 10 w 66"/>
                <a:gd name="T83" fmla="*/ 28 h 42"/>
                <a:gd name="T84" fmla="*/ 56 w 66"/>
                <a:gd name="T85" fmla="*/ 18 h 42"/>
                <a:gd name="T86" fmla="*/ 58 w 66"/>
                <a:gd name="T87" fmla="*/ 18 h 42"/>
                <a:gd name="T88" fmla="*/ 59 w 66"/>
                <a:gd name="T89" fmla="*/ 20 h 42"/>
                <a:gd name="T90" fmla="*/ 56 w 66"/>
                <a:gd name="T9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42">
                  <a:moveTo>
                    <a:pt x="64" y="20"/>
                  </a:moveTo>
                  <a:cubicBezTo>
                    <a:pt x="63" y="20"/>
                    <a:pt x="63" y="20"/>
                    <a:pt x="63" y="20"/>
                  </a:cubicBezTo>
                  <a:cubicBezTo>
                    <a:pt x="59" y="16"/>
                    <a:pt x="59" y="16"/>
                    <a:pt x="59" y="16"/>
                  </a:cubicBezTo>
                  <a:cubicBezTo>
                    <a:pt x="59" y="16"/>
                    <a:pt x="55" y="17"/>
                    <a:pt x="56" y="12"/>
                  </a:cubicBezTo>
                  <a:cubicBezTo>
                    <a:pt x="56" y="12"/>
                    <a:pt x="56" y="11"/>
                    <a:pt x="53" y="11"/>
                  </a:cubicBezTo>
                  <a:cubicBezTo>
                    <a:pt x="45" y="5"/>
                    <a:pt x="45" y="5"/>
                    <a:pt x="45" y="5"/>
                  </a:cubicBezTo>
                  <a:cubicBezTo>
                    <a:pt x="45" y="5"/>
                    <a:pt x="43" y="3"/>
                    <a:pt x="47" y="2"/>
                  </a:cubicBezTo>
                  <a:cubicBezTo>
                    <a:pt x="47" y="2"/>
                    <a:pt x="51" y="1"/>
                    <a:pt x="46" y="0"/>
                  </a:cubicBezTo>
                  <a:cubicBezTo>
                    <a:pt x="46" y="0"/>
                    <a:pt x="40" y="1"/>
                    <a:pt x="40" y="2"/>
                  </a:cubicBezTo>
                  <a:cubicBezTo>
                    <a:pt x="40" y="2"/>
                    <a:pt x="39" y="7"/>
                    <a:pt x="43" y="6"/>
                  </a:cubicBezTo>
                  <a:cubicBezTo>
                    <a:pt x="43" y="6"/>
                    <a:pt x="50" y="11"/>
                    <a:pt x="51" y="12"/>
                  </a:cubicBezTo>
                  <a:cubicBezTo>
                    <a:pt x="51" y="12"/>
                    <a:pt x="50" y="16"/>
                    <a:pt x="51" y="18"/>
                  </a:cubicBezTo>
                  <a:cubicBezTo>
                    <a:pt x="51" y="18"/>
                    <a:pt x="50" y="19"/>
                    <a:pt x="47" y="17"/>
                  </a:cubicBezTo>
                  <a:cubicBezTo>
                    <a:pt x="47" y="17"/>
                    <a:pt x="29" y="9"/>
                    <a:pt x="29" y="6"/>
                  </a:cubicBezTo>
                  <a:cubicBezTo>
                    <a:pt x="29" y="6"/>
                    <a:pt x="25" y="6"/>
                    <a:pt x="23" y="7"/>
                  </a:cubicBezTo>
                  <a:cubicBezTo>
                    <a:pt x="23" y="7"/>
                    <a:pt x="23" y="11"/>
                    <a:pt x="24" y="11"/>
                  </a:cubicBezTo>
                  <a:cubicBezTo>
                    <a:pt x="29" y="15"/>
                    <a:pt x="29" y="15"/>
                    <a:pt x="29" y="15"/>
                  </a:cubicBezTo>
                  <a:cubicBezTo>
                    <a:pt x="29" y="15"/>
                    <a:pt x="27" y="16"/>
                    <a:pt x="23" y="14"/>
                  </a:cubicBezTo>
                  <a:cubicBezTo>
                    <a:pt x="23" y="14"/>
                    <a:pt x="18" y="15"/>
                    <a:pt x="21" y="19"/>
                  </a:cubicBezTo>
                  <a:cubicBezTo>
                    <a:pt x="21" y="19"/>
                    <a:pt x="23" y="23"/>
                    <a:pt x="20" y="25"/>
                  </a:cubicBezTo>
                  <a:cubicBezTo>
                    <a:pt x="20" y="25"/>
                    <a:pt x="20" y="16"/>
                    <a:pt x="7" y="5"/>
                  </a:cubicBezTo>
                  <a:cubicBezTo>
                    <a:pt x="7" y="5"/>
                    <a:pt x="3" y="6"/>
                    <a:pt x="1" y="24"/>
                  </a:cubicBezTo>
                  <a:cubicBezTo>
                    <a:pt x="1" y="24"/>
                    <a:pt x="0" y="32"/>
                    <a:pt x="8" y="31"/>
                  </a:cubicBezTo>
                  <a:cubicBezTo>
                    <a:pt x="15" y="30"/>
                    <a:pt x="15" y="30"/>
                    <a:pt x="15" y="30"/>
                  </a:cubicBezTo>
                  <a:cubicBezTo>
                    <a:pt x="15" y="30"/>
                    <a:pt x="16" y="29"/>
                    <a:pt x="17" y="31"/>
                  </a:cubicBezTo>
                  <a:cubicBezTo>
                    <a:pt x="16" y="36"/>
                    <a:pt x="16" y="36"/>
                    <a:pt x="16" y="36"/>
                  </a:cubicBezTo>
                  <a:cubicBezTo>
                    <a:pt x="16" y="36"/>
                    <a:pt x="14" y="37"/>
                    <a:pt x="17" y="38"/>
                  </a:cubicBezTo>
                  <a:cubicBezTo>
                    <a:pt x="17" y="38"/>
                    <a:pt x="19" y="42"/>
                    <a:pt x="21" y="36"/>
                  </a:cubicBezTo>
                  <a:cubicBezTo>
                    <a:pt x="20" y="28"/>
                    <a:pt x="20" y="28"/>
                    <a:pt x="20" y="28"/>
                  </a:cubicBezTo>
                  <a:cubicBezTo>
                    <a:pt x="20" y="28"/>
                    <a:pt x="26" y="29"/>
                    <a:pt x="25" y="20"/>
                  </a:cubicBezTo>
                  <a:cubicBezTo>
                    <a:pt x="36" y="20"/>
                    <a:pt x="36" y="20"/>
                    <a:pt x="36" y="20"/>
                  </a:cubicBezTo>
                  <a:cubicBezTo>
                    <a:pt x="36" y="20"/>
                    <a:pt x="39" y="18"/>
                    <a:pt x="34" y="14"/>
                  </a:cubicBezTo>
                  <a:cubicBezTo>
                    <a:pt x="34" y="14"/>
                    <a:pt x="40" y="17"/>
                    <a:pt x="42" y="19"/>
                  </a:cubicBezTo>
                  <a:cubicBezTo>
                    <a:pt x="42" y="19"/>
                    <a:pt x="42" y="20"/>
                    <a:pt x="45" y="20"/>
                  </a:cubicBezTo>
                  <a:cubicBezTo>
                    <a:pt x="45" y="20"/>
                    <a:pt x="46" y="22"/>
                    <a:pt x="51" y="23"/>
                  </a:cubicBezTo>
                  <a:cubicBezTo>
                    <a:pt x="51" y="23"/>
                    <a:pt x="52" y="26"/>
                    <a:pt x="64" y="26"/>
                  </a:cubicBezTo>
                  <a:cubicBezTo>
                    <a:pt x="64" y="26"/>
                    <a:pt x="66" y="22"/>
                    <a:pt x="64" y="20"/>
                  </a:cubicBezTo>
                  <a:close/>
                  <a:moveTo>
                    <a:pt x="10" y="28"/>
                  </a:moveTo>
                  <a:cubicBezTo>
                    <a:pt x="2" y="28"/>
                    <a:pt x="5" y="17"/>
                    <a:pt x="5" y="17"/>
                  </a:cubicBezTo>
                  <a:cubicBezTo>
                    <a:pt x="5" y="11"/>
                    <a:pt x="11" y="18"/>
                    <a:pt x="11" y="18"/>
                  </a:cubicBezTo>
                  <a:cubicBezTo>
                    <a:pt x="15" y="24"/>
                    <a:pt x="15" y="24"/>
                    <a:pt x="15" y="24"/>
                  </a:cubicBezTo>
                  <a:cubicBezTo>
                    <a:pt x="18" y="29"/>
                    <a:pt x="10" y="28"/>
                    <a:pt x="10" y="28"/>
                  </a:cubicBezTo>
                  <a:close/>
                  <a:moveTo>
                    <a:pt x="56" y="18"/>
                  </a:moveTo>
                  <a:cubicBezTo>
                    <a:pt x="56" y="18"/>
                    <a:pt x="57" y="18"/>
                    <a:pt x="58" y="18"/>
                  </a:cubicBezTo>
                  <a:cubicBezTo>
                    <a:pt x="59" y="20"/>
                    <a:pt x="59" y="20"/>
                    <a:pt x="59" y="20"/>
                  </a:cubicBezTo>
                  <a:cubicBezTo>
                    <a:pt x="59" y="20"/>
                    <a:pt x="54" y="20"/>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8"/>
            <p:cNvSpPr>
              <a:spLocks noEditPoints="1"/>
            </p:cNvSpPr>
            <p:nvPr/>
          </p:nvSpPr>
          <p:spPr bwMode="auto">
            <a:xfrm>
              <a:off x="3198813" y="2505075"/>
              <a:ext cx="123825" cy="268288"/>
            </a:xfrm>
            <a:custGeom>
              <a:avLst/>
              <a:gdLst>
                <a:gd name="T0" fmla="*/ 22 w 29"/>
                <a:gd name="T1" fmla="*/ 41 h 63"/>
                <a:gd name="T2" fmla="*/ 23 w 29"/>
                <a:gd name="T3" fmla="*/ 30 h 63"/>
                <a:gd name="T4" fmla="*/ 21 w 29"/>
                <a:gd name="T5" fmla="*/ 28 h 63"/>
                <a:gd name="T6" fmla="*/ 21 w 29"/>
                <a:gd name="T7" fmla="*/ 26 h 63"/>
                <a:gd name="T8" fmla="*/ 19 w 29"/>
                <a:gd name="T9" fmla="*/ 25 h 63"/>
                <a:gd name="T10" fmla="*/ 15 w 29"/>
                <a:gd name="T11" fmla="*/ 24 h 63"/>
                <a:gd name="T12" fmla="*/ 15 w 29"/>
                <a:gd name="T13" fmla="*/ 21 h 63"/>
                <a:gd name="T14" fmla="*/ 20 w 29"/>
                <a:gd name="T15" fmla="*/ 14 h 63"/>
                <a:gd name="T16" fmla="*/ 19 w 29"/>
                <a:gd name="T17" fmla="*/ 5 h 63"/>
                <a:gd name="T18" fmla="*/ 17 w 29"/>
                <a:gd name="T19" fmla="*/ 4 h 63"/>
                <a:gd name="T20" fmla="*/ 16 w 29"/>
                <a:gd name="T21" fmla="*/ 7 h 63"/>
                <a:gd name="T22" fmla="*/ 12 w 29"/>
                <a:gd name="T23" fmla="*/ 14 h 63"/>
                <a:gd name="T24" fmla="*/ 11 w 29"/>
                <a:gd name="T25" fmla="*/ 4 h 63"/>
                <a:gd name="T26" fmla="*/ 9 w 29"/>
                <a:gd name="T27" fmla="*/ 1 h 63"/>
                <a:gd name="T28" fmla="*/ 8 w 29"/>
                <a:gd name="T29" fmla="*/ 4 h 63"/>
                <a:gd name="T30" fmla="*/ 8 w 29"/>
                <a:gd name="T31" fmla="*/ 23 h 63"/>
                <a:gd name="T32" fmla="*/ 5 w 29"/>
                <a:gd name="T33" fmla="*/ 28 h 63"/>
                <a:gd name="T34" fmla="*/ 4 w 29"/>
                <a:gd name="T35" fmla="*/ 32 h 63"/>
                <a:gd name="T36" fmla="*/ 9 w 29"/>
                <a:gd name="T37" fmla="*/ 33 h 63"/>
                <a:gd name="T38" fmla="*/ 9 w 29"/>
                <a:gd name="T39" fmla="*/ 45 h 63"/>
                <a:gd name="T40" fmla="*/ 9 w 29"/>
                <a:gd name="T41" fmla="*/ 48 h 63"/>
                <a:gd name="T42" fmla="*/ 14 w 29"/>
                <a:gd name="T43" fmla="*/ 49 h 63"/>
                <a:gd name="T44" fmla="*/ 17 w 29"/>
                <a:gd name="T45" fmla="*/ 43 h 63"/>
                <a:gd name="T46" fmla="*/ 18 w 29"/>
                <a:gd name="T47" fmla="*/ 44 h 63"/>
                <a:gd name="T48" fmla="*/ 19 w 29"/>
                <a:gd name="T49" fmla="*/ 49 h 63"/>
                <a:gd name="T50" fmla="*/ 16 w 29"/>
                <a:gd name="T51" fmla="*/ 55 h 63"/>
                <a:gd name="T52" fmla="*/ 14 w 29"/>
                <a:gd name="T53" fmla="*/ 57 h 63"/>
                <a:gd name="T54" fmla="*/ 16 w 29"/>
                <a:gd name="T55" fmla="*/ 62 h 63"/>
                <a:gd name="T56" fmla="*/ 19 w 29"/>
                <a:gd name="T57" fmla="*/ 59 h 63"/>
                <a:gd name="T58" fmla="*/ 19 w 29"/>
                <a:gd name="T59" fmla="*/ 55 h 63"/>
                <a:gd name="T60" fmla="*/ 29 w 29"/>
                <a:gd name="T61" fmla="*/ 56 h 63"/>
                <a:gd name="T62" fmla="*/ 27 w 29"/>
                <a:gd name="T63" fmla="*/ 51 h 63"/>
                <a:gd name="T64" fmla="*/ 22 w 29"/>
                <a:gd name="T65" fmla="*/ 41 h 63"/>
                <a:gd name="T66" fmla="*/ 15 w 29"/>
                <a:gd name="T67" fmla="*/ 39 h 63"/>
                <a:gd name="T68" fmla="*/ 13 w 29"/>
                <a:gd name="T69" fmla="*/ 42 h 63"/>
                <a:gd name="T70" fmla="*/ 12 w 29"/>
                <a:gd name="T71" fmla="*/ 32 h 63"/>
                <a:gd name="T72" fmla="*/ 13 w 29"/>
                <a:gd name="T73" fmla="*/ 27 h 63"/>
                <a:gd name="T74" fmla="*/ 15 w 29"/>
                <a:gd name="T75" fmla="*/ 34 h 63"/>
                <a:gd name="T76" fmla="*/ 15 w 29"/>
                <a:gd name="T77"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63">
                  <a:moveTo>
                    <a:pt x="22" y="41"/>
                  </a:moveTo>
                  <a:cubicBezTo>
                    <a:pt x="22" y="41"/>
                    <a:pt x="20" y="39"/>
                    <a:pt x="23" y="30"/>
                  </a:cubicBezTo>
                  <a:cubicBezTo>
                    <a:pt x="21" y="28"/>
                    <a:pt x="21" y="28"/>
                    <a:pt x="21" y="28"/>
                  </a:cubicBezTo>
                  <a:cubicBezTo>
                    <a:pt x="21" y="26"/>
                    <a:pt x="21" y="26"/>
                    <a:pt x="21" y="26"/>
                  </a:cubicBezTo>
                  <a:cubicBezTo>
                    <a:pt x="19" y="25"/>
                    <a:pt x="19" y="25"/>
                    <a:pt x="19" y="25"/>
                  </a:cubicBezTo>
                  <a:cubicBezTo>
                    <a:pt x="19" y="25"/>
                    <a:pt x="17" y="23"/>
                    <a:pt x="15" y="24"/>
                  </a:cubicBezTo>
                  <a:cubicBezTo>
                    <a:pt x="15" y="24"/>
                    <a:pt x="13" y="25"/>
                    <a:pt x="15" y="21"/>
                  </a:cubicBezTo>
                  <a:cubicBezTo>
                    <a:pt x="20" y="14"/>
                    <a:pt x="20" y="14"/>
                    <a:pt x="20" y="14"/>
                  </a:cubicBezTo>
                  <a:cubicBezTo>
                    <a:pt x="19" y="5"/>
                    <a:pt x="19" y="5"/>
                    <a:pt x="19" y="5"/>
                  </a:cubicBezTo>
                  <a:cubicBezTo>
                    <a:pt x="19" y="5"/>
                    <a:pt x="20" y="3"/>
                    <a:pt x="17" y="4"/>
                  </a:cubicBezTo>
                  <a:cubicBezTo>
                    <a:pt x="17" y="4"/>
                    <a:pt x="17" y="5"/>
                    <a:pt x="16" y="7"/>
                  </a:cubicBezTo>
                  <a:cubicBezTo>
                    <a:pt x="14" y="9"/>
                    <a:pt x="13" y="12"/>
                    <a:pt x="12" y="14"/>
                  </a:cubicBezTo>
                  <a:cubicBezTo>
                    <a:pt x="12" y="14"/>
                    <a:pt x="12" y="6"/>
                    <a:pt x="11" y="4"/>
                  </a:cubicBezTo>
                  <a:cubicBezTo>
                    <a:pt x="9" y="1"/>
                    <a:pt x="9" y="1"/>
                    <a:pt x="9" y="1"/>
                  </a:cubicBezTo>
                  <a:cubicBezTo>
                    <a:pt x="9" y="1"/>
                    <a:pt x="6" y="0"/>
                    <a:pt x="8" y="4"/>
                  </a:cubicBezTo>
                  <a:cubicBezTo>
                    <a:pt x="8" y="23"/>
                    <a:pt x="8" y="23"/>
                    <a:pt x="8" y="23"/>
                  </a:cubicBezTo>
                  <a:cubicBezTo>
                    <a:pt x="5" y="28"/>
                    <a:pt x="5" y="28"/>
                    <a:pt x="5" y="28"/>
                  </a:cubicBezTo>
                  <a:cubicBezTo>
                    <a:pt x="5" y="28"/>
                    <a:pt x="0" y="29"/>
                    <a:pt x="4" y="32"/>
                  </a:cubicBezTo>
                  <a:cubicBezTo>
                    <a:pt x="9" y="33"/>
                    <a:pt x="9" y="33"/>
                    <a:pt x="9" y="33"/>
                  </a:cubicBezTo>
                  <a:cubicBezTo>
                    <a:pt x="9" y="45"/>
                    <a:pt x="9" y="45"/>
                    <a:pt x="9" y="45"/>
                  </a:cubicBezTo>
                  <a:cubicBezTo>
                    <a:pt x="9" y="48"/>
                    <a:pt x="9" y="48"/>
                    <a:pt x="9" y="48"/>
                  </a:cubicBezTo>
                  <a:cubicBezTo>
                    <a:pt x="14" y="49"/>
                    <a:pt x="14" y="49"/>
                    <a:pt x="14" y="49"/>
                  </a:cubicBezTo>
                  <a:cubicBezTo>
                    <a:pt x="17" y="43"/>
                    <a:pt x="17" y="43"/>
                    <a:pt x="17" y="43"/>
                  </a:cubicBezTo>
                  <a:cubicBezTo>
                    <a:pt x="17" y="43"/>
                    <a:pt x="18" y="43"/>
                    <a:pt x="18" y="44"/>
                  </a:cubicBezTo>
                  <a:cubicBezTo>
                    <a:pt x="19" y="49"/>
                    <a:pt x="19" y="49"/>
                    <a:pt x="19" y="49"/>
                  </a:cubicBezTo>
                  <a:cubicBezTo>
                    <a:pt x="19" y="49"/>
                    <a:pt x="17" y="54"/>
                    <a:pt x="16" y="55"/>
                  </a:cubicBezTo>
                  <a:cubicBezTo>
                    <a:pt x="16" y="55"/>
                    <a:pt x="16" y="55"/>
                    <a:pt x="14" y="57"/>
                  </a:cubicBezTo>
                  <a:cubicBezTo>
                    <a:pt x="14" y="57"/>
                    <a:pt x="10" y="62"/>
                    <a:pt x="16" y="62"/>
                  </a:cubicBezTo>
                  <a:cubicBezTo>
                    <a:pt x="16" y="62"/>
                    <a:pt x="19" y="63"/>
                    <a:pt x="19" y="59"/>
                  </a:cubicBezTo>
                  <a:cubicBezTo>
                    <a:pt x="19" y="55"/>
                    <a:pt x="19" y="55"/>
                    <a:pt x="19" y="55"/>
                  </a:cubicBezTo>
                  <a:cubicBezTo>
                    <a:pt x="29" y="56"/>
                    <a:pt x="29" y="56"/>
                    <a:pt x="29" y="56"/>
                  </a:cubicBezTo>
                  <a:cubicBezTo>
                    <a:pt x="29" y="56"/>
                    <a:pt x="29" y="54"/>
                    <a:pt x="27" y="51"/>
                  </a:cubicBezTo>
                  <a:lnTo>
                    <a:pt x="22" y="41"/>
                  </a:lnTo>
                  <a:close/>
                  <a:moveTo>
                    <a:pt x="15" y="39"/>
                  </a:moveTo>
                  <a:cubicBezTo>
                    <a:pt x="13" y="42"/>
                    <a:pt x="13" y="42"/>
                    <a:pt x="13" y="42"/>
                  </a:cubicBezTo>
                  <a:cubicBezTo>
                    <a:pt x="12" y="32"/>
                    <a:pt x="12" y="32"/>
                    <a:pt x="12" y="32"/>
                  </a:cubicBezTo>
                  <a:cubicBezTo>
                    <a:pt x="11" y="29"/>
                    <a:pt x="13" y="27"/>
                    <a:pt x="13" y="27"/>
                  </a:cubicBezTo>
                  <a:cubicBezTo>
                    <a:pt x="14" y="29"/>
                    <a:pt x="15" y="34"/>
                    <a:pt x="15" y="34"/>
                  </a:cubicBezTo>
                  <a:cubicBezTo>
                    <a:pt x="15" y="37"/>
                    <a:pt x="15" y="39"/>
                    <a:pt x="1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9"/>
            <p:cNvSpPr/>
            <p:nvPr/>
          </p:nvSpPr>
          <p:spPr bwMode="auto">
            <a:xfrm>
              <a:off x="3297238" y="2679700"/>
              <a:ext cx="50800" cy="38100"/>
            </a:xfrm>
            <a:custGeom>
              <a:avLst/>
              <a:gdLst>
                <a:gd name="T0" fmla="*/ 9 w 12"/>
                <a:gd name="T1" fmla="*/ 0 h 9"/>
                <a:gd name="T2" fmla="*/ 3 w 12"/>
                <a:gd name="T3" fmla="*/ 1 h 9"/>
                <a:gd name="T4" fmla="*/ 3 w 12"/>
                <a:gd name="T5" fmla="*/ 3 h 9"/>
                <a:gd name="T6" fmla="*/ 9 w 12"/>
                <a:gd name="T7" fmla="*/ 6 h 9"/>
                <a:gd name="T8" fmla="*/ 12 w 12"/>
                <a:gd name="T9" fmla="*/ 5 h 9"/>
                <a:gd name="T10" fmla="*/ 12 w 12"/>
                <a:gd name="T11" fmla="*/ 2 h 9"/>
                <a:gd name="T12" fmla="*/ 9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9" y="0"/>
                  </a:moveTo>
                  <a:cubicBezTo>
                    <a:pt x="3" y="1"/>
                    <a:pt x="3" y="1"/>
                    <a:pt x="3" y="1"/>
                  </a:cubicBezTo>
                  <a:cubicBezTo>
                    <a:pt x="3" y="1"/>
                    <a:pt x="0" y="3"/>
                    <a:pt x="3" y="3"/>
                  </a:cubicBezTo>
                  <a:cubicBezTo>
                    <a:pt x="3" y="3"/>
                    <a:pt x="7" y="4"/>
                    <a:pt x="9" y="6"/>
                  </a:cubicBezTo>
                  <a:cubicBezTo>
                    <a:pt x="9" y="6"/>
                    <a:pt x="11" y="9"/>
                    <a:pt x="12" y="5"/>
                  </a:cubicBezTo>
                  <a:cubicBezTo>
                    <a:pt x="12" y="2"/>
                    <a:pt x="12" y="2"/>
                    <a:pt x="12" y="2"/>
                  </a:cubicBezTo>
                  <a:cubicBezTo>
                    <a:pt x="12" y="2"/>
                    <a:pt x="12"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0"/>
            <p:cNvSpPr/>
            <p:nvPr/>
          </p:nvSpPr>
          <p:spPr bwMode="auto">
            <a:xfrm>
              <a:off x="3398838" y="3876675"/>
              <a:ext cx="46038" cy="147638"/>
            </a:xfrm>
            <a:custGeom>
              <a:avLst/>
              <a:gdLst>
                <a:gd name="T0" fmla="*/ 19 w 29"/>
                <a:gd name="T1" fmla="*/ 18 h 93"/>
                <a:gd name="T2" fmla="*/ 8 w 29"/>
                <a:gd name="T3" fmla="*/ 26 h 93"/>
                <a:gd name="T4" fmla="*/ 0 w 29"/>
                <a:gd name="T5" fmla="*/ 16 h 93"/>
                <a:gd name="T6" fmla="*/ 24 w 29"/>
                <a:gd name="T7" fmla="*/ 0 h 93"/>
                <a:gd name="T8" fmla="*/ 29 w 29"/>
                <a:gd name="T9" fmla="*/ 2 h 93"/>
                <a:gd name="T10" fmla="*/ 29 w 29"/>
                <a:gd name="T11" fmla="*/ 93 h 93"/>
                <a:gd name="T12" fmla="*/ 19 w 29"/>
                <a:gd name="T13" fmla="*/ 93 h 93"/>
                <a:gd name="T14" fmla="*/ 19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9" y="18"/>
                  </a:moveTo>
                  <a:lnTo>
                    <a:pt x="8" y="26"/>
                  </a:lnTo>
                  <a:lnTo>
                    <a:pt x="0" y="16"/>
                  </a:lnTo>
                  <a:lnTo>
                    <a:pt x="24" y="0"/>
                  </a:lnTo>
                  <a:lnTo>
                    <a:pt x="29" y="2"/>
                  </a:lnTo>
                  <a:lnTo>
                    <a:pt x="29" y="93"/>
                  </a:lnTo>
                  <a:lnTo>
                    <a:pt x="19" y="93"/>
                  </a:lnTo>
                  <a:lnTo>
                    <a:pt x="1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1"/>
            <p:cNvSpPr/>
            <p:nvPr/>
          </p:nvSpPr>
          <p:spPr bwMode="auto">
            <a:xfrm>
              <a:off x="3822700" y="3876675"/>
              <a:ext cx="46038" cy="147638"/>
            </a:xfrm>
            <a:custGeom>
              <a:avLst/>
              <a:gdLst>
                <a:gd name="T0" fmla="*/ 16 w 29"/>
                <a:gd name="T1" fmla="*/ 18 h 93"/>
                <a:gd name="T2" fmla="*/ 8 w 29"/>
                <a:gd name="T3" fmla="*/ 26 h 93"/>
                <a:gd name="T4" fmla="*/ 0 w 29"/>
                <a:gd name="T5" fmla="*/ 16 h 93"/>
                <a:gd name="T6" fmla="*/ 21 w 29"/>
                <a:gd name="T7" fmla="*/ 0 h 93"/>
                <a:gd name="T8" fmla="*/ 29 w 29"/>
                <a:gd name="T9" fmla="*/ 2 h 93"/>
                <a:gd name="T10" fmla="*/ 29 w 29"/>
                <a:gd name="T11" fmla="*/ 93 h 93"/>
                <a:gd name="T12" fmla="*/ 16 w 29"/>
                <a:gd name="T13" fmla="*/ 93 h 93"/>
                <a:gd name="T14" fmla="*/ 16 w 29"/>
                <a:gd name="T15" fmla="*/ 1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3">
                  <a:moveTo>
                    <a:pt x="16" y="18"/>
                  </a:moveTo>
                  <a:lnTo>
                    <a:pt x="8" y="26"/>
                  </a:lnTo>
                  <a:lnTo>
                    <a:pt x="0" y="16"/>
                  </a:lnTo>
                  <a:lnTo>
                    <a:pt x="21" y="0"/>
                  </a:lnTo>
                  <a:lnTo>
                    <a:pt x="29" y="2"/>
                  </a:lnTo>
                  <a:lnTo>
                    <a:pt x="29" y="93"/>
                  </a:lnTo>
                  <a:lnTo>
                    <a:pt x="16" y="93"/>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2"/>
            <p:cNvSpPr>
              <a:spLocks noEditPoints="1"/>
            </p:cNvSpPr>
            <p:nvPr/>
          </p:nvSpPr>
          <p:spPr bwMode="auto">
            <a:xfrm>
              <a:off x="3521075" y="3876675"/>
              <a:ext cx="90488" cy="147638"/>
            </a:xfrm>
            <a:custGeom>
              <a:avLst/>
              <a:gdLst>
                <a:gd name="T0" fmla="*/ 16 w 21"/>
                <a:gd name="T1" fmla="*/ 10 h 35"/>
                <a:gd name="T2" fmla="*/ 16 w 21"/>
                <a:gd name="T3" fmla="*/ 13 h 35"/>
                <a:gd name="T4" fmla="*/ 15 w 21"/>
                <a:gd name="T5" fmla="*/ 16 h 35"/>
                <a:gd name="T6" fmla="*/ 11 w 21"/>
                <a:gd name="T7" fmla="*/ 17 h 35"/>
                <a:gd name="T8" fmla="*/ 9 w 21"/>
                <a:gd name="T9" fmla="*/ 17 h 35"/>
                <a:gd name="T10" fmla="*/ 7 w 21"/>
                <a:gd name="T11" fmla="*/ 16 h 35"/>
                <a:gd name="T12" fmla="*/ 5 w 21"/>
                <a:gd name="T13" fmla="*/ 14 h 35"/>
                <a:gd name="T14" fmla="*/ 5 w 21"/>
                <a:gd name="T15" fmla="*/ 11 h 35"/>
                <a:gd name="T16" fmla="*/ 5 w 21"/>
                <a:gd name="T17" fmla="*/ 8 h 35"/>
                <a:gd name="T18" fmla="*/ 7 w 21"/>
                <a:gd name="T19" fmla="*/ 6 h 35"/>
                <a:gd name="T20" fmla="*/ 8 w 21"/>
                <a:gd name="T21" fmla="*/ 5 h 35"/>
                <a:gd name="T22" fmla="*/ 11 w 21"/>
                <a:gd name="T23" fmla="*/ 4 h 35"/>
                <a:gd name="T24" fmla="*/ 14 w 21"/>
                <a:gd name="T25" fmla="*/ 5 h 35"/>
                <a:gd name="T26" fmla="*/ 16 w 21"/>
                <a:gd name="T27" fmla="*/ 7 h 35"/>
                <a:gd name="T28" fmla="*/ 16 w 21"/>
                <a:gd name="T29" fmla="*/ 10 h 35"/>
                <a:gd name="T30" fmla="*/ 16 w 21"/>
                <a:gd name="T31" fmla="*/ 23 h 35"/>
                <a:gd name="T32" fmla="*/ 16 w 21"/>
                <a:gd name="T33" fmla="*/ 25 h 35"/>
                <a:gd name="T34" fmla="*/ 15 w 21"/>
                <a:gd name="T35" fmla="*/ 27 h 35"/>
                <a:gd name="T36" fmla="*/ 14 w 21"/>
                <a:gd name="T37" fmla="*/ 29 h 35"/>
                <a:gd name="T38" fmla="*/ 12 w 21"/>
                <a:gd name="T39" fmla="*/ 30 h 35"/>
                <a:gd name="T40" fmla="*/ 9 w 21"/>
                <a:gd name="T41" fmla="*/ 30 h 35"/>
                <a:gd name="T42" fmla="*/ 7 w 21"/>
                <a:gd name="T43" fmla="*/ 29 h 35"/>
                <a:gd name="T44" fmla="*/ 5 w 21"/>
                <a:gd name="T45" fmla="*/ 28 h 35"/>
                <a:gd name="T46" fmla="*/ 5 w 21"/>
                <a:gd name="T47" fmla="*/ 26 h 35"/>
                <a:gd name="T48" fmla="*/ 0 w 21"/>
                <a:gd name="T49" fmla="*/ 26 h 35"/>
                <a:gd name="T50" fmla="*/ 1 w 21"/>
                <a:gd name="T51" fmla="*/ 28 h 35"/>
                <a:gd name="T52" fmla="*/ 2 w 21"/>
                <a:gd name="T53" fmla="*/ 31 h 35"/>
                <a:gd name="T54" fmla="*/ 4 w 21"/>
                <a:gd name="T55" fmla="*/ 33 h 35"/>
                <a:gd name="T56" fmla="*/ 7 w 21"/>
                <a:gd name="T57" fmla="*/ 34 h 35"/>
                <a:gd name="T58" fmla="*/ 10 w 21"/>
                <a:gd name="T59" fmla="*/ 35 h 35"/>
                <a:gd name="T60" fmla="*/ 14 w 21"/>
                <a:gd name="T61" fmla="*/ 34 h 35"/>
                <a:gd name="T62" fmla="*/ 17 w 21"/>
                <a:gd name="T63" fmla="*/ 33 h 35"/>
                <a:gd name="T64" fmla="*/ 19 w 21"/>
                <a:gd name="T65" fmla="*/ 31 h 35"/>
                <a:gd name="T66" fmla="*/ 20 w 21"/>
                <a:gd name="T67" fmla="*/ 28 h 35"/>
                <a:gd name="T68" fmla="*/ 21 w 21"/>
                <a:gd name="T69" fmla="*/ 25 h 35"/>
                <a:gd name="T70" fmla="*/ 21 w 21"/>
                <a:gd name="T71" fmla="*/ 21 h 35"/>
                <a:gd name="T72" fmla="*/ 21 w 21"/>
                <a:gd name="T73" fmla="*/ 11 h 35"/>
                <a:gd name="T74" fmla="*/ 20 w 21"/>
                <a:gd name="T75" fmla="*/ 7 h 35"/>
                <a:gd name="T76" fmla="*/ 19 w 21"/>
                <a:gd name="T77" fmla="*/ 3 h 35"/>
                <a:gd name="T78" fmla="*/ 15 w 21"/>
                <a:gd name="T79" fmla="*/ 1 h 35"/>
                <a:gd name="T80" fmla="*/ 10 w 21"/>
                <a:gd name="T81" fmla="*/ 0 h 35"/>
                <a:gd name="T82" fmla="*/ 7 w 21"/>
                <a:gd name="T83" fmla="*/ 0 h 35"/>
                <a:gd name="T84" fmla="*/ 3 w 21"/>
                <a:gd name="T85" fmla="*/ 2 h 35"/>
                <a:gd name="T86" fmla="*/ 1 w 21"/>
                <a:gd name="T87" fmla="*/ 5 h 35"/>
                <a:gd name="T88" fmla="*/ 1 w 21"/>
                <a:gd name="T89" fmla="*/ 8 h 35"/>
                <a:gd name="T90" fmla="*/ 0 w 21"/>
                <a:gd name="T91" fmla="*/ 11 h 35"/>
                <a:gd name="T92" fmla="*/ 1 w 21"/>
                <a:gd name="T93" fmla="*/ 16 h 35"/>
                <a:gd name="T94" fmla="*/ 3 w 21"/>
                <a:gd name="T95" fmla="*/ 19 h 35"/>
                <a:gd name="T96" fmla="*/ 6 w 21"/>
                <a:gd name="T97" fmla="*/ 21 h 35"/>
                <a:gd name="T98" fmla="*/ 11 w 21"/>
                <a:gd name="T99" fmla="*/ 21 h 35"/>
                <a:gd name="T100" fmla="*/ 13 w 21"/>
                <a:gd name="T101" fmla="*/ 21 h 35"/>
                <a:gd name="T102" fmla="*/ 15 w 21"/>
                <a:gd name="T103" fmla="*/ 21 h 35"/>
                <a:gd name="T104" fmla="*/ 16 w 21"/>
                <a:gd name="T105" fmla="*/ 20 h 35"/>
                <a:gd name="T106" fmla="*/ 16 w 21"/>
                <a:gd name="T10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35">
                  <a:moveTo>
                    <a:pt x="16" y="10"/>
                  </a:moveTo>
                  <a:cubicBezTo>
                    <a:pt x="16" y="11"/>
                    <a:pt x="16" y="12"/>
                    <a:pt x="16" y="13"/>
                  </a:cubicBezTo>
                  <a:cubicBezTo>
                    <a:pt x="16" y="14"/>
                    <a:pt x="15" y="15"/>
                    <a:pt x="15" y="16"/>
                  </a:cubicBezTo>
                  <a:cubicBezTo>
                    <a:pt x="14" y="17"/>
                    <a:pt x="13" y="17"/>
                    <a:pt x="11" y="17"/>
                  </a:cubicBezTo>
                  <a:cubicBezTo>
                    <a:pt x="10" y="17"/>
                    <a:pt x="10" y="17"/>
                    <a:pt x="9" y="17"/>
                  </a:cubicBezTo>
                  <a:cubicBezTo>
                    <a:pt x="8" y="17"/>
                    <a:pt x="7" y="16"/>
                    <a:pt x="7" y="16"/>
                  </a:cubicBezTo>
                  <a:cubicBezTo>
                    <a:pt x="6" y="15"/>
                    <a:pt x="6" y="15"/>
                    <a:pt x="5" y="14"/>
                  </a:cubicBezTo>
                  <a:cubicBezTo>
                    <a:pt x="5" y="13"/>
                    <a:pt x="5" y="12"/>
                    <a:pt x="5" y="11"/>
                  </a:cubicBezTo>
                  <a:cubicBezTo>
                    <a:pt x="5" y="9"/>
                    <a:pt x="5" y="8"/>
                    <a:pt x="5" y="8"/>
                  </a:cubicBezTo>
                  <a:cubicBezTo>
                    <a:pt x="6" y="7"/>
                    <a:pt x="6" y="6"/>
                    <a:pt x="7" y="6"/>
                  </a:cubicBezTo>
                  <a:cubicBezTo>
                    <a:pt x="7" y="5"/>
                    <a:pt x="8" y="5"/>
                    <a:pt x="8" y="5"/>
                  </a:cubicBezTo>
                  <a:cubicBezTo>
                    <a:pt x="9" y="4"/>
                    <a:pt x="10" y="4"/>
                    <a:pt x="11" y="4"/>
                  </a:cubicBezTo>
                  <a:cubicBezTo>
                    <a:pt x="12" y="4"/>
                    <a:pt x="13" y="5"/>
                    <a:pt x="14" y="5"/>
                  </a:cubicBezTo>
                  <a:cubicBezTo>
                    <a:pt x="15" y="6"/>
                    <a:pt x="15" y="6"/>
                    <a:pt x="16" y="7"/>
                  </a:cubicBezTo>
                  <a:cubicBezTo>
                    <a:pt x="16" y="8"/>
                    <a:pt x="16" y="9"/>
                    <a:pt x="16" y="10"/>
                  </a:cubicBezTo>
                  <a:close/>
                  <a:moveTo>
                    <a:pt x="16" y="23"/>
                  </a:moveTo>
                  <a:cubicBezTo>
                    <a:pt x="16" y="23"/>
                    <a:pt x="16" y="24"/>
                    <a:pt x="16" y="25"/>
                  </a:cubicBezTo>
                  <a:cubicBezTo>
                    <a:pt x="16" y="26"/>
                    <a:pt x="16" y="27"/>
                    <a:pt x="15" y="27"/>
                  </a:cubicBezTo>
                  <a:cubicBezTo>
                    <a:pt x="15" y="28"/>
                    <a:pt x="15" y="28"/>
                    <a:pt x="14" y="29"/>
                  </a:cubicBezTo>
                  <a:cubicBezTo>
                    <a:pt x="13" y="29"/>
                    <a:pt x="13" y="30"/>
                    <a:pt x="12" y="30"/>
                  </a:cubicBezTo>
                  <a:cubicBezTo>
                    <a:pt x="11" y="30"/>
                    <a:pt x="10" y="30"/>
                    <a:pt x="9" y="30"/>
                  </a:cubicBezTo>
                  <a:cubicBezTo>
                    <a:pt x="8" y="30"/>
                    <a:pt x="7" y="30"/>
                    <a:pt x="7" y="29"/>
                  </a:cubicBezTo>
                  <a:cubicBezTo>
                    <a:pt x="6" y="29"/>
                    <a:pt x="5" y="28"/>
                    <a:pt x="5" y="28"/>
                  </a:cubicBezTo>
                  <a:cubicBezTo>
                    <a:pt x="5" y="27"/>
                    <a:pt x="5" y="26"/>
                    <a:pt x="5" y="26"/>
                  </a:cubicBezTo>
                  <a:cubicBezTo>
                    <a:pt x="0" y="26"/>
                    <a:pt x="0" y="26"/>
                    <a:pt x="0" y="26"/>
                  </a:cubicBezTo>
                  <a:cubicBezTo>
                    <a:pt x="1" y="28"/>
                    <a:pt x="1" y="28"/>
                    <a:pt x="1" y="28"/>
                  </a:cubicBezTo>
                  <a:cubicBezTo>
                    <a:pt x="1" y="29"/>
                    <a:pt x="1" y="30"/>
                    <a:pt x="2" y="31"/>
                  </a:cubicBezTo>
                  <a:cubicBezTo>
                    <a:pt x="2" y="32"/>
                    <a:pt x="3" y="32"/>
                    <a:pt x="4" y="33"/>
                  </a:cubicBezTo>
                  <a:cubicBezTo>
                    <a:pt x="4" y="34"/>
                    <a:pt x="5" y="34"/>
                    <a:pt x="7" y="34"/>
                  </a:cubicBezTo>
                  <a:cubicBezTo>
                    <a:pt x="8" y="35"/>
                    <a:pt x="9" y="35"/>
                    <a:pt x="10" y="35"/>
                  </a:cubicBezTo>
                  <a:cubicBezTo>
                    <a:pt x="12" y="35"/>
                    <a:pt x="13" y="35"/>
                    <a:pt x="14" y="34"/>
                  </a:cubicBezTo>
                  <a:cubicBezTo>
                    <a:pt x="15" y="34"/>
                    <a:pt x="16" y="33"/>
                    <a:pt x="17" y="33"/>
                  </a:cubicBezTo>
                  <a:cubicBezTo>
                    <a:pt x="17" y="32"/>
                    <a:pt x="18" y="32"/>
                    <a:pt x="19" y="31"/>
                  </a:cubicBezTo>
                  <a:cubicBezTo>
                    <a:pt x="19" y="30"/>
                    <a:pt x="20" y="29"/>
                    <a:pt x="20" y="28"/>
                  </a:cubicBezTo>
                  <a:cubicBezTo>
                    <a:pt x="20" y="27"/>
                    <a:pt x="21" y="26"/>
                    <a:pt x="21" y="25"/>
                  </a:cubicBezTo>
                  <a:cubicBezTo>
                    <a:pt x="21" y="24"/>
                    <a:pt x="21" y="23"/>
                    <a:pt x="21" y="21"/>
                  </a:cubicBezTo>
                  <a:cubicBezTo>
                    <a:pt x="21" y="11"/>
                    <a:pt x="21" y="11"/>
                    <a:pt x="21" y="11"/>
                  </a:cubicBezTo>
                  <a:cubicBezTo>
                    <a:pt x="21" y="10"/>
                    <a:pt x="21" y="8"/>
                    <a:pt x="20" y="7"/>
                  </a:cubicBezTo>
                  <a:cubicBezTo>
                    <a:pt x="20" y="6"/>
                    <a:pt x="19" y="5"/>
                    <a:pt x="19" y="3"/>
                  </a:cubicBezTo>
                  <a:cubicBezTo>
                    <a:pt x="18" y="2"/>
                    <a:pt x="17" y="2"/>
                    <a:pt x="15" y="1"/>
                  </a:cubicBezTo>
                  <a:cubicBezTo>
                    <a:pt x="14" y="0"/>
                    <a:pt x="12" y="0"/>
                    <a:pt x="10" y="0"/>
                  </a:cubicBezTo>
                  <a:cubicBezTo>
                    <a:pt x="9" y="0"/>
                    <a:pt x="8" y="0"/>
                    <a:pt x="7" y="0"/>
                  </a:cubicBezTo>
                  <a:cubicBezTo>
                    <a:pt x="5" y="1"/>
                    <a:pt x="4" y="1"/>
                    <a:pt x="3" y="2"/>
                  </a:cubicBezTo>
                  <a:cubicBezTo>
                    <a:pt x="3" y="3"/>
                    <a:pt x="2" y="4"/>
                    <a:pt x="1" y="5"/>
                  </a:cubicBezTo>
                  <a:cubicBezTo>
                    <a:pt x="1" y="6"/>
                    <a:pt x="1" y="7"/>
                    <a:pt x="1" y="8"/>
                  </a:cubicBezTo>
                  <a:cubicBezTo>
                    <a:pt x="0" y="9"/>
                    <a:pt x="0" y="10"/>
                    <a:pt x="0" y="11"/>
                  </a:cubicBezTo>
                  <a:cubicBezTo>
                    <a:pt x="0" y="13"/>
                    <a:pt x="0" y="15"/>
                    <a:pt x="1" y="16"/>
                  </a:cubicBezTo>
                  <a:cubicBezTo>
                    <a:pt x="1" y="17"/>
                    <a:pt x="2" y="18"/>
                    <a:pt x="3" y="19"/>
                  </a:cubicBezTo>
                  <a:cubicBezTo>
                    <a:pt x="3" y="19"/>
                    <a:pt x="4" y="20"/>
                    <a:pt x="6" y="21"/>
                  </a:cubicBezTo>
                  <a:cubicBezTo>
                    <a:pt x="7" y="21"/>
                    <a:pt x="9" y="22"/>
                    <a:pt x="11" y="21"/>
                  </a:cubicBezTo>
                  <a:cubicBezTo>
                    <a:pt x="12" y="21"/>
                    <a:pt x="13" y="21"/>
                    <a:pt x="13" y="21"/>
                  </a:cubicBezTo>
                  <a:cubicBezTo>
                    <a:pt x="14" y="21"/>
                    <a:pt x="15" y="21"/>
                    <a:pt x="15" y="21"/>
                  </a:cubicBezTo>
                  <a:cubicBezTo>
                    <a:pt x="15" y="20"/>
                    <a:pt x="16" y="20"/>
                    <a:pt x="16" y="20"/>
                  </a:cubicBezTo>
                  <a:lnTo>
                    <a:pt x="16"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3"/>
            <p:cNvSpPr>
              <a:spLocks noEditPoints="1"/>
            </p:cNvSpPr>
            <p:nvPr/>
          </p:nvSpPr>
          <p:spPr bwMode="auto">
            <a:xfrm>
              <a:off x="3675063" y="3871913"/>
              <a:ext cx="96838" cy="152400"/>
            </a:xfrm>
            <a:custGeom>
              <a:avLst/>
              <a:gdLst>
                <a:gd name="T0" fmla="*/ 18 w 23"/>
                <a:gd name="T1" fmla="*/ 20 h 36"/>
                <a:gd name="T2" fmla="*/ 17 w 23"/>
                <a:gd name="T3" fmla="*/ 24 h 36"/>
                <a:gd name="T4" fmla="*/ 16 w 23"/>
                <a:gd name="T5" fmla="*/ 28 h 36"/>
                <a:gd name="T6" fmla="*/ 14 w 23"/>
                <a:gd name="T7" fmla="*/ 30 h 36"/>
                <a:gd name="T8" fmla="*/ 11 w 23"/>
                <a:gd name="T9" fmla="*/ 31 h 36"/>
                <a:gd name="T10" fmla="*/ 8 w 23"/>
                <a:gd name="T11" fmla="*/ 30 h 36"/>
                <a:gd name="T12" fmla="*/ 6 w 23"/>
                <a:gd name="T13" fmla="*/ 28 h 36"/>
                <a:gd name="T14" fmla="*/ 5 w 23"/>
                <a:gd name="T15" fmla="*/ 24 h 36"/>
                <a:gd name="T16" fmla="*/ 4 w 23"/>
                <a:gd name="T17" fmla="*/ 18 h 36"/>
                <a:gd name="T18" fmla="*/ 4 w 23"/>
                <a:gd name="T19" fmla="*/ 15 h 36"/>
                <a:gd name="T20" fmla="*/ 5 w 23"/>
                <a:gd name="T21" fmla="*/ 12 h 36"/>
                <a:gd name="T22" fmla="*/ 6 w 23"/>
                <a:gd name="T23" fmla="*/ 8 h 36"/>
                <a:gd name="T24" fmla="*/ 8 w 23"/>
                <a:gd name="T25" fmla="*/ 6 h 36"/>
                <a:gd name="T26" fmla="*/ 11 w 23"/>
                <a:gd name="T27" fmla="*/ 5 h 36"/>
                <a:gd name="T28" fmla="*/ 14 w 23"/>
                <a:gd name="T29" fmla="*/ 6 h 36"/>
                <a:gd name="T30" fmla="*/ 16 w 23"/>
                <a:gd name="T31" fmla="*/ 8 h 36"/>
                <a:gd name="T32" fmla="*/ 17 w 23"/>
                <a:gd name="T33" fmla="*/ 12 h 36"/>
                <a:gd name="T34" fmla="*/ 18 w 23"/>
                <a:gd name="T35" fmla="*/ 17 h 36"/>
                <a:gd name="T36" fmla="*/ 18 w 23"/>
                <a:gd name="T37" fmla="*/ 20 h 36"/>
                <a:gd name="T38" fmla="*/ 22 w 23"/>
                <a:gd name="T39" fmla="*/ 15 h 36"/>
                <a:gd name="T40" fmla="*/ 22 w 23"/>
                <a:gd name="T41" fmla="*/ 10 h 36"/>
                <a:gd name="T42" fmla="*/ 20 w 23"/>
                <a:gd name="T43" fmla="*/ 6 h 36"/>
                <a:gd name="T44" fmla="*/ 18 w 23"/>
                <a:gd name="T45" fmla="*/ 3 h 36"/>
                <a:gd name="T46" fmla="*/ 14 w 23"/>
                <a:gd name="T47" fmla="*/ 1 h 36"/>
                <a:gd name="T48" fmla="*/ 11 w 23"/>
                <a:gd name="T49" fmla="*/ 0 h 36"/>
                <a:gd name="T50" fmla="*/ 7 w 23"/>
                <a:gd name="T51" fmla="*/ 1 h 36"/>
                <a:gd name="T52" fmla="*/ 4 w 23"/>
                <a:gd name="T53" fmla="*/ 4 h 36"/>
                <a:gd name="T54" fmla="*/ 1 w 23"/>
                <a:gd name="T55" fmla="*/ 7 h 36"/>
                <a:gd name="T56" fmla="*/ 0 w 23"/>
                <a:gd name="T57" fmla="*/ 11 h 36"/>
                <a:gd name="T58" fmla="*/ 0 w 23"/>
                <a:gd name="T59" fmla="*/ 15 h 36"/>
                <a:gd name="T60" fmla="*/ 0 w 23"/>
                <a:gd name="T61" fmla="*/ 20 h 36"/>
                <a:gd name="T62" fmla="*/ 0 w 23"/>
                <a:gd name="T63" fmla="*/ 25 h 36"/>
                <a:gd name="T64" fmla="*/ 1 w 23"/>
                <a:gd name="T65" fmla="*/ 29 h 36"/>
                <a:gd name="T66" fmla="*/ 3 w 23"/>
                <a:gd name="T67" fmla="*/ 32 h 36"/>
                <a:gd name="T68" fmla="*/ 7 w 23"/>
                <a:gd name="T69" fmla="*/ 35 h 36"/>
                <a:gd name="T70" fmla="*/ 11 w 23"/>
                <a:gd name="T71" fmla="*/ 36 h 36"/>
                <a:gd name="T72" fmla="*/ 15 w 23"/>
                <a:gd name="T73" fmla="*/ 35 h 36"/>
                <a:gd name="T74" fmla="*/ 18 w 23"/>
                <a:gd name="T75" fmla="*/ 33 h 36"/>
                <a:gd name="T76" fmla="*/ 20 w 23"/>
                <a:gd name="T77" fmla="*/ 31 h 36"/>
                <a:gd name="T78" fmla="*/ 22 w 23"/>
                <a:gd name="T79" fmla="*/ 27 h 36"/>
                <a:gd name="T80" fmla="*/ 22 w 23"/>
                <a:gd name="T81" fmla="*/ 23 h 36"/>
                <a:gd name="T82" fmla="*/ 23 w 23"/>
                <a:gd name="T83" fmla="*/ 20 h 36"/>
                <a:gd name="T84" fmla="*/ 22 w 23"/>
                <a:gd name="T85"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6">
                  <a:moveTo>
                    <a:pt x="18" y="20"/>
                  </a:moveTo>
                  <a:cubicBezTo>
                    <a:pt x="18" y="21"/>
                    <a:pt x="18" y="22"/>
                    <a:pt x="17" y="24"/>
                  </a:cubicBezTo>
                  <a:cubicBezTo>
                    <a:pt x="17" y="25"/>
                    <a:pt x="17" y="27"/>
                    <a:pt x="16" y="28"/>
                  </a:cubicBezTo>
                  <a:cubicBezTo>
                    <a:pt x="16" y="29"/>
                    <a:pt x="15" y="30"/>
                    <a:pt x="14" y="30"/>
                  </a:cubicBezTo>
                  <a:cubicBezTo>
                    <a:pt x="13" y="31"/>
                    <a:pt x="12" y="31"/>
                    <a:pt x="11" y="31"/>
                  </a:cubicBezTo>
                  <a:cubicBezTo>
                    <a:pt x="10" y="31"/>
                    <a:pt x="9" y="31"/>
                    <a:pt x="8" y="30"/>
                  </a:cubicBezTo>
                  <a:cubicBezTo>
                    <a:pt x="7" y="29"/>
                    <a:pt x="6" y="29"/>
                    <a:pt x="6" y="28"/>
                  </a:cubicBezTo>
                  <a:cubicBezTo>
                    <a:pt x="5" y="27"/>
                    <a:pt x="5" y="25"/>
                    <a:pt x="5" y="24"/>
                  </a:cubicBezTo>
                  <a:cubicBezTo>
                    <a:pt x="4" y="22"/>
                    <a:pt x="4" y="21"/>
                    <a:pt x="4" y="18"/>
                  </a:cubicBezTo>
                  <a:cubicBezTo>
                    <a:pt x="4" y="17"/>
                    <a:pt x="4" y="16"/>
                    <a:pt x="4" y="15"/>
                  </a:cubicBezTo>
                  <a:cubicBezTo>
                    <a:pt x="4" y="14"/>
                    <a:pt x="4" y="13"/>
                    <a:pt x="5" y="12"/>
                  </a:cubicBezTo>
                  <a:cubicBezTo>
                    <a:pt x="5" y="11"/>
                    <a:pt x="5" y="10"/>
                    <a:pt x="6" y="8"/>
                  </a:cubicBezTo>
                  <a:cubicBezTo>
                    <a:pt x="6" y="7"/>
                    <a:pt x="7" y="7"/>
                    <a:pt x="8" y="6"/>
                  </a:cubicBezTo>
                  <a:cubicBezTo>
                    <a:pt x="9" y="5"/>
                    <a:pt x="10" y="5"/>
                    <a:pt x="11" y="5"/>
                  </a:cubicBezTo>
                  <a:cubicBezTo>
                    <a:pt x="12" y="5"/>
                    <a:pt x="13" y="6"/>
                    <a:pt x="14" y="6"/>
                  </a:cubicBezTo>
                  <a:cubicBezTo>
                    <a:pt x="15" y="7"/>
                    <a:pt x="15" y="7"/>
                    <a:pt x="16" y="8"/>
                  </a:cubicBezTo>
                  <a:cubicBezTo>
                    <a:pt x="17" y="9"/>
                    <a:pt x="17" y="10"/>
                    <a:pt x="17" y="12"/>
                  </a:cubicBezTo>
                  <a:cubicBezTo>
                    <a:pt x="18" y="13"/>
                    <a:pt x="18" y="15"/>
                    <a:pt x="18" y="17"/>
                  </a:cubicBezTo>
                  <a:cubicBezTo>
                    <a:pt x="18" y="18"/>
                    <a:pt x="18" y="19"/>
                    <a:pt x="18" y="20"/>
                  </a:cubicBezTo>
                  <a:close/>
                  <a:moveTo>
                    <a:pt x="22" y="15"/>
                  </a:moveTo>
                  <a:cubicBezTo>
                    <a:pt x="22" y="13"/>
                    <a:pt x="22" y="12"/>
                    <a:pt x="22" y="10"/>
                  </a:cubicBezTo>
                  <a:cubicBezTo>
                    <a:pt x="22" y="9"/>
                    <a:pt x="21" y="7"/>
                    <a:pt x="20" y="6"/>
                  </a:cubicBezTo>
                  <a:cubicBezTo>
                    <a:pt x="20" y="5"/>
                    <a:pt x="19" y="4"/>
                    <a:pt x="18" y="3"/>
                  </a:cubicBezTo>
                  <a:cubicBezTo>
                    <a:pt x="17" y="2"/>
                    <a:pt x="16" y="1"/>
                    <a:pt x="14" y="1"/>
                  </a:cubicBezTo>
                  <a:cubicBezTo>
                    <a:pt x="13" y="1"/>
                    <a:pt x="12" y="0"/>
                    <a:pt x="11" y="0"/>
                  </a:cubicBezTo>
                  <a:cubicBezTo>
                    <a:pt x="10" y="0"/>
                    <a:pt x="8" y="1"/>
                    <a:pt x="7" y="1"/>
                  </a:cubicBezTo>
                  <a:cubicBezTo>
                    <a:pt x="5" y="2"/>
                    <a:pt x="4" y="3"/>
                    <a:pt x="4" y="4"/>
                  </a:cubicBezTo>
                  <a:cubicBezTo>
                    <a:pt x="3" y="5"/>
                    <a:pt x="2" y="6"/>
                    <a:pt x="1" y="7"/>
                  </a:cubicBezTo>
                  <a:cubicBezTo>
                    <a:pt x="1" y="8"/>
                    <a:pt x="0" y="10"/>
                    <a:pt x="0" y="11"/>
                  </a:cubicBezTo>
                  <a:cubicBezTo>
                    <a:pt x="0" y="13"/>
                    <a:pt x="0" y="14"/>
                    <a:pt x="0" y="15"/>
                  </a:cubicBezTo>
                  <a:cubicBezTo>
                    <a:pt x="0" y="16"/>
                    <a:pt x="0" y="18"/>
                    <a:pt x="0" y="20"/>
                  </a:cubicBezTo>
                  <a:cubicBezTo>
                    <a:pt x="0" y="22"/>
                    <a:pt x="0" y="23"/>
                    <a:pt x="0" y="25"/>
                  </a:cubicBezTo>
                  <a:cubicBezTo>
                    <a:pt x="0" y="26"/>
                    <a:pt x="1" y="28"/>
                    <a:pt x="1" y="29"/>
                  </a:cubicBezTo>
                  <a:cubicBezTo>
                    <a:pt x="2" y="30"/>
                    <a:pt x="3" y="31"/>
                    <a:pt x="3" y="32"/>
                  </a:cubicBezTo>
                  <a:cubicBezTo>
                    <a:pt x="4" y="34"/>
                    <a:pt x="5" y="34"/>
                    <a:pt x="7" y="35"/>
                  </a:cubicBezTo>
                  <a:cubicBezTo>
                    <a:pt x="8" y="35"/>
                    <a:pt x="10" y="36"/>
                    <a:pt x="11" y="36"/>
                  </a:cubicBezTo>
                  <a:cubicBezTo>
                    <a:pt x="13" y="36"/>
                    <a:pt x="14" y="35"/>
                    <a:pt x="15" y="35"/>
                  </a:cubicBezTo>
                  <a:cubicBezTo>
                    <a:pt x="16" y="35"/>
                    <a:pt x="17" y="34"/>
                    <a:pt x="18" y="33"/>
                  </a:cubicBezTo>
                  <a:cubicBezTo>
                    <a:pt x="19" y="33"/>
                    <a:pt x="20" y="32"/>
                    <a:pt x="20" y="31"/>
                  </a:cubicBezTo>
                  <a:cubicBezTo>
                    <a:pt x="21" y="30"/>
                    <a:pt x="21" y="28"/>
                    <a:pt x="22" y="27"/>
                  </a:cubicBezTo>
                  <a:cubicBezTo>
                    <a:pt x="22" y="26"/>
                    <a:pt x="22" y="25"/>
                    <a:pt x="22" y="23"/>
                  </a:cubicBezTo>
                  <a:cubicBezTo>
                    <a:pt x="22" y="21"/>
                    <a:pt x="23" y="20"/>
                    <a:pt x="23" y="20"/>
                  </a:cubicBezTo>
                  <a:cubicBezTo>
                    <a:pt x="23" y="18"/>
                    <a:pt x="23" y="16"/>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41DD49D-6F13-4BA2-882B-44EDCDA1BD69}" type="datetimeFigureOut">
              <a:rPr lang="zh-CN" altLang="en-US" smtClean="0"/>
              <a:t>2019/5/14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CB430E-9F2C-4754-B177-806199001BE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package" Target="../embeddings/Microsoft_Visio___.vsdx"/></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3654" y="87728"/>
            <a:ext cx="10907641" cy="3416320"/>
          </a:xfrm>
          <a:prstGeom prst="rect">
            <a:avLst/>
          </a:prstGeom>
          <a:noFill/>
        </p:spPr>
        <p:txBody>
          <a:bodyPr wrap="square" rtlCol="0">
            <a:spAutoFit/>
          </a:bodyPr>
          <a:lstStyle/>
          <a:p>
            <a:pPr algn="ctr">
              <a:lnSpc>
                <a:spcPct val="150000"/>
              </a:lnSpc>
            </a:pPr>
            <a:r>
              <a:rPr lang="zh-CN" altLang="en-US" sz="7200" b="1" dirty="0" smtClean="0">
                <a:solidFill>
                  <a:schemeClr val="bg1"/>
                </a:solidFill>
                <a:latin typeface="微软雅黑" panose="020B0503020204020204" pitchFamily="34" charset="-122"/>
                <a:ea typeface="微软雅黑" panose="020B0503020204020204" pitchFamily="34" charset="-122"/>
              </a:rPr>
              <a:t>第五章</a:t>
            </a:r>
            <a:endParaRPr lang="en-US" altLang="zh-CN" sz="7200"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7200" b="1" dirty="0" smtClean="0">
                <a:solidFill>
                  <a:schemeClr val="bg1"/>
                </a:solidFill>
                <a:latin typeface="微软雅黑" panose="020B0503020204020204" pitchFamily="34" charset="-122"/>
                <a:ea typeface="微软雅黑" panose="020B0503020204020204" pitchFamily="34" charset="-122"/>
              </a:rPr>
              <a:t>区块链架构</a:t>
            </a:r>
            <a:endParaRPr lang="en-US" altLang="zh-CN" sz="72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7.1.2 </a:t>
            </a:r>
            <a:r>
              <a:rPr lang="zh-CN" altLang="en-US" sz="2400" dirty="0" smtClean="0">
                <a:latin typeface="华文中宋" panose="02010600040101010101" pitchFamily="2" charset="-122"/>
                <a:ea typeface="华文中宋" panose="02010600040101010101" pitchFamily="2" charset="-122"/>
              </a:rPr>
              <a:t>以太坊栈</a:t>
            </a:r>
            <a:endParaRPr lang="zh-CN" altLang="en-US" sz="2400" dirty="0">
              <a:latin typeface="华文中宋" panose="02010600040101010101" pitchFamily="2" charset="-122"/>
              <a:ea typeface="华文中宋" panose="02010600040101010101" pitchFamily="2" charset="-122"/>
            </a:endParaRPr>
          </a:p>
        </p:txBody>
      </p:sp>
      <p:grpSp>
        <p:nvGrpSpPr>
          <p:cNvPr id="19" name="组合 18"/>
          <p:cNvGrpSpPr/>
          <p:nvPr/>
        </p:nvGrpSpPr>
        <p:grpSpPr>
          <a:xfrm>
            <a:off x="1681778" y="1819863"/>
            <a:ext cx="9235604" cy="3338946"/>
            <a:chOff x="1681778" y="1819863"/>
            <a:chExt cx="9235604" cy="3338946"/>
          </a:xfrm>
        </p:grpSpPr>
        <p:sp>
          <p:nvSpPr>
            <p:cNvPr id="3" name="矩形 2"/>
            <p:cNvSpPr/>
            <p:nvPr/>
          </p:nvSpPr>
          <p:spPr>
            <a:xfrm>
              <a:off x="4765964" y="2526445"/>
              <a:ext cx="1523567" cy="900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smtClean="0"/>
                <a:t>以太坊</a:t>
              </a:r>
              <a:endParaRPr lang="en-US" altLang="zh-CN" dirty="0" smtClean="0"/>
            </a:p>
            <a:p>
              <a:pPr algn="ctr"/>
              <a:r>
                <a:rPr lang="zh-CN" altLang="en-US" dirty="0" smtClean="0"/>
                <a:t>客户端</a:t>
              </a:r>
              <a:endParaRPr lang="zh-CN" altLang="en-US" dirty="0"/>
            </a:p>
          </p:txBody>
        </p:sp>
        <p:sp>
          <p:nvSpPr>
            <p:cNvPr id="4" name="椭圆 3"/>
            <p:cNvSpPr/>
            <p:nvPr/>
          </p:nvSpPr>
          <p:spPr>
            <a:xfrm>
              <a:off x="8132618" y="1819863"/>
              <a:ext cx="2784764" cy="1607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以太坊区块链</a:t>
              </a:r>
              <a:endParaRPr lang="zh-CN" altLang="en-US" dirty="0">
                <a:solidFill>
                  <a:schemeClr val="tx2"/>
                </a:solidFill>
              </a:endParaRPr>
            </a:p>
          </p:txBody>
        </p:sp>
        <p:sp>
          <p:nvSpPr>
            <p:cNvPr id="5" name="矩形 4"/>
            <p:cNvSpPr/>
            <p:nvPr/>
          </p:nvSpPr>
          <p:spPr>
            <a:xfrm>
              <a:off x="4765964" y="4410663"/>
              <a:ext cx="1523567" cy="7481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本地区块链</a:t>
              </a:r>
            </a:p>
          </p:txBody>
        </p:sp>
        <p:cxnSp>
          <p:nvCxnSpPr>
            <p:cNvPr id="11" name="直接箭头连接符 10"/>
            <p:cNvCxnSpPr/>
            <p:nvPr/>
          </p:nvCxnSpPr>
          <p:spPr>
            <a:xfrm flipV="1">
              <a:off x="6497782" y="2900518"/>
              <a:ext cx="1510145" cy="13855"/>
            </a:xfrm>
            <a:prstGeom prst="straightConnector1">
              <a:avLst/>
            </a:prstGeom>
            <a:ln w="12700" cmpd="sng">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a:endCxn id="5" idx="0"/>
            </p:cNvCxnSpPr>
            <p:nvPr/>
          </p:nvCxnSpPr>
          <p:spPr>
            <a:xfrm>
              <a:off x="5527748" y="3426991"/>
              <a:ext cx="0" cy="9836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229897" y="2976718"/>
              <a:ext cx="13421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681778" y="2701638"/>
              <a:ext cx="1651819" cy="646331"/>
            </a:xfrm>
            <a:prstGeom prst="rect">
              <a:avLst/>
            </a:prstGeom>
            <a:noFill/>
          </p:spPr>
          <p:txBody>
            <a:bodyPr wrap="square" rtlCol="0">
              <a:spAutoFit/>
            </a:bodyPr>
            <a:lstStyle/>
            <a:p>
              <a:r>
                <a:rPr lang="en-US" altLang="zh-CN" dirty="0" smtClean="0"/>
                <a:t>Web3</a:t>
              </a:r>
              <a:r>
                <a:rPr lang="zh-CN" altLang="en-US" dirty="0" smtClean="0"/>
                <a:t>或者自定义界面</a:t>
              </a:r>
              <a:endParaRPr lang="zh-CN" altLang="en-US" dirty="0"/>
            </a:p>
          </p:txBody>
        </p:sp>
        <p:sp>
          <p:nvSpPr>
            <p:cNvPr id="18" name="文本框 17"/>
            <p:cNvSpPr txBox="1"/>
            <p:nvPr/>
          </p:nvSpPr>
          <p:spPr>
            <a:xfrm>
              <a:off x="5722374" y="3642853"/>
              <a:ext cx="2153265" cy="369332"/>
            </a:xfrm>
            <a:prstGeom prst="rect">
              <a:avLst/>
            </a:prstGeom>
            <a:noFill/>
          </p:spPr>
          <p:txBody>
            <a:bodyPr wrap="square" rtlCol="0">
              <a:spAutoFit/>
            </a:bodyPr>
            <a:lstStyle/>
            <a:p>
              <a:r>
                <a:rPr lang="zh-CN" altLang="en-US" dirty="0" smtClean="0"/>
                <a:t>和主网络同步</a:t>
              </a:r>
              <a:endParaRPr lang="zh-CN" altLang="en-US" dirty="0"/>
            </a:p>
          </p:txBody>
        </p:sp>
      </p:grpSp>
      <p:sp>
        <p:nvSpPr>
          <p:cNvPr id="6" name="流程图: 接点 5"/>
          <p:cNvSpPr/>
          <p:nvPr/>
        </p:nvSpPr>
        <p:spPr>
          <a:xfrm>
            <a:off x="8880653" y="1975105"/>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流程图: 接点 12"/>
          <p:cNvSpPr/>
          <p:nvPr/>
        </p:nvSpPr>
        <p:spPr>
          <a:xfrm>
            <a:off x="9588455" y="1998880"/>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流程图: 接点 14"/>
          <p:cNvSpPr/>
          <p:nvPr/>
        </p:nvSpPr>
        <p:spPr>
          <a:xfrm>
            <a:off x="8880653" y="2796203"/>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流程图: 接点 19"/>
          <p:cNvSpPr/>
          <p:nvPr/>
        </p:nvSpPr>
        <p:spPr>
          <a:xfrm>
            <a:off x="10144743" y="2166227"/>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流程图: 接点 20"/>
          <p:cNvSpPr/>
          <p:nvPr/>
        </p:nvSpPr>
        <p:spPr>
          <a:xfrm>
            <a:off x="8301656" y="2394827"/>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8414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 </a:t>
            </a:r>
            <a:r>
              <a:rPr lang="zh-CN" altLang="en-US" sz="2400" dirty="0" smtClean="0">
                <a:latin typeface="华文中宋" panose="02010600040101010101" pitchFamily="2" charset="-122"/>
                <a:ea typeface="华文中宋" panose="02010600040101010101" pitchFamily="2" charset="-122"/>
              </a:rPr>
              <a:t>以太坊区块链</a:t>
            </a:r>
            <a:endParaRPr lang="zh-CN" altLang="en-US" sz="2400" dirty="0">
              <a:latin typeface="华文中宋" panose="02010600040101010101" pitchFamily="2" charset="-122"/>
              <a:ea typeface="华文中宋" panose="02010600040101010101" pitchFamily="2" charset="-122"/>
            </a:endParaRPr>
          </a:p>
        </p:txBody>
      </p:sp>
      <p:grpSp>
        <p:nvGrpSpPr>
          <p:cNvPr id="37" name="组合 36"/>
          <p:cNvGrpSpPr/>
          <p:nvPr/>
        </p:nvGrpSpPr>
        <p:grpSpPr>
          <a:xfrm>
            <a:off x="911232" y="2248836"/>
            <a:ext cx="10756597" cy="3281809"/>
            <a:chOff x="1194511" y="1599907"/>
            <a:chExt cx="10756597" cy="3281809"/>
          </a:xfrm>
        </p:grpSpPr>
        <p:grpSp>
          <p:nvGrpSpPr>
            <p:cNvPr id="8" name="组合 7"/>
            <p:cNvGrpSpPr/>
            <p:nvPr/>
          </p:nvGrpSpPr>
          <p:grpSpPr>
            <a:xfrm>
              <a:off x="1194511" y="2123768"/>
              <a:ext cx="2713703" cy="2757948"/>
              <a:chOff x="1209260" y="2064775"/>
              <a:chExt cx="2713703" cy="2757948"/>
            </a:xfrm>
          </p:grpSpPr>
          <p:sp>
            <p:nvSpPr>
              <p:cNvPr id="6" name="矩形 5"/>
              <p:cNvSpPr/>
              <p:nvPr/>
            </p:nvSpPr>
            <p:spPr>
              <a:xfrm>
                <a:off x="1341892" y="2212258"/>
                <a:ext cx="2448441" cy="840658"/>
              </a:xfrm>
              <a:prstGeom prst="rect">
                <a:avLst/>
              </a:prstGeom>
              <a:solidFill>
                <a:srgbClr val="9B0D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ADDRESS: 4718bf7a BALANCE: </a:t>
                </a:r>
                <a:r>
                  <a:rPr lang="en-US" altLang="zh-CN" dirty="0" smtClean="0"/>
                  <a:t>10 </a:t>
                </a:r>
                <a:r>
                  <a:rPr lang="en-US" altLang="zh-CN" dirty="0"/>
                  <a:t>ETH</a:t>
                </a:r>
                <a:endParaRPr lang="zh-CN" altLang="en-US" dirty="0"/>
              </a:p>
            </p:txBody>
          </p:sp>
          <p:sp>
            <p:nvSpPr>
              <p:cNvPr id="13" name="矩形 12"/>
              <p:cNvSpPr/>
              <p:nvPr/>
            </p:nvSpPr>
            <p:spPr>
              <a:xfrm>
                <a:off x="1341892" y="3200398"/>
                <a:ext cx="2448441" cy="1440427"/>
              </a:xfrm>
              <a:prstGeom prst="rect">
                <a:avLst/>
              </a:prstGeom>
              <a:solidFill>
                <a:srgbClr val="9B0D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ADDRESS: 741F7A2 BALANCE: </a:t>
                </a:r>
                <a:r>
                  <a:rPr lang="en-US" altLang="zh-CN" dirty="0" smtClean="0"/>
                  <a:t>10 </a:t>
                </a:r>
                <a:r>
                  <a:rPr lang="en-US" altLang="zh-CN" dirty="0"/>
                  <a:t>ETH [CODE. </a:t>
                </a:r>
                <a:r>
                  <a:rPr lang="en-US" altLang="zh-CN" dirty="0" smtClean="0"/>
                  <a:t>……………….]</a:t>
                </a:r>
              </a:p>
              <a:p>
                <a:endParaRPr lang="en-US" altLang="zh-CN" dirty="0" smtClean="0"/>
              </a:p>
              <a:p>
                <a:r>
                  <a:rPr lang="en-US" altLang="zh-CN" dirty="0" smtClean="0"/>
                  <a:t>STORAGE</a:t>
                </a:r>
                <a:r>
                  <a:rPr lang="en-US" altLang="zh-CN" dirty="0"/>
                  <a:t>: [</a:t>
                </a:r>
                <a:r>
                  <a:rPr lang="en-US" altLang="zh-CN" dirty="0" smtClean="0"/>
                  <a:t>0,100,0,A</a:t>
                </a:r>
                <a:r>
                  <a:rPr lang="en-US" altLang="zh-CN" dirty="0"/>
                  <a:t>]</a:t>
                </a:r>
                <a:endParaRPr lang="zh-CN" altLang="en-US" dirty="0"/>
              </a:p>
            </p:txBody>
          </p:sp>
          <p:sp>
            <p:nvSpPr>
              <p:cNvPr id="7" name="矩形 6"/>
              <p:cNvSpPr/>
              <p:nvPr/>
            </p:nvSpPr>
            <p:spPr>
              <a:xfrm>
                <a:off x="1209260" y="2064775"/>
                <a:ext cx="2713703" cy="2757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8706356" y="2123768"/>
              <a:ext cx="2959618" cy="2757948"/>
              <a:chOff x="1209260" y="2064775"/>
              <a:chExt cx="2959618" cy="2757948"/>
            </a:xfrm>
          </p:grpSpPr>
          <p:sp>
            <p:nvSpPr>
              <p:cNvPr id="27" name="矩形 26"/>
              <p:cNvSpPr/>
              <p:nvPr/>
            </p:nvSpPr>
            <p:spPr>
              <a:xfrm>
                <a:off x="1341892" y="2212258"/>
                <a:ext cx="2708999" cy="840658"/>
              </a:xfrm>
              <a:prstGeom prst="rect">
                <a:avLst/>
              </a:prstGeom>
              <a:solidFill>
                <a:srgbClr val="9B0D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ADDRESS: 4718bf7a BALANCE: 8 ETH</a:t>
                </a:r>
                <a:endParaRPr lang="zh-CN" altLang="en-US" dirty="0"/>
              </a:p>
            </p:txBody>
          </p:sp>
          <p:sp>
            <p:nvSpPr>
              <p:cNvPr id="28" name="矩形 27"/>
              <p:cNvSpPr/>
              <p:nvPr/>
            </p:nvSpPr>
            <p:spPr>
              <a:xfrm>
                <a:off x="1334569" y="3217606"/>
                <a:ext cx="2708999" cy="1440427"/>
              </a:xfrm>
              <a:prstGeom prst="rect">
                <a:avLst/>
              </a:prstGeom>
              <a:solidFill>
                <a:srgbClr val="9B0D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ADDRESS: 741F7a2 BALANCE: 12 ETH [CODE. </a:t>
                </a:r>
                <a:r>
                  <a:rPr lang="en-US" altLang="zh-CN" dirty="0" smtClean="0"/>
                  <a:t>………………..]</a:t>
                </a:r>
              </a:p>
              <a:p>
                <a:endParaRPr lang="en-US" altLang="zh-CN" dirty="0" smtClean="0"/>
              </a:p>
              <a:p>
                <a:r>
                  <a:rPr lang="en-US" altLang="zh-CN" dirty="0" smtClean="0"/>
                  <a:t>STORAGE</a:t>
                </a:r>
                <a:r>
                  <a:rPr lang="en-US" altLang="zh-CN" dirty="0"/>
                  <a:t>: [0, 100, ETH,A]</a:t>
                </a:r>
                <a:endParaRPr lang="zh-CN" altLang="en-US" dirty="0"/>
              </a:p>
            </p:txBody>
          </p:sp>
          <p:sp>
            <p:nvSpPr>
              <p:cNvPr id="29" name="矩形 28"/>
              <p:cNvSpPr/>
              <p:nvPr/>
            </p:nvSpPr>
            <p:spPr>
              <a:xfrm>
                <a:off x="1209260" y="2064775"/>
                <a:ext cx="2959618" cy="2757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5100011" y="2526890"/>
              <a:ext cx="2448441" cy="1951704"/>
            </a:xfrm>
            <a:prstGeom prst="rect">
              <a:avLst/>
            </a:prstGeom>
            <a:solidFill>
              <a:srgbClr val="9B0D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SENDER: 4718bf7a RECIPIENT: 741F7A2 GAS </a:t>
              </a:r>
              <a:r>
                <a:rPr lang="en-US" altLang="zh-CN" dirty="0" smtClean="0"/>
                <a:t>PRICE</a:t>
              </a:r>
              <a:r>
                <a:rPr lang="en-US" altLang="zh-CN" dirty="0"/>
                <a:t>: 0.5 ETH </a:t>
              </a:r>
              <a:endParaRPr lang="en-US" altLang="zh-CN" dirty="0" smtClean="0"/>
            </a:p>
            <a:p>
              <a:r>
                <a:rPr lang="en-US" altLang="zh-CN" dirty="0" smtClean="0"/>
                <a:t>GAS </a:t>
              </a:r>
              <a:r>
                <a:rPr lang="en-US" altLang="zh-CN" dirty="0"/>
                <a:t>LIMIT: 2 ETH </a:t>
              </a:r>
              <a:endParaRPr lang="en-US" altLang="zh-CN" dirty="0" smtClean="0"/>
            </a:p>
            <a:p>
              <a:r>
                <a:rPr lang="en-US" altLang="zh-CN" dirty="0" smtClean="0"/>
                <a:t>DATA</a:t>
              </a:r>
              <a:r>
                <a:rPr lang="en-US" altLang="zh-CN" dirty="0"/>
                <a:t>: </a:t>
              </a:r>
              <a:r>
                <a:rPr lang="en-US" altLang="zh-CN" dirty="0" smtClean="0"/>
                <a:t>[....] </a:t>
              </a:r>
            </a:p>
            <a:p>
              <a:r>
                <a:rPr lang="en-US" altLang="zh-CN" dirty="0" smtClean="0"/>
                <a:t>SIGNATURE</a:t>
              </a:r>
              <a:r>
                <a:rPr lang="en-US" altLang="zh-CN" dirty="0"/>
                <a:t>: </a:t>
              </a:r>
              <a:r>
                <a:rPr lang="en-US" altLang="zh-CN" dirty="0" smtClean="0"/>
                <a:t>100FD</a:t>
              </a:r>
              <a:endParaRPr lang="zh-CN" altLang="en-US" dirty="0"/>
            </a:p>
          </p:txBody>
        </p:sp>
        <p:cxnSp>
          <p:nvCxnSpPr>
            <p:cNvPr id="12" name="直接箭头连接符 11"/>
            <p:cNvCxnSpPr/>
            <p:nvPr/>
          </p:nvCxnSpPr>
          <p:spPr>
            <a:xfrm>
              <a:off x="4033523" y="3502742"/>
              <a:ext cx="848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7698658" y="3502742"/>
              <a:ext cx="781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799092" y="1599907"/>
              <a:ext cx="2448441" cy="400110"/>
            </a:xfrm>
            <a:prstGeom prst="rect">
              <a:avLst/>
            </a:prstGeom>
            <a:noFill/>
          </p:spPr>
          <p:txBody>
            <a:bodyPr wrap="square" rtlCol="0">
              <a:spAutoFit/>
            </a:bodyPr>
            <a:lstStyle/>
            <a:p>
              <a:r>
                <a:rPr lang="zh-CN" altLang="en-US" sz="2000" dirty="0" smtClean="0">
                  <a:solidFill>
                    <a:schemeClr val="accent1"/>
                  </a:solidFill>
                </a:rPr>
                <a:t>初始状态</a:t>
              </a:r>
              <a:endParaRPr lang="zh-CN" altLang="en-US" sz="2000" dirty="0">
                <a:solidFill>
                  <a:schemeClr val="accent1"/>
                </a:solidFill>
              </a:endParaRPr>
            </a:p>
          </p:txBody>
        </p:sp>
        <p:sp>
          <p:nvSpPr>
            <p:cNvPr id="34" name="文本框 33"/>
            <p:cNvSpPr txBox="1"/>
            <p:nvPr/>
          </p:nvSpPr>
          <p:spPr>
            <a:xfrm>
              <a:off x="9502667" y="1643512"/>
              <a:ext cx="2448441" cy="400110"/>
            </a:xfrm>
            <a:prstGeom prst="rect">
              <a:avLst/>
            </a:prstGeom>
            <a:noFill/>
          </p:spPr>
          <p:txBody>
            <a:bodyPr wrap="square" rtlCol="0">
              <a:spAutoFit/>
            </a:bodyPr>
            <a:lstStyle/>
            <a:p>
              <a:r>
                <a:rPr lang="zh-CN" altLang="en-US" sz="2000" dirty="0">
                  <a:solidFill>
                    <a:schemeClr val="accent1"/>
                  </a:solidFill>
                </a:rPr>
                <a:t>最终</a:t>
              </a:r>
              <a:r>
                <a:rPr lang="zh-CN" altLang="en-US" sz="2000" dirty="0" smtClean="0">
                  <a:solidFill>
                    <a:schemeClr val="accent1"/>
                  </a:solidFill>
                </a:rPr>
                <a:t>状态</a:t>
              </a:r>
              <a:endParaRPr lang="zh-CN" altLang="en-US" sz="2000" dirty="0">
                <a:solidFill>
                  <a:schemeClr val="accent1"/>
                </a:solidFill>
              </a:endParaRPr>
            </a:p>
          </p:txBody>
        </p:sp>
        <p:sp>
          <p:nvSpPr>
            <p:cNvPr id="35" name="文本框 34"/>
            <p:cNvSpPr txBox="1"/>
            <p:nvPr/>
          </p:nvSpPr>
          <p:spPr>
            <a:xfrm>
              <a:off x="5859814" y="2086585"/>
              <a:ext cx="2448441" cy="400110"/>
            </a:xfrm>
            <a:prstGeom prst="rect">
              <a:avLst/>
            </a:prstGeom>
            <a:noFill/>
          </p:spPr>
          <p:txBody>
            <a:bodyPr wrap="square" rtlCol="0">
              <a:spAutoFit/>
            </a:bodyPr>
            <a:lstStyle/>
            <a:p>
              <a:r>
                <a:rPr lang="zh-CN" altLang="en-US" sz="2000" dirty="0">
                  <a:solidFill>
                    <a:schemeClr val="accent1"/>
                  </a:solidFill>
                </a:rPr>
                <a:t>交易</a:t>
              </a:r>
            </a:p>
          </p:txBody>
        </p:sp>
      </p:grpSp>
      <p:sp>
        <p:nvSpPr>
          <p:cNvPr id="36" name="文本框 35"/>
          <p:cNvSpPr txBox="1"/>
          <p:nvPr/>
        </p:nvSpPr>
        <p:spPr>
          <a:xfrm>
            <a:off x="789277" y="1150374"/>
            <a:ext cx="10552233" cy="400110"/>
          </a:xfrm>
          <a:prstGeom prst="rect">
            <a:avLst/>
          </a:prstGeom>
          <a:noFill/>
        </p:spPr>
        <p:txBody>
          <a:bodyPr wrap="square" rtlCol="0">
            <a:spAutoFit/>
          </a:bodyPr>
          <a:lstStyle/>
          <a:p>
            <a:r>
              <a:rPr lang="zh-CN" altLang="en-US" sz="2000" b="1" dirty="0">
                <a:solidFill>
                  <a:schemeClr val="accent1"/>
                </a:solidFill>
                <a:latin typeface="宋体" panose="02010600030101010101" pitchFamily="2" charset="-122"/>
                <a:ea typeface="宋体" panose="02010600030101010101" pitchFamily="2" charset="-122"/>
              </a:rPr>
              <a:t>以太坊状态转换函数</a:t>
            </a:r>
            <a:r>
              <a:rPr lang="zh-CN" altLang="en-US" sz="2000" dirty="0">
                <a:solidFill>
                  <a:schemeClr val="accent1"/>
                </a:solidFill>
                <a:latin typeface="宋体" panose="02010600030101010101" pitchFamily="2" charset="-122"/>
                <a:ea typeface="宋体" panose="02010600030101010101" pitchFamily="2" charset="-122"/>
              </a:rPr>
              <a:t>：某项交易事务的执行导致了状态转换。</a:t>
            </a:r>
          </a:p>
        </p:txBody>
      </p:sp>
    </p:spTree>
    <p:extLst>
      <p:ext uri="{BB962C8B-B14F-4D97-AF65-F5344CB8AC3E}">
        <p14:creationId xmlns:p14="http://schemas.microsoft.com/office/powerpoint/2010/main" val="1446701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a:latin typeface="华文中宋" panose="02010600040101010101" pitchFamily="2" charset="-122"/>
                <a:ea typeface="华文中宋" panose="02010600040101010101" pitchFamily="2" charset="-122"/>
              </a:rPr>
              <a:t>7.2.1</a:t>
            </a:r>
            <a:r>
              <a:rPr lang="zh-CN" altLang="en-US" sz="2400" dirty="0" smtClean="0">
                <a:latin typeface="华文中宋" panose="02010600040101010101" pitchFamily="2" charset="-122"/>
                <a:ea typeface="华文中宋" panose="02010600040101010101" pitchFamily="2" charset="-122"/>
              </a:rPr>
              <a:t>账户模型</a:t>
            </a:r>
            <a:endParaRPr lang="en-US" altLang="zh-CN" sz="2400" dirty="0" smtClean="0">
              <a:latin typeface="华文中宋" panose="02010600040101010101" pitchFamily="2" charset="-122"/>
              <a:ea typeface="华文中宋" panose="02010600040101010101" pitchFamily="2" charset="-122"/>
            </a:endParaRPr>
          </a:p>
        </p:txBody>
      </p:sp>
      <p:sp>
        <p:nvSpPr>
          <p:cNvPr id="8" name="文本框 7"/>
          <p:cNvSpPr txBox="1"/>
          <p:nvPr/>
        </p:nvSpPr>
        <p:spPr>
          <a:xfrm>
            <a:off x="457198" y="1651818"/>
            <a:ext cx="11164529"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dirty="0" smtClean="0">
                <a:solidFill>
                  <a:schemeClr val="accent1"/>
                </a:solidFill>
                <a:latin typeface="宋体" panose="02010600030101010101" pitchFamily="2" charset="-122"/>
                <a:ea typeface="宋体" panose="02010600030101010101" pitchFamily="2" charset="-122"/>
              </a:rPr>
              <a:t>以太</a:t>
            </a:r>
            <a:r>
              <a:rPr lang="zh-CN" altLang="en-US" dirty="0">
                <a:solidFill>
                  <a:schemeClr val="accent1"/>
                </a:solidFill>
                <a:latin typeface="宋体" panose="02010600030101010101" pitchFamily="2" charset="-122"/>
                <a:ea typeface="宋体" panose="02010600030101010101" pitchFamily="2" charset="-122"/>
              </a:rPr>
              <a:t>坊中存在两种账户类型</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包括</a:t>
            </a:r>
            <a:r>
              <a:rPr lang="zh-CN" altLang="en-US" b="1" dirty="0">
                <a:solidFill>
                  <a:schemeClr val="accent1"/>
                </a:solidFill>
                <a:latin typeface="宋体" panose="02010600030101010101" pitchFamily="2" charset="-122"/>
                <a:ea typeface="宋体" panose="02010600030101010101" pitchFamily="2" charset="-122"/>
              </a:rPr>
              <a:t>外部持有账户</a:t>
            </a:r>
            <a:r>
              <a:rPr lang="zh-CN" altLang="en-US" dirty="0" smtClean="0">
                <a:solidFill>
                  <a:schemeClr val="accent1"/>
                </a:solidFill>
                <a:latin typeface="宋体" panose="02010600030101010101" pitchFamily="2" charset="-122"/>
                <a:ea typeface="宋体" panose="02010600030101010101" pitchFamily="2" charset="-122"/>
              </a:rPr>
              <a:t>和</a:t>
            </a:r>
            <a:r>
              <a:rPr lang="zh-CN" altLang="en-US" b="1" dirty="0" smtClean="0">
                <a:solidFill>
                  <a:schemeClr val="accent1"/>
                </a:solidFill>
                <a:latin typeface="宋体" panose="02010600030101010101" pitchFamily="2" charset="-122"/>
                <a:ea typeface="宋体" panose="02010600030101010101" pitchFamily="2" charset="-122"/>
              </a:rPr>
              <a:t>合约账户</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zh-CN" altLang="en-US" b="1" dirty="0">
                <a:solidFill>
                  <a:schemeClr val="accent1"/>
                </a:solidFill>
                <a:latin typeface="宋体" panose="02010600030101010101" pitchFamily="2" charset="-122"/>
                <a:ea typeface="宋体" panose="02010600030101010101" pitchFamily="2" charset="-122"/>
              </a:rPr>
              <a:t>外部持有</a:t>
            </a:r>
            <a:r>
              <a:rPr lang="zh-CN" altLang="en-US" b="1" dirty="0" smtClean="0">
                <a:solidFill>
                  <a:schemeClr val="accent1"/>
                </a:solidFill>
                <a:latin typeface="宋体" panose="02010600030101010101" pitchFamily="2" charset="-122"/>
                <a:ea typeface="宋体" panose="02010600030101010101" pitchFamily="2" charset="-122"/>
              </a:rPr>
              <a:t>账户</a:t>
            </a:r>
            <a:r>
              <a:rPr lang="zh-CN" altLang="en-US" dirty="0" smtClean="0">
                <a:solidFill>
                  <a:schemeClr val="accent1"/>
                </a:solidFill>
                <a:latin typeface="宋体" panose="02010600030101010101" pitchFamily="2" charset="-122"/>
                <a:ea typeface="宋体" panose="02010600030101010101" pitchFamily="2" charset="-122"/>
              </a:rPr>
              <a:t>（</a:t>
            </a:r>
            <a:r>
              <a:rPr lang="en-US" altLang="zh-CN" dirty="0">
                <a:solidFill>
                  <a:schemeClr val="accent1"/>
                </a:solidFill>
                <a:latin typeface="宋体" panose="02010600030101010101" pitchFamily="2" charset="-122"/>
                <a:ea typeface="宋体" panose="02010600030101010101" pitchFamily="2" charset="-122"/>
              </a:rPr>
              <a:t>EOA</a:t>
            </a:r>
            <a:r>
              <a:rPr lang="zh-CN" altLang="en-US" dirty="0" smtClean="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类似于</a:t>
            </a:r>
            <a:r>
              <a:rPr lang="zh-CN" altLang="en-US" dirty="0">
                <a:solidFill>
                  <a:schemeClr val="accent1"/>
                </a:solidFill>
                <a:latin typeface="宋体" panose="02010600030101010101" pitchFamily="2" charset="-122"/>
                <a:ea typeface="宋体" panose="02010600030101010101" pitchFamily="2" charset="-122"/>
              </a:rPr>
              <a:t>比特币中私钥控制的账户</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zh-CN" altLang="en-US" dirty="0">
                <a:solidFill>
                  <a:schemeClr val="accent1"/>
                </a:solidFill>
                <a:latin typeface="宋体" panose="02010600030101010101" pitchFamily="2" charset="-122"/>
                <a:ea typeface="宋体" panose="02010600030101010101" pitchFamily="2" charset="-122"/>
              </a:rPr>
              <a:t>取公钥的后</a:t>
            </a:r>
            <a:r>
              <a:rPr lang="en-US" altLang="zh-CN" dirty="0">
                <a:solidFill>
                  <a:schemeClr val="accent1"/>
                </a:solidFill>
                <a:latin typeface="宋体" panose="02010600030101010101" pitchFamily="2" charset="-122"/>
                <a:ea typeface="宋体" panose="02010600030101010101" pitchFamily="2" charset="-122"/>
              </a:rPr>
              <a:t>20</a:t>
            </a:r>
            <a:r>
              <a:rPr lang="zh-CN" altLang="en-US" dirty="0">
                <a:solidFill>
                  <a:schemeClr val="accent1"/>
                </a:solidFill>
                <a:latin typeface="宋体" panose="02010600030101010101" pitchFamily="2" charset="-122"/>
                <a:ea typeface="宋体" panose="02010600030101010101" pitchFamily="2" charset="-122"/>
              </a:rPr>
              <a:t>位做</a:t>
            </a:r>
            <a:r>
              <a:rPr lang="zh-CN" altLang="en-US" dirty="0" smtClean="0">
                <a:solidFill>
                  <a:schemeClr val="accent1"/>
                </a:solidFill>
                <a:latin typeface="宋体" panose="02010600030101010101" pitchFamily="2" charset="-122"/>
                <a:ea typeface="宋体" panose="02010600030101010101" pitchFamily="2" charset="-122"/>
              </a:rPr>
              <a:t>地址，</a:t>
            </a:r>
            <a:r>
              <a:rPr lang="zh-CN" altLang="en-US" dirty="0" smtClean="0">
                <a:solidFill>
                  <a:schemeClr val="accent1"/>
                </a:solidFill>
                <a:latin typeface="宋体" panose="02010600030101010101" pitchFamily="2" charset="-122"/>
                <a:ea typeface="宋体" panose="02010600030101010101" pitchFamily="2" charset="-122"/>
              </a:rPr>
              <a:t>包含</a:t>
            </a:r>
            <a:r>
              <a:rPr lang="zh-CN" altLang="en-US" dirty="0">
                <a:solidFill>
                  <a:schemeClr val="accent1"/>
                </a:solidFill>
                <a:latin typeface="宋体" panose="02010600030101010101" pitchFamily="2" charset="-122"/>
                <a:ea typeface="宋体" panose="02010600030101010101" pitchFamily="2" charset="-122"/>
              </a:rPr>
              <a:t>了 </a:t>
            </a:r>
            <a:r>
              <a:rPr lang="en-US" altLang="zh-CN" dirty="0">
                <a:solidFill>
                  <a:schemeClr val="accent1"/>
                </a:solidFill>
                <a:latin typeface="宋体" panose="02010600030101010101" pitchFamily="2" charset="-122"/>
                <a:ea typeface="宋体" panose="02010600030101010101" pitchFamily="2" charset="-122"/>
              </a:rPr>
              <a:t>Ether</a:t>
            </a:r>
            <a:r>
              <a:rPr lang="zh-CN" altLang="en-US" dirty="0">
                <a:solidFill>
                  <a:schemeClr val="accent1"/>
                </a:solidFill>
                <a:latin typeface="宋体" panose="02010600030101010101" pitchFamily="2" charset="-122"/>
                <a:ea typeface="宋体" panose="02010600030101010101" pitchFamily="2" charset="-122"/>
              </a:rPr>
              <a:t>余额</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能够发送交易且不存在关联</a:t>
            </a:r>
            <a:r>
              <a:rPr lang="zh-CN" altLang="en-US" dirty="0" smtClean="0">
                <a:solidFill>
                  <a:schemeClr val="accent1"/>
                </a:solidFill>
                <a:latin typeface="宋体" panose="02010600030101010101" pitchFamily="2" charset="-122"/>
                <a:ea typeface="宋体" panose="02010600030101010101" pitchFamily="2" charset="-122"/>
              </a:rPr>
              <a:t>代码。</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公私钥对编码存放在密钥文件（</a:t>
            </a:r>
            <a:r>
              <a:rPr lang="en-US" altLang="zh-CN" dirty="0" err="1" smtClean="0">
                <a:solidFill>
                  <a:schemeClr val="accent1"/>
                </a:solidFill>
                <a:latin typeface="宋体" panose="02010600030101010101" pitchFamily="2" charset="-122"/>
                <a:ea typeface="宋体" panose="02010600030101010101" pitchFamily="2" charset="-122"/>
              </a:rPr>
              <a:t>Keystore</a:t>
            </a:r>
            <a:r>
              <a:rPr lang="en-US" altLang="zh-CN" dirty="0" smtClean="0">
                <a:solidFill>
                  <a:schemeClr val="accent1"/>
                </a:solidFill>
                <a:latin typeface="宋体" panose="02010600030101010101" pitchFamily="2" charset="-122"/>
                <a:ea typeface="宋体" panose="02010600030101010101" pitchFamily="2" charset="-122"/>
              </a:rPr>
              <a:t>/</a:t>
            </a:r>
            <a:r>
              <a:rPr lang="en-US" altLang="zh-CN" dirty="0" err="1" smtClean="0">
                <a:solidFill>
                  <a:schemeClr val="accent1"/>
                </a:solidFill>
                <a:latin typeface="宋体" panose="02010600030101010101" pitchFamily="2" charset="-122"/>
                <a:ea typeface="宋体" panose="02010600030101010101" pitchFamily="2" charset="-122"/>
              </a:rPr>
              <a:t>Keyfile</a:t>
            </a:r>
            <a:r>
              <a:rPr lang="zh-CN" altLang="en-US" dirty="0" smtClean="0">
                <a:solidFill>
                  <a:schemeClr val="accent1"/>
                </a:solidFill>
                <a:latin typeface="宋体" panose="02010600030101010101" pitchFamily="2" charset="-122"/>
                <a:ea typeface="宋体" panose="02010600030101010101" pitchFamily="2" charset="-122"/>
              </a:rPr>
              <a:t>）中，</a:t>
            </a:r>
            <a:r>
              <a:rPr lang="en-US" altLang="zh-CN" dirty="0" err="1" smtClean="0">
                <a:solidFill>
                  <a:schemeClr val="accent1"/>
                </a:solidFill>
                <a:latin typeface="宋体" panose="02010600030101010101" pitchFamily="2" charset="-122"/>
                <a:ea typeface="宋体" panose="02010600030101010101" pitchFamily="2" charset="-122"/>
              </a:rPr>
              <a:t>json</a:t>
            </a:r>
            <a:r>
              <a:rPr lang="zh-CN" altLang="en-US" dirty="0" smtClean="0">
                <a:solidFill>
                  <a:schemeClr val="accent1"/>
                </a:solidFill>
                <a:latin typeface="宋体" panose="02010600030101010101" pitchFamily="2" charset="-122"/>
                <a:ea typeface="宋体" panose="02010600030101010101" pitchFamily="2" charset="-122"/>
              </a:rPr>
              <a:t>格式</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私钥是通过口令加密的。</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zh-CN" altLang="en-US" b="1" dirty="0" smtClean="0">
                <a:solidFill>
                  <a:schemeClr val="accent1"/>
                </a:solidFill>
                <a:latin typeface="宋体" panose="02010600030101010101" pitchFamily="2" charset="-122"/>
                <a:ea typeface="宋体" panose="02010600030101010101" pitchFamily="2" charset="-122"/>
              </a:rPr>
              <a:t>合约账户</a:t>
            </a:r>
            <a:r>
              <a:rPr lang="zh-CN" altLang="en-US" dirty="0" smtClean="0">
                <a:solidFill>
                  <a:schemeClr val="accent1"/>
                </a:solidFill>
                <a:latin typeface="宋体" panose="02010600030101010101" pitchFamily="2" charset="-122"/>
                <a:ea typeface="宋体" panose="02010600030101010101" pitchFamily="2" charset="-122"/>
              </a:rPr>
              <a:t>（</a:t>
            </a:r>
            <a:r>
              <a:rPr lang="en-US" altLang="zh-CN" dirty="0">
                <a:solidFill>
                  <a:schemeClr val="accent1"/>
                </a:solidFill>
                <a:latin typeface="宋体" panose="02010600030101010101" pitchFamily="2" charset="-122"/>
                <a:ea typeface="宋体" panose="02010600030101010101" pitchFamily="2" charset="-122"/>
              </a:rPr>
              <a:t>CA</a:t>
            </a:r>
            <a:r>
              <a:rPr lang="zh-CN" altLang="en-US" dirty="0" smtClean="0">
                <a:solidFill>
                  <a:schemeClr val="accent1"/>
                </a:solidFill>
                <a:latin typeface="宋体" panose="02010600030101010101" pitchFamily="2" charset="-122"/>
                <a:ea typeface="宋体" panose="02010600030101010101" pitchFamily="2" charset="-122"/>
              </a:rPr>
              <a:t>）：包含了余额和与</a:t>
            </a:r>
            <a:r>
              <a:rPr lang="zh-CN" altLang="en-US" dirty="0">
                <a:solidFill>
                  <a:schemeClr val="accent1"/>
                </a:solidFill>
                <a:latin typeface="宋体" panose="02010600030101010101" pitchFamily="2" charset="-122"/>
                <a:ea typeface="宋体" panose="02010600030101010101" pitchFamily="2" charset="-122"/>
              </a:rPr>
              <a:t>私钥相关联的</a:t>
            </a:r>
            <a:r>
              <a:rPr lang="zh-CN" altLang="en-US" dirty="0" smtClean="0">
                <a:solidFill>
                  <a:schemeClr val="accent1"/>
                </a:solidFill>
                <a:latin typeface="宋体" panose="02010600030101010101" pitchFamily="2" charset="-122"/>
                <a:ea typeface="宋体" panose="02010600030101010101" pitchFamily="2" charset="-122"/>
              </a:rPr>
              <a:t>代码，并在</a:t>
            </a:r>
            <a:r>
              <a:rPr lang="zh-CN" altLang="en-US" dirty="0">
                <a:solidFill>
                  <a:schemeClr val="accent1"/>
                </a:solidFill>
                <a:latin typeface="宋体" panose="02010600030101010101" pitchFamily="2" charset="-122"/>
                <a:ea typeface="宋体" panose="02010600030101010101" pitchFamily="2" charset="-122"/>
              </a:rPr>
              <a:t>响应交易事务或消息时触发和执行</a:t>
            </a:r>
            <a:r>
              <a:rPr lang="zh-CN" altLang="en-US" dirty="0" smtClean="0">
                <a:solidFill>
                  <a:schemeClr val="accent1"/>
                </a:solidFill>
                <a:latin typeface="宋体" panose="02010600030101010101" pitchFamily="2" charset="-122"/>
                <a:ea typeface="宋体" panose="02010600030101010101" pitchFamily="2" charset="-122"/>
              </a:rPr>
              <a:t>代码。</a:t>
            </a:r>
            <a:r>
              <a:rPr lang="zh-CN" altLang="en-US" dirty="0">
                <a:solidFill>
                  <a:schemeClr val="accent1"/>
                </a:solidFill>
                <a:latin typeface="宋体" panose="02010600030101010101" pitchFamily="2" charset="-122"/>
                <a:ea typeface="宋体" panose="02010600030101010101" pitchFamily="2" charset="-122"/>
              </a:rPr>
              <a:t>此外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合约账户可维持自身参数状态</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并可以调用其他合约</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zh-CN" altLang="en-US" b="1" dirty="0" smtClean="0">
                <a:solidFill>
                  <a:schemeClr val="accent1"/>
                </a:solidFill>
                <a:latin typeface="宋体" panose="02010600030101010101" pitchFamily="2" charset="-122"/>
                <a:ea typeface="宋体" panose="02010600030101010101" pitchFamily="2" charset="-122"/>
              </a:rPr>
              <a:t>外部账户可以调用合约账户</a:t>
            </a:r>
            <a:r>
              <a:rPr lang="zh-CN" altLang="en-US" dirty="0" smtClean="0">
                <a:solidFill>
                  <a:schemeClr val="accent1"/>
                </a:solidFill>
                <a:latin typeface="宋体" panose="02010600030101010101" pitchFamily="2" charset="-122"/>
                <a:ea typeface="宋体" panose="02010600030101010101" pitchFamily="2" charset="-122"/>
              </a:rPr>
              <a:t>，需要双方地址及数据。</a:t>
            </a:r>
            <a:endParaRPr lang="en-US" altLang="zh-CN" dirty="0" smtClean="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5092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7.2.2  </a:t>
            </a:r>
            <a:r>
              <a:rPr lang="zh-CN" altLang="en-US" sz="2400" dirty="0" smtClean="0">
                <a:latin typeface="华文中宋" panose="02010600040101010101" pitchFamily="2" charset="-122"/>
                <a:ea typeface="华文中宋" panose="02010600040101010101" pitchFamily="2" charset="-122"/>
              </a:rPr>
              <a:t>世界状态</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12296" y="1445343"/>
            <a:ext cx="10729213" cy="3416320"/>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以太坊中的世界状态定义为以太坊区块链中的全局状态，表示为以太坊地址和账户状态之间的映射。</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en-US" altLang="zh-CN" dirty="0" smtClean="0">
              <a:solidFill>
                <a:schemeClr val="accent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u"/>
            </a:pPr>
            <a:r>
              <a:rPr lang="zh-CN" altLang="en-US" dirty="0">
                <a:solidFill>
                  <a:schemeClr val="accent1"/>
                </a:solidFill>
                <a:latin typeface="宋体" panose="02010600030101010101" pitchFamily="2" charset="-122"/>
                <a:ea typeface="宋体" panose="02010600030101010101" pitchFamily="2" charset="-122"/>
              </a:rPr>
              <a:t>账户状态由</a:t>
            </a:r>
            <a:r>
              <a:rPr lang="en-US" altLang="zh-CN" dirty="0">
                <a:solidFill>
                  <a:schemeClr val="accent1"/>
                </a:solidFill>
                <a:latin typeface="宋体" panose="02010600030101010101" pitchFamily="2" charset="-122"/>
                <a:ea typeface="宋体" panose="02010600030101010101" pitchFamily="2" charset="-122"/>
              </a:rPr>
              <a:t>4</a:t>
            </a:r>
            <a:r>
              <a:rPr lang="zh-CN" altLang="en-US" dirty="0">
                <a:solidFill>
                  <a:schemeClr val="accent1"/>
                </a:solidFill>
                <a:latin typeface="宋体" panose="02010600030101010101" pitchFamily="2" charset="-122"/>
                <a:ea typeface="宋体" panose="02010600030101010101" pitchFamily="2" charset="-122"/>
              </a:rPr>
              <a:t>个字段</a:t>
            </a:r>
            <a:r>
              <a:rPr lang="zh-CN" altLang="en-US" dirty="0" smtClean="0">
                <a:solidFill>
                  <a:schemeClr val="accent1"/>
                </a:solidFill>
                <a:latin typeface="宋体" panose="02010600030101010101" pitchFamily="2" charset="-122"/>
                <a:ea typeface="宋体" panose="02010600030101010101" pitchFamily="2" charset="-122"/>
              </a:rPr>
              <a:t>组成</a:t>
            </a:r>
            <a:r>
              <a:rPr lang="en-US" altLang="zh-CN" dirty="0" smtClean="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Wingdings" panose="05000000000000000000" pitchFamily="2" charset="2"/>
              <a:buChar char="Ø"/>
            </a:pPr>
            <a:r>
              <a:rPr lang="en-US" altLang="zh-CN" b="1" dirty="0" smtClean="0">
                <a:solidFill>
                  <a:schemeClr val="accent1"/>
                </a:solidFill>
                <a:latin typeface="宋体" panose="02010600030101010101" pitchFamily="2" charset="-122"/>
                <a:ea typeface="宋体" panose="02010600030101010101" pitchFamily="2" charset="-122"/>
              </a:rPr>
              <a:t>nonce</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当每次从地址发送交易时，该值递增</a:t>
            </a:r>
            <a:r>
              <a:rPr lang="zh-CN" altLang="en-US" dirty="0">
                <a:solidFill>
                  <a:schemeClr val="accent1"/>
                </a:solidFill>
                <a:latin typeface="宋体" panose="02010600030101010101" pitchFamily="2" charset="-122"/>
                <a:ea typeface="宋体" panose="02010600030101010101" pitchFamily="2" charset="-122"/>
              </a:rPr>
              <a:t>。在合约账户中，该值代表账户创建的合约</a:t>
            </a:r>
            <a:r>
              <a:rPr lang="zh-CN" altLang="en-US" dirty="0" smtClean="0">
                <a:solidFill>
                  <a:schemeClr val="accent1"/>
                </a:solidFill>
                <a:latin typeface="宋体" panose="02010600030101010101" pitchFamily="2" charset="-122"/>
                <a:ea typeface="宋体" panose="02010600030101010101" pitchFamily="2" charset="-122"/>
              </a:rPr>
              <a:t>数量。</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Ø"/>
            </a:pPr>
            <a:r>
              <a:rPr lang="en-US" altLang="zh-CN" b="1" dirty="0" smtClean="0">
                <a:solidFill>
                  <a:schemeClr val="accent1"/>
                </a:solidFill>
                <a:latin typeface="宋体" panose="02010600030101010101" pitchFamily="2" charset="-122"/>
                <a:ea typeface="宋体" panose="02010600030101010101" pitchFamily="2" charset="-122"/>
              </a:rPr>
              <a:t>balance:</a:t>
            </a:r>
            <a:r>
              <a:rPr lang="zh-CN" altLang="en-US" dirty="0" smtClean="0">
                <a:solidFill>
                  <a:schemeClr val="accent1"/>
                </a:solidFill>
                <a:latin typeface="宋体" panose="02010600030101010101" pitchFamily="2" charset="-122"/>
                <a:ea typeface="宋体" panose="02010600030101010101" pitchFamily="2" charset="-122"/>
              </a:rPr>
              <a:t>账户余额。</a:t>
            </a:r>
            <a:r>
              <a:rPr lang="en-US" altLang="zh-CN" dirty="0" smtClean="0">
                <a:solidFill>
                  <a:schemeClr val="accent1"/>
                </a:solidFill>
                <a:latin typeface="宋体" panose="02010600030101010101" pitchFamily="2" charset="-122"/>
                <a:ea typeface="宋体" panose="02010600030101010101" pitchFamily="2" charset="-122"/>
              </a:rPr>
              <a:t>ether</a:t>
            </a:r>
            <a:r>
              <a:rPr lang="zh-CN" altLang="en-US" dirty="0">
                <a:solidFill>
                  <a:schemeClr val="accent1"/>
                </a:solidFill>
                <a:latin typeface="宋体" panose="02010600030101010101" pitchFamily="2" charset="-122"/>
                <a:ea typeface="宋体" panose="02010600030101010101" pitchFamily="2" charset="-122"/>
              </a:rPr>
              <a:t>也认为是以太币的单位，另一个常用的单位是</a:t>
            </a:r>
            <a:r>
              <a:rPr lang="en-US" altLang="zh-CN" dirty="0" err="1" smtClean="0">
                <a:solidFill>
                  <a:schemeClr val="accent1"/>
                </a:solidFill>
                <a:latin typeface="宋体" panose="02010600030101010101" pitchFamily="2" charset="-122"/>
                <a:ea typeface="宋体" panose="02010600030101010101" pitchFamily="2" charset="-122"/>
              </a:rPr>
              <a:t>wei</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Ø"/>
            </a:pPr>
            <a:r>
              <a:rPr lang="en-US" altLang="zh-CN" b="1" dirty="0" err="1">
                <a:solidFill>
                  <a:schemeClr val="accent1"/>
                </a:solidFill>
                <a:latin typeface="宋体" panose="02010600030101010101" pitchFamily="2" charset="-122"/>
                <a:ea typeface="宋体" panose="02010600030101010101" pitchFamily="2" charset="-122"/>
              </a:rPr>
              <a:t>s</a:t>
            </a:r>
            <a:r>
              <a:rPr lang="en-US" altLang="zh-CN" b="1" dirty="0" err="1" smtClean="0">
                <a:solidFill>
                  <a:schemeClr val="accent1"/>
                </a:solidFill>
                <a:latin typeface="宋体" panose="02010600030101010101" pitchFamily="2" charset="-122"/>
                <a:ea typeface="宋体" panose="02010600030101010101" pitchFamily="2" charset="-122"/>
              </a:rPr>
              <a:t>torageroot</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代表</a:t>
            </a:r>
            <a:r>
              <a:rPr lang="en-US" altLang="zh-CN" dirty="0" err="1" smtClean="0">
                <a:solidFill>
                  <a:schemeClr val="accent1"/>
                </a:solidFill>
                <a:latin typeface="宋体" panose="02010600030101010101" pitchFamily="2" charset="-122"/>
                <a:ea typeface="宋体" panose="02010600030101010101" pitchFamily="2" charset="-122"/>
              </a:rPr>
              <a:t>Merkle</a:t>
            </a:r>
            <a:r>
              <a:rPr lang="en-US" altLang="zh-CN" dirty="0" smtClean="0">
                <a:solidFill>
                  <a:schemeClr val="accent1"/>
                </a:solidFill>
                <a:latin typeface="宋体" panose="02010600030101010101" pitchFamily="2" charset="-122"/>
                <a:ea typeface="宋体" panose="02010600030101010101" pitchFamily="2" charset="-122"/>
              </a:rPr>
              <a:t> </a:t>
            </a:r>
            <a:r>
              <a:rPr lang="en-US" altLang="zh-CN" dirty="0">
                <a:solidFill>
                  <a:schemeClr val="accent1"/>
                </a:solidFill>
                <a:latin typeface="宋体" panose="02010600030101010101" pitchFamily="2" charset="-122"/>
                <a:ea typeface="宋体" panose="02010600030101010101" pitchFamily="2" charset="-122"/>
              </a:rPr>
              <a:t>Patricia</a:t>
            </a:r>
            <a:r>
              <a:rPr lang="zh-CN" altLang="en-US" dirty="0">
                <a:solidFill>
                  <a:schemeClr val="accent1"/>
                </a:solidFill>
                <a:latin typeface="宋体" panose="02010600030101010101" pitchFamily="2" charset="-122"/>
                <a:ea typeface="宋体" panose="02010600030101010101" pitchFamily="2" charset="-122"/>
              </a:rPr>
              <a:t>树的根节点</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并对账户的存储内容进行编码</a:t>
            </a:r>
            <a:r>
              <a:rPr lang="zh-CN" altLang="en-US" dirty="0" smtClean="0">
                <a:solidFill>
                  <a:schemeClr val="accent1"/>
                </a:solidFill>
                <a:latin typeface="宋体" panose="02010600030101010101" pitchFamily="2" charset="-122"/>
                <a:ea typeface="宋体" panose="02010600030101010101" pitchFamily="2" charset="-122"/>
              </a:rPr>
              <a:t>。（合约账户）</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Ø"/>
            </a:pPr>
            <a:r>
              <a:rPr lang="en-US" altLang="zh-CN" b="1" dirty="0" err="1" smtClean="0">
                <a:solidFill>
                  <a:schemeClr val="accent1"/>
                </a:solidFill>
                <a:latin typeface="宋体" panose="02010600030101010101" pitchFamily="2" charset="-122"/>
                <a:ea typeface="宋体" panose="02010600030101010101" pitchFamily="2" charset="-122"/>
              </a:rPr>
              <a:t>codehash</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作为一个不可变字段</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包含了与账户关联的智能合约代码的哈希值。在普通账户中</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该</a:t>
            </a:r>
            <a:r>
              <a:rPr lang="zh-CN" altLang="en-US" dirty="0">
                <a:solidFill>
                  <a:schemeClr val="accent1"/>
                </a:solidFill>
                <a:latin typeface="宋体" panose="02010600030101010101" pitchFamily="2" charset="-122"/>
                <a:ea typeface="宋体" panose="02010600030101010101" pitchFamily="2" charset="-122"/>
              </a:rPr>
              <a:t>字段包含一个空字符串的 </a:t>
            </a:r>
            <a:r>
              <a:rPr lang="en-US" altLang="zh-CN" dirty="0" smtClean="0">
                <a:solidFill>
                  <a:schemeClr val="accent1"/>
                </a:solidFill>
                <a:latin typeface="宋体" panose="02010600030101010101" pitchFamily="2" charset="-122"/>
                <a:ea typeface="宋体" panose="02010600030101010101" pitchFamily="2" charset="-122"/>
              </a:rPr>
              <a:t>Keccak 256</a:t>
            </a:r>
            <a:r>
              <a:rPr lang="zh-CN" altLang="en-US" dirty="0">
                <a:solidFill>
                  <a:schemeClr val="accent1"/>
                </a:solidFill>
                <a:latin typeface="宋体" panose="02010600030101010101" pitchFamily="2" charset="-122"/>
                <a:ea typeface="宋体" panose="02010600030101010101" pitchFamily="2" charset="-122"/>
              </a:rPr>
              <a:t>位哈希值。另外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代码通过一个消息调用而被调用。</a:t>
            </a:r>
            <a:endParaRPr lang="zh-CN" altLang="en-US" dirty="0" smtClean="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84776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9766" y="574655"/>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7.2.2  </a:t>
            </a:r>
            <a:r>
              <a:rPr lang="zh-CN" altLang="en-US" sz="2400" dirty="0" smtClean="0">
                <a:latin typeface="华文中宋" panose="02010600040101010101" pitchFamily="2" charset="-122"/>
                <a:ea typeface="华文中宋" panose="02010600040101010101" pitchFamily="2" charset="-122"/>
              </a:rPr>
              <a:t>世界状态</a:t>
            </a:r>
            <a:endParaRPr lang="zh-CN" altLang="en-US" sz="2400" dirty="0">
              <a:latin typeface="华文中宋" panose="02010600040101010101" pitchFamily="2" charset="-122"/>
              <a:ea typeface="华文中宋" panose="02010600040101010101" pitchFamily="2" charset="-122"/>
            </a:endParaRPr>
          </a:p>
        </p:txBody>
      </p:sp>
      <p:grpSp>
        <p:nvGrpSpPr>
          <p:cNvPr id="87" name="组合 86"/>
          <p:cNvGrpSpPr/>
          <p:nvPr/>
        </p:nvGrpSpPr>
        <p:grpSpPr>
          <a:xfrm>
            <a:off x="8366339" y="3584092"/>
            <a:ext cx="2878635" cy="2177654"/>
            <a:chOff x="353961" y="3138014"/>
            <a:chExt cx="3448043" cy="2672851"/>
          </a:xfrm>
        </p:grpSpPr>
        <p:grpSp>
          <p:nvGrpSpPr>
            <p:cNvPr id="37" name="组合 36"/>
            <p:cNvGrpSpPr/>
            <p:nvPr/>
          </p:nvGrpSpPr>
          <p:grpSpPr>
            <a:xfrm>
              <a:off x="534986" y="3333136"/>
              <a:ext cx="3014853" cy="2175383"/>
              <a:chOff x="534986" y="3333136"/>
              <a:chExt cx="3014853" cy="2175383"/>
            </a:xfrm>
          </p:grpSpPr>
          <p:sp>
            <p:nvSpPr>
              <p:cNvPr id="3" name="矩形 2"/>
              <p:cNvSpPr/>
              <p:nvPr/>
            </p:nvSpPr>
            <p:spPr>
              <a:xfrm>
                <a:off x="1606702" y="3333136"/>
                <a:ext cx="811161" cy="516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60271" y="4299155"/>
                <a:ext cx="508581" cy="39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84532" y="4299155"/>
                <a:ext cx="508581" cy="39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4986" y="522584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9423" y="5223387"/>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47626"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01786"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63572"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545879" y="522338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913241" y="523321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295548" y="523321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endCxn id="4" idx="0"/>
              </p:cNvCxnSpPr>
              <p:nvPr/>
            </p:nvCxnSpPr>
            <p:spPr>
              <a:xfrm flipH="1">
                <a:off x="1214562" y="3864077"/>
                <a:ext cx="569993" cy="435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7" idx="0"/>
              </p:cNvCxnSpPr>
              <p:nvPr/>
            </p:nvCxnSpPr>
            <p:spPr>
              <a:xfrm>
                <a:off x="2163572" y="3849329"/>
                <a:ext cx="675251" cy="44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 idx="2"/>
                <a:endCxn id="8" idx="0"/>
              </p:cNvCxnSpPr>
              <p:nvPr/>
            </p:nvCxnSpPr>
            <p:spPr>
              <a:xfrm flipH="1">
                <a:off x="662132" y="4697361"/>
                <a:ext cx="552430" cy="528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 idx="2"/>
                <a:endCxn id="10" idx="0"/>
              </p:cNvCxnSpPr>
              <p:nvPr/>
            </p:nvCxnSpPr>
            <p:spPr>
              <a:xfrm flipH="1">
                <a:off x="1016569" y="4697361"/>
                <a:ext cx="197993" cy="526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11" idx="0"/>
              </p:cNvCxnSpPr>
              <p:nvPr/>
            </p:nvCxnSpPr>
            <p:spPr>
              <a:xfrm>
                <a:off x="1214562" y="4697361"/>
                <a:ext cx="160210"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 idx="2"/>
                <a:endCxn id="12" idx="0"/>
              </p:cNvCxnSpPr>
              <p:nvPr/>
            </p:nvCxnSpPr>
            <p:spPr>
              <a:xfrm>
                <a:off x="1214562" y="4697361"/>
                <a:ext cx="514370"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 idx="2"/>
                <a:endCxn id="13" idx="0"/>
              </p:cNvCxnSpPr>
              <p:nvPr/>
            </p:nvCxnSpPr>
            <p:spPr>
              <a:xfrm flipH="1">
                <a:off x="2290718" y="4697361"/>
                <a:ext cx="548105"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7" idx="2"/>
                <a:endCxn id="14" idx="0"/>
              </p:cNvCxnSpPr>
              <p:nvPr/>
            </p:nvCxnSpPr>
            <p:spPr>
              <a:xfrm flipH="1">
                <a:off x="2673025" y="4697361"/>
                <a:ext cx="165798" cy="52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7" idx="2"/>
                <a:endCxn id="15" idx="0"/>
              </p:cNvCxnSpPr>
              <p:nvPr/>
            </p:nvCxnSpPr>
            <p:spPr>
              <a:xfrm>
                <a:off x="2838823" y="4697361"/>
                <a:ext cx="201564" cy="535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 idx="2"/>
                <a:endCxn id="16" idx="0"/>
              </p:cNvCxnSpPr>
              <p:nvPr/>
            </p:nvCxnSpPr>
            <p:spPr>
              <a:xfrm>
                <a:off x="2838823" y="4697361"/>
                <a:ext cx="583871" cy="53585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353961" y="3138014"/>
              <a:ext cx="3448043" cy="2672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90811" y="3389358"/>
              <a:ext cx="954191" cy="453318"/>
            </a:xfrm>
            <a:prstGeom prst="rect">
              <a:avLst/>
            </a:prstGeom>
            <a:noFill/>
          </p:spPr>
          <p:txBody>
            <a:bodyPr wrap="square" rtlCol="0">
              <a:spAutoFit/>
            </a:bodyPr>
            <a:lstStyle/>
            <a:p>
              <a:r>
                <a:rPr lang="en-US" altLang="zh-CN" dirty="0" smtClean="0"/>
                <a:t>root</a:t>
              </a:r>
              <a:endParaRPr lang="zh-CN" altLang="en-US" dirty="0"/>
            </a:p>
          </p:txBody>
        </p:sp>
      </p:grpSp>
      <p:grpSp>
        <p:nvGrpSpPr>
          <p:cNvPr id="86" name="组合 85"/>
          <p:cNvGrpSpPr/>
          <p:nvPr/>
        </p:nvGrpSpPr>
        <p:grpSpPr>
          <a:xfrm>
            <a:off x="6009409" y="2947229"/>
            <a:ext cx="1638695" cy="3406878"/>
            <a:chOff x="10753797" y="2175604"/>
            <a:chExt cx="1651819" cy="3583858"/>
          </a:xfrm>
        </p:grpSpPr>
        <p:grpSp>
          <p:nvGrpSpPr>
            <p:cNvPr id="48" name="组合 47"/>
            <p:cNvGrpSpPr/>
            <p:nvPr/>
          </p:nvGrpSpPr>
          <p:grpSpPr>
            <a:xfrm>
              <a:off x="10938226" y="2327710"/>
              <a:ext cx="1349476" cy="3279646"/>
              <a:chOff x="11343732" y="1203457"/>
              <a:chExt cx="1349476" cy="3279646"/>
            </a:xfrm>
          </p:grpSpPr>
          <p:sp>
            <p:nvSpPr>
              <p:cNvPr id="40" name="矩形 39"/>
              <p:cNvSpPr/>
              <p:nvPr/>
            </p:nvSpPr>
            <p:spPr>
              <a:xfrm>
                <a:off x="11343732" y="1203457"/>
                <a:ext cx="1238865" cy="6329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350450" y="2049653"/>
                <a:ext cx="1238865" cy="6329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360238" y="2961428"/>
                <a:ext cx="1238865" cy="6329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1350450" y="3850169"/>
                <a:ext cx="1238865" cy="6329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1476468" y="1319921"/>
                <a:ext cx="948337" cy="369331"/>
              </a:xfrm>
              <a:prstGeom prst="rect">
                <a:avLst/>
              </a:prstGeom>
              <a:noFill/>
            </p:spPr>
            <p:txBody>
              <a:bodyPr wrap="square" rtlCol="0">
                <a:spAutoFit/>
              </a:bodyPr>
              <a:lstStyle/>
              <a:p>
                <a:r>
                  <a:rPr lang="en-US" altLang="zh-CN" dirty="0" smtClean="0"/>
                  <a:t>nonce</a:t>
                </a:r>
                <a:endParaRPr lang="zh-CN" altLang="en-US" dirty="0"/>
              </a:p>
            </p:txBody>
          </p:sp>
          <p:sp>
            <p:nvSpPr>
              <p:cNvPr id="45" name="文本框 44"/>
              <p:cNvSpPr txBox="1"/>
              <p:nvPr/>
            </p:nvSpPr>
            <p:spPr>
              <a:xfrm>
                <a:off x="11476467" y="2183290"/>
                <a:ext cx="1106128" cy="369332"/>
              </a:xfrm>
              <a:prstGeom prst="rect">
                <a:avLst/>
              </a:prstGeom>
              <a:noFill/>
            </p:spPr>
            <p:txBody>
              <a:bodyPr wrap="square" rtlCol="0">
                <a:spAutoFit/>
              </a:bodyPr>
              <a:lstStyle/>
              <a:p>
                <a:r>
                  <a:rPr lang="en-US" altLang="zh-CN" dirty="0" smtClean="0"/>
                  <a:t>balance</a:t>
                </a:r>
                <a:endParaRPr lang="zh-CN" altLang="en-US" dirty="0"/>
              </a:p>
            </p:txBody>
          </p:sp>
          <p:sp>
            <p:nvSpPr>
              <p:cNvPr id="46" name="文本框 45"/>
              <p:cNvSpPr txBox="1"/>
              <p:nvPr/>
            </p:nvSpPr>
            <p:spPr>
              <a:xfrm>
                <a:off x="11365853" y="2907829"/>
                <a:ext cx="1327355" cy="646331"/>
              </a:xfrm>
              <a:prstGeom prst="rect">
                <a:avLst/>
              </a:prstGeom>
              <a:noFill/>
            </p:spPr>
            <p:txBody>
              <a:bodyPr wrap="square" rtlCol="0">
                <a:spAutoFit/>
              </a:bodyPr>
              <a:lstStyle/>
              <a:p>
                <a:r>
                  <a:rPr lang="en-US" altLang="zh-CN" dirty="0" smtClean="0"/>
                  <a:t>Storage</a:t>
                </a:r>
              </a:p>
              <a:p>
                <a:r>
                  <a:rPr lang="en-US" altLang="zh-CN" dirty="0" smtClean="0"/>
                  <a:t>Root hash</a:t>
                </a:r>
                <a:endParaRPr lang="zh-CN" altLang="en-US" dirty="0"/>
              </a:p>
            </p:txBody>
          </p:sp>
          <p:sp>
            <p:nvSpPr>
              <p:cNvPr id="47" name="文本框 46"/>
              <p:cNvSpPr txBox="1"/>
              <p:nvPr/>
            </p:nvSpPr>
            <p:spPr>
              <a:xfrm>
                <a:off x="11361511" y="3967532"/>
                <a:ext cx="1216741" cy="369332"/>
              </a:xfrm>
              <a:prstGeom prst="rect">
                <a:avLst/>
              </a:prstGeom>
              <a:noFill/>
            </p:spPr>
            <p:txBody>
              <a:bodyPr wrap="square" rtlCol="0">
                <a:spAutoFit/>
              </a:bodyPr>
              <a:lstStyle/>
              <a:p>
                <a:r>
                  <a:rPr lang="en-US" altLang="zh-CN" dirty="0" err="1" smtClean="0"/>
                  <a:t>Codehash</a:t>
                </a:r>
                <a:endParaRPr lang="zh-CN" altLang="en-US" dirty="0"/>
              </a:p>
            </p:txBody>
          </p:sp>
        </p:grpSp>
        <p:sp>
          <p:nvSpPr>
            <p:cNvPr id="49" name="矩形 48"/>
            <p:cNvSpPr/>
            <p:nvPr/>
          </p:nvSpPr>
          <p:spPr>
            <a:xfrm>
              <a:off x="10753797" y="2175604"/>
              <a:ext cx="1651819" cy="358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2012686" y="3684648"/>
            <a:ext cx="3362633" cy="2669459"/>
            <a:chOff x="7777316" y="2991460"/>
            <a:chExt cx="3362633" cy="2669459"/>
          </a:xfrm>
        </p:grpSpPr>
        <p:grpSp>
          <p:nvGrpSpPr>
            <p:cNvPr id="51" name="组合 50"/>
            <p:cNvGrpSpPr/>
            <p:nvPr/>
          </p:nvGrpSpPr>
          <p:grpSpPr>
            <a:xfrm>
              <a:off x="7951205" y="3292266"/>
              <a:ext cx="3014853" cy="2175383"/>
              <a:chOff x="534986" y="3333136"/>
              <a:chExt cx="3014853" cy="2175383"/>
            </a:xfrm>
          </p:grpSpPr>
          <p:sp>
            <p:nvSpPr>
              <p:cNvPr id="52" name="矩形 51"/>
              <p:cNvSpPr/>
              <p:nvPr/>
            </p:nvSpPr>
            <p:spPr>
              <a:xfrm>
                <a:off x="1606702" y="3333136"/>
                <a:ext cx="811161" cy="516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960271" y="4299155"/>
                <a:ext cx="508581" cy="39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584532" y="4299155"/>
                <a:ext cx="508581" cy="39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34986" y="522584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89423" y="5223387"/>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247626"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601786"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63572"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545879" y="522338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2913241" y="523321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295548" y="523321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endCxn id="53" idx="0"/>
              </p:cNvCxnSpPr>
              <p:nvPr/>
            </p:nvCxnSpPr>
            <p:spPr>
              <a:xfrm flipH="1">
                <a:off x="1214562" y="3864077"/>
                <a:ext cx="569993" cy="435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4" idx="0"/>
              </p:cNvCxnSpPr>
              <p:nvPr/>
            </p:nvCxnSpPr>
            <p:spPr>
              <a:xfrm>
                <a:off x="2163572" y="3849329"/>
                <a:ext cx="675251" cy="44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53" idx="2"/>
                <a:endCxn id="55" idx="0"/>
              </p:cNvCxnSpPr>
              <p:nvPr/>
            </p:nvCxnSpPr>
            <p:spPr>
              <a:xfrm flipH="1">
                <a:off x="662132" y="4697361"/>
                <a:ext cx="552430" cy="528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3" idx="2"/>
                <a:endCxn id="56" idx="0"/>
              </p:cNvCxnSpPr>
              <p:nvPr/>
            </p:nvCxnSpPr>
            <p:spPr>
              <a:xfrm flipH="1">
                <a:off x="1016569" y="4697361"/>
                <a:ext cx="197993" cy="526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53" idx="2"/>
                <a:endCxn id="57" idx="0"/>
              </p:cNvCxnSpPr>
              <p:nvPr/>
            </p:nvCxnSpPr>
            <p:spPr>
              <a:xfrm>
                <a:off x="1214562" y="4697361"/>
                <a:ext cx="160210"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3" idx="2"/>
                <a:endCxn id="58" idx="0"/>
              </p:cNvCxnSpPr>
              <p:nvPr/>
            </p:nvCxnSpPr>
            <p:spPr>
              <a:xfrm>
                <a:off x="1214562" y="4697361"/>
                <a:ext cx="514370"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4" idx="2"/>
                <a:endCxn id="59" idx="0"/>
              </p:cNvCxnSpPr>
              <p:nvPr/>
            </p:nvCxnSpPr>
            <p:spPr>
              <a:xfrm flipH="1">
                <a:off x="2290718" y="4697361"/>
                <a:ext cx="548105"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54" idx="2"/>
                <a:endCxn id="60" idx="0"/>
              </p:cNvCxnSpPr>
              <p:nvPr/>
            </p:nvCxnSpPr>
            <p:spPr>
              <a:xfrm flipH="1">
                <a:off x="2673025" y="4697361"/>
                <a:ext cx="165798" cy="52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4" idx="2"/>
                <a:endCxn id="61" idx="0"/>
              </p:cNvCxnSpPr>
              <p:nvPr/>
            </p:nvCxnSpPr>
            <p:spPr>
              <a:xfrm>
                <a:off x="2838823" y="4697361"/>
                <a:ext cx="201564" cy="535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54" idx="2"/>
                <a:endCxn id="62" idx="0"/>
              </p:cNvCxnSpPr>
              <p:nvPr/>
            </p:nvCxnSpPr>
            <p:spPr>
              <a:xfrm>
                <a:off x="2838823" y="4697361"/>
                <a:ext cx="583871" cy="535854"/>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7777316" y="2991460"/>
              <a:ext cx="3362633" cy="2669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9145151" y="3320863"/>
              <a:ext cx="688931" cy="369332"/>
            </a:xfrm>
            <a:prstGeom prst="rect">
              <a:avLst/>
            </a:prstGeom>
            <a:noFill/>
          </p:spPr>
          <p:txBody>
            <a:bodyPr wrap="square" rtlCol="0">
              <a:spAutoFit/>
            </a:bodyPr>
            <a:lstStyle/>
            <a:p>
              <a:r>
                <a:rPr lang="en-US" altLang="zh-CN" dirty="0" smtClean="0"/>
                <a:t>root</a:t>
              </a:r>
              <a:endParaRPr lang="zh-CN" altLang="en-US" dirty="0"/>
            </a:p>
          </p:txBody>
        </p:sp>
        <p:sp>
          <p:nvSpPr>
            <p:cNvPr id="75" name="文本框 74"/>
            <p:cNvSpPr txBox="1"/>
            <p:nvPr/>
          </p:nvSpPr>
          <p:spPr>
            <a:xfrm>
              <a:off x="8314207" y="4255826"/>
              <a:ext cx="707446" cy="369332"/>
            </a:xfrm>
            <a:prstGeom prst="rect">
              <a:avLst/>
            </a:prstGeom>
            <a:noFill/>
          </p:spPr>
          <p:txBody>
            <a:bodyPr wrap="square" rtlCol="0">
              <a:spAutoFit/>
            </a:bodyPr>
            <a:lstStyle/>
            <a:p>
              <a:r>
                <a:rPr lang="en-US" altLang="zh-CN" dirty="0"/>
                <a:t>acct</a:t>
              </a:r>
              <a:endParaRPr lang="zh-CN" altLang="en-US" dirty="0"/>
            </a:p>
          </p:txBody>
        </p:sp>
        <p:sp>
          <p:nvSpPr>
            <p:cNvPr id="76" name="文本框 75"/>
            <p:cNvSpPr txBox="1"/>
            <p:nvPr/>
          </p:nvSpPr>
          <p:spPr>
            <a:xfrm>
              <a:off x="9966614" y="4288958"/>
              <a:ext cx="707446" cy="369332"/>
            </a:xfrm>
            <a:prstGeom prst="rect">
              <a:avLst/>
            </a:prstGeom>
            <a:noFill/>
          </p:spPr>
          <p:txBody>
            <a:bodyPr wrap="square" rtlCol="0">
              <a:spAutoFit/>
            </a:bodyPr>
            <a:lstStyle/>
            <a:p>
              <a:r>
                <a:rPr lang="en-US" altLang="zh-CN" dirty="0"/>
                <a:t>acct</a:t>
              </a:r>
              <a:endParaRPr lang="zh-CN" altLang="en-US" dirty="0"/>
            </a:p>
          </p:txBody>
        </p:sp>
        <p:sp>
          <p:nvSpPr>
            <p:cNvPr id="77" name="文本框 76"/>
            <p:cNvSpPr txBox="1"/>
            <p:nvPr/>
          </p:nvSpPr>
          <p:spPr>
            <a:xfrm>
              <a:off x="7905135" y="5164393"/>
              <a:ext cx="296595" cy="369332"/>
            </a:xfrm>
            <a:prstGeom prst="rect">
              <a:avLst/>
            </a:prstGeom>
            <a:noFill/>
          </p:spPr>
          <p:txBody>
            <a:bodyPr wrap="square" rtlCol="0">
              <a:spAutoFit/>
            </a:bodyPr>
            <a:lstStyle/>
            <a:p>
              <a:r>
                <a:rPr lang="en-US" altLang="zh-CN" dirty="0" smtClean="0"/>
                <a:t>A</a:t>
              </a:r>
              <a:endParaRPr lang="zh-CN" altLang="en-US" dirty="0"/>
            </a:p>
          </p:txBody>
        </p:sp>
        <p:sp>
          <p:nvSpPr>
            <p:cNvPr id="78" name="文本框 77"/>
            <p:cNvSpPr txBox="1"/>
            <p:nvPr/>
          </p:nvSpPr>
          <p:spPr>
            <a:xfrm>
              <a:off x="8278757" y="5139817"/>
              <a:ext cx="296595" cy="369332"/>
            </a:xfrm>
            <a:prstGeom prst="rect">
              <a:avLst/>
            </a:prstGeom>
            <a:noFill/>
          </p:spPr>
          <p:txBody>
            <a:bodyPr wrap="square" rtlCol="0">
              <a:spAutoFit/>
            </a:bodyPr>
            <a:lstStyle/>
            <a:p>
              <a:r>
                <a:rPr lang="en-US" altLang="zh-CN" dirty="0" smtClean="0"/>
                <a:t>A</a:t>
              </a:r>
              <a:endParaRPr lang="zh-CN" altLang="en-US" dirty="0"/>
            </a:p>
          </p:txBody>
        </p:sp>
        <p:sp>
          <p:nvSpPr>
            <p:cNvPr id="79" name="文本框 78"/>
            <p:cNvSpPr txBox="1"/>
            <p:nvPr/>
          </p:nvSpPr>
          <p:spPr>
            <a:xfrm>
              <a:off x="8632726" y="5139817"/>
              <a:ext cx="296595" cy="369332"/>
            </a:xfrm>
            <a:prstGeom prst="rect">
              <a:avLst/>
            </a:prstGeom>
            <a:noFill/>
          </p:spPr>
          <p:txBody>
            <a:bodyPr wrap="square" rtlCol="0">
              <a:spAutoFit/>
            </a:bodyPr>
            <a:lstStyle/>
            <a:p>
              <a:r>
                <a:rPr lang="en-US" altLang="zh-CN" dirty="0" smtClean="0"/>
                <a:t>A</a:t>
              </a:r>
              <a:endParaRPr lang="zh-CN" altLang="en-US" dirty="0"/>
            </a:p>
          </p:txBody>
        </p:sp>
        <p:sp>
          <p:nvSpPr>
            <p:cNvPr id="80" name="文本框 79"/>
            <p:cNvSpPr txBox="1"/>
            <p:nvPr/>
          </p:nvSpPr>
          <p:spPr>
            <a:xfrm>
              <a:off x="8986686" y="5154563"/>
              <a:ext cx="296595" cy="369332"/>
            </a:xfrm>
            <a:prstGeom prst="rect">
              <a:avLst/>
            </a:prstGeom>
            <a:noFill/>
          </p:spPr>
          <p:txBody>
            <a:bodyPr wrap="square" rtlCol="0">
              <a:spAutoFit/>
            </a:bodyPr>
            <a:lstStyle/>
            <a:p>
              <a:r>
                <a:rPr lang="en-US" altLang="zh-CN" dirty="0" smtClean="0"/>
                <a:t>A</a:t>
              </a:r>
              <a:endParaRPr lang="zh-CN" altLang="en-US" dirty="0"/>
            </a:p>
          </p:txBody>
        </p:sp>
        <p:sp>
          <p:nvSpPr>
            <p:cNvPr id="81" name="文本框 80"/>
            <p:cNvSpPr txBox="1"/>
            <p:nvPr/>
          </p:nvSpPr>
          <p:spPr>
            <a:xfrm>
              <a:off x="9561873" y="5139814"/>
              <a:ext cx="296595" cy="369332"/>
            </a:xfrm>
            <a:prstGeom prst="rect">
              <a:avLst/>
            </a:prstGeom>
            <a:noFill/>
          </p:spPr>
          <p:txBody>
            <a:bodyPr wrap="square" rtlCol="0">
              <a:spAutoFit/>
            </a:bodyPr>
            <a:lstStyle/>
            <a:p>
              <a:r>
                <a:rPr lang="en-US" altLang="zh-CN" dirty="0" smtClean="0"/>
                <a:t>A</a:t>
              </a:r>
              <a:endParaRPr lang="zh-CN" altLang="en-US" dirty="0"/>
            </a:p>
          </p:txBody>
        </p:sp>
        <p:sp>
          <p:nvSpPr>
            <p:cNvPr id="82" name="文本框 81"/>
            <p:cNvSpPr txBox="1"/>
            <p:nvPr/>
          </p:nvSpPr>
          <p:spPr>
            <a:xfrm>
              <a:off x="9945323" y="5154565"/>
              <a:ext cx="296595" cy="369332"/>
            </a:xfrm>
            <a:prstGeom prst="rect">
              <a:avLst/>
            </a:prstGeom>
            <a:noFill/>
          </p:spPr>
          <p:txBody>
            <a:bodyPr wrap="square" rtlCol="0">
              <a:spAutoFit/>
            </a:bodyPr>
            <a:lstStyle/>
            <a:p>
              <a:r>
                <a:rPr lang="en-US" altLang="zh-CN" dirty="0" smtClean="0"/>
                <a:t>A</a:t>
              </a:r>
              <a:endParaRPr lang="zh-CN" altLang="en-US" dirty="0"/>
            </a:p>
          </p:txBody>
        </p:sp>
        <p:sp>
          <p:nvSpPr>
            <p:cNvPr id="83" name="文本框 82"/>
            <p:cNvSpPr txBox="1"/>
            <p:nvPr/>
          </p:nvSpPr>
          <p:spPr>
            <a:xfrm>
              <a:off x="10314034" y="5169313"/>
              <a:ext cx="296595" cy="369332"/>
            </a:xfrm>
            <a:prstGeom prst="rect">
              <a:avLst/>
            </a:prstGeom>
            <a:noFill/>
          </p:spPr>
          <p:txBody>
            <a:bodyPr wrap="square" rtlCol="0">
              <a:spAutoFit/>
            </a:bodyPr>
            <a:lstStyle/>
            <a:p>
              <a:r>
                <a:rPr lang="en-US" altLang="zh-CN" dirty="0" smtClean="0"/>
                <a:t>A</a:t>
              </a:r>
              <a:endParaRPr lang="zh-CN" altLang="en-US" dirty="0"/>
            </a:p>
          </p:txBody>
        </p:sp>
        <p:sp>
          <p:nvSpPr>
            <p:cNvPr id="84" name="文本框 83"/>
            <p:cNvSpPr txBox="1"/>
            <p:nvPr/>
          </p:nvSpPr>
          <p:spPr>
            <a:xfrm>
              <a:off x="10667993" y="5169311"/>
              <a:ext cx="296595" cy="369332"/>
            </a:xfrm>
            <a:prstGeom prst="rect">
              <a:avLst/>
            </a:prstGeom>
            <a:noFill/>
          </p:spPr>
          <p:txBody>
            <a:bodyPr wrap="square" rtlCol="0">
              <a:spAutoFit/>
            </a:bodyPr>
            <a:lstStyle/>
            <a:p>
              <a:r>
                <a:rPr lang="en-US" altLang="zh-CN" dirty="0" smtClean="0"/>
                <a:t>A</a:t>
              </a:r>
              <a:endParaRPr lang="zh-CN" altLang="en-US" dirty="0"/>
            </a:p>
          </p:txBody>
        </p:sp>
      </p:grpSp>
      <p:grpSp>
        <p:nvGrpSpPr>
          <p:cNvPr id="98" name="组合 97"/>
          <p:cNvGrpSpPr/>
          <p:nvPr/>
        </p:nvGrpSpPr>
        <p:grpSpPr>
          <a:xfrm>
            <a:off x="292864" y="3810856"/>
            <a:ext cx="1430593" cy="646331"/>
            <a:chOff x="6350767" y="1948183"/>
            <a:chExt cx="1430593" cy="646331"/>
          </a:xfrm>
        </p:grpSpPr>
        <p:sp>
          <p:nvSpPr>
            <p:cNvPr id="88" name="矩形 87"/>
            <p:cNvSpPr/>
            <p:nvPr/>
          </p:nvSpPr>
          <p:spPr>
            <a:xfrm>
              <a:off x="6414676" y="2051232"/>
              <a:ext cx="1366684" cy="527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 </a:t>
              </a:r>
              <a:endParaRPr lang="zh-CN" altLang="en-US" dirty="0">
                <a:solidFill>
                  <a:schemeClr val="tx1"/>
                </a:solidFill>
              </a:endParaRPr>
            </a:p>
          </p:txBody>
        </p:sp>
        <p:sp>
          <p:nvSpPr>
            <p:cNvPr id="89" name="文本框 88"/>
            <p:cNvSpPr txBox="1"/>
            <p:nvPr/>
          </p:nvSpPr>
          <p:spPr>
            <a:xfrm>
              <a:off x="6350767" y="1948183"/>
              <a:ext cx="1430593" cy="646331"/>
            </a:xfrm>
            <a:prstGeom prst="rect">
              <a:avLst/>
            </a:prstGeom>
            <a:noFill/>
          </p:spPr>
          <p:txBody>
            <a:bodyPr wrap="square" rtlCol="0">
              <a:spAutoFit/>
            </a:bodyPr>
            <a:lstStyle/>
            <a:p>
              <a:pPr algn="ctr"/>
              <a:r>
                <a:rPr lang="en-US" altLang="zh-CN" dirty="0" smtClean="0"/>
                <a:t>State root            hash</a:t>
              </a:r>
              <a:endParaRPr lang="zh-CN" altLang="en-US" dirty="0"/>
            </a:p>
          </p:txBody>
        </p:sp>
      </p:grpSp>
      <p:sp>
        <p:nvSpPr>
          <p:cNvPr id="90" name="右箭头 89"/>
          <p:cNvSpPr/>
          <p:nvPr/>
        </p:nvSpPr>
        <p:spPr>
          <a:xfrm>
            <a:off x="7621249" y="4545684"/>
            <a:ext cx="796412" cy="376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p:cNvCxnSpPr/>
          <p:nvPr/>
        </p:nvCxnSpPr>
        <p:spPr>
          <a:xfrm>
            <a:off x="4786131" y="5165821"/>
            <a:ext cx="1088878" cy="931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783759" y="3743064"/>
            <a:ext cx="946744" cy="1309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H="1" flipV="1">
            <a:off x="1830731" y="4243550"/>
            <a:ext cx="1418931" cy="2875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949748" y="3035252"/>
            <a:ext cx="1902542" cy="369332"/>
          </a:xfrm>
          <a:prstGeom prst="rect">
            <a:avLst/>
          </a:prstGeom>
          <a:noFill/>
        </p:spPr>
        <p:txBody>
          <a:bodyPr wrap="square" rtlCol="0">
            <a:spAutoFit/>
          </a:bodyPr>
          <a:lstStyle/>
          <a:p>
            <a:r>
              <a:rPr lang="zh-CN" altLang="en-US" dirty="0" smtClean="0"/>
              <a:t>账户字典树</a:t>
            </a:r>
            <a:endParaRPr lang="zh-CN" altLang="en-US" dirty="0"/>
          </a:p>
        </p:txBody>
      </p:sp>
      <p:sp>
        <p:nvSpPr>
          <p:cNvPr id="101" name="文本框 100"/>
          <p:cNvSpPr txBox="1"/>
          <p:nvPr/>
        </p:nvSpPr>
        <p:spPr>
          <a:xfrm>
            <a:off x="6304216" y="2543654"/>
            <a:ext cx="1789679" cy="369332"/>
          </a:xfrm>
          <a:prstGeom prst="rect">
            <a:avLst/>
          </a:prstGeom>
          <a:noFill/>
        </p:spPr>
        <p:txBody>
          <a:bodyPr wrap="square" rtlCol="0">
            <a:spAutoFit/>
          </a:bodyPr>
          <a:lstStyle/>
          <a:p>
            <a:r>
              <a:rPr lang="zh-CN" altLang="en-US" dirty="0" smtClean="0"/>
              <a:t>账户元组</a:t>
            </a:r>
            <a:endParaRPr lang="zh-CN" altLang="en-US" dirty="0"/>
          </a:p>
        </p:txBody>
      </p:sp>
      <p:sp>
        <p:nvSpPr>
          <p:cNvPr id="102" name="文本框 101"/>
          <p:cNvSpPr txBox="1"/>
          <p:nvPr/>
        </p:nvSpPr>
        <p:spPr>
          <a:xfrm>
            <a:off x="2899215" y="3103925"/>
            <a:ext cx="2911155" cy="369332"/>
          </a:xfrm>
          <a:prstGeom prst="rect">
            <a:avLst/>
          </a:prstGeom>
          <a:noFill/>
        </p:spPr>
        <p:txBody>
          <a:bodyPr wrap="square" rtlCol="0">
            <a:spAutoFit/>
          </a:bodyPr>
          <a:lstStyle/>
          <a:p>
            <a:r>
              <a:rPr lang="zh-CN" altLang="en-US" dirty="0" smtClean="0"/>
              <a:t>全局状态字典树</a:t>
            </a:r>
            <a:endParaRPr lang="zh-CN" altLang="en-US" dirty="0"/>
          </a:p>
        </p:txBody>
      </p:sp>
      <p:sp>
        <p:nvSpPr>
          <p:cNvPr id="103" name="文本框 102"/>
          <p:cNvSpPr txBox="1"/>
          <p:nvPr/>
        </p:nvSpPr>
        <p:spPr>
          <a:xfrm>
            <a:off x="323509" y="3047171"/>
            <a:ext cx="1430593" cy="646331"/>
          </a:xfrm>
          <a:prstGeom prst="rect">
            <a:avLst/>
          </a:prstGeom>
          <a:noFill/>
        </p:spPr>
        <p:txBody>
          <a:bodyPr wrap="square" rtlCol="0">
            <a:spAutoFit/>
          </a:bodyPr>
          <a:lstStyle/>
          <a:p>
            <a:pPr algn="ctr"/>
            <a:r>
              <a:rPr lang="zh-CN" altLang="en-US" dirty="0" smtClean="0"/>
              <a:t>状态</a:t>
            </a:r>
            <a:endParaRPr lang="en-US" altLang="zh-CN" dirty="0" smtClean="0"/>
          </a:p>
          <a:p>
            <a:pPr algn="ctr"/>
            <a:r>
              <a:rPr lang="zh-CN" altLang="en-US" dirty="0" smtClean="0"/>
              <a:t>根哈希值</a:t>
            </a:r>
            <a:endParaRPr lang="zh-CN" altLang="en-US" dirty="0"/>
          </a:p>
        </p:txBody>
      </p:sp>
      <p:sp>
        <p:nvSpPr>
          <p:cNvPr id="106" name="文本框 105"/>
          <p:cNvSpPr txBox="1"/>
          <p:nvPr/>
        </p:nvSpPr>
        <p:spPr>
          <a:xfrm>
            <a:off x="599766" y="1182678"/>
            <a:ext cx="11139950"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solidFill>
                  <a:schemeClr val="accent1"/>
                </a:solidFill>
                <a:latin typeface="宋体" panose="02010600030101010101" pitchFamily="2" charset="-122"/>
                <a:ea typeface="宋体" panose="02010600030101010101" pitchFamily="2" charset="-122"/>
              </a:rPr>
              <a:t>账户</a:t>
            </a:r>
            <a:r>
              <a:rPr lang="zh-CN" altLang="en-US" dirty="0">
                <a:solidFill>
                  <a:schemeClr val="accent1"/>
                </a:solidFill>
                <a:latin typeface="宋体" panose="02010600030101010101" pitchFamily="2" charset="-122"/>
                <a:ea typeface="宋体" panose="02010600030101010101" pitchFamily="2" charset="-122"/>
              </a:rPr>
              <a:t>数据结构用于全局状态字典树中，表示为地址和账户状态之间的映射</a:t>
            </a:r>
            <a:endParaRPr lang="en-US" altLang="zh-CN" dirty="0">
              <a:solidFill>
                <a:schemeClr val="accent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dirty="0">
                <a:solidFill>
                  <a:schemeClr val="accent1"/>
                </a:solidFill>
                <a:latin typeface="宋体" panose="02010600030101010101" pitchFamily="2" charset="-122"/>
                <a:ea typeface="宋体" panose="02010600030101010101" pitchFamily="2" charset="-122"/>
              </a:rPr>
              <a:t>通过 </a:t>
            </a:r>
            <a:r>
              <a:rPr lang="en-US" altLang="zh-CN" dirty="0">
                <a:solidFill>
                  <a:schemeClr val="accent1"/>
                </a:solidFill>
                <a:latin typeface="宋体" panose="02010600030101010101" pitchFamily="2" charset="-122"/>
                <a:ea typeface="宋体" panose="02010600030101010101" pitchFamily="2" charset="-122"/>
              </a:rPr>
              <a:t>Keccak256</a:t>
            </a:r>
            <a:r>
              <a:rPr lang="zh-CN" altLang="en-US" dirty="0">
                <a:solidFill>
                  <a:schemeClr val="accent1"/>
                </a:solidFill>
                <a:latin typeface="宋体" panose="02010600030101010101" pitchFamily="2" charset="-122"/>
                <a:ea typeface="宋体" panose="02010600030101010101" pitchFamily="2" charset="-122"/>
              </a:rPr>
              <a:t>位算法对全局状态字典树的根节点实现哈希化操作</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并形成区块头数据结构中的部分内容</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这作为状态根哈希值予以</a:t>
            </a:r>
            <a:r>
              <a:rPr lang="zh-CN" altLang="en-US" dirty="0" smtClean="0">
                <a:solidFill>
                  <a:schemeClr val="accent1"/>
                </a:solidFill>
                <a:latin typeface="宋体" panose="02010600030101010101" pitchFamily="2" charset="-122"/>
                <a:ea typeface="宋体" panose="02010600030101010101" pitchFamily="2" charset="-122"/>
              </a:rPr>
              <a:t>显示</a:t>
            </a:r>
            <a:endParaRPr lang="en-US" altLang="zh-CN" dirty="0" smtClean="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77001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7.2.3 </a:t>
            </a:r>
            <a:r>
              <a:rPr lang="zh-CN" altLang="en-US" sz="2400" dirty="0" smtClean="0">
                <a:latin typeface="华文中宋" panose="02010600040101010101" pitchFamily="2" charset="-122"/>
                <a:ea typeface="华文中宋" panose="02010600040101010101" pitchFamily="2" charset="-122"/>
              </a:rPr>
              <a:t>货币（</a:t>
            </a:r>
            <a:r>
              <a:rPr lang="en-US" altLang="zh-CN" sz="2400" dirty="0" smtClean="0">
                <a:latin typeface="华文中宋" panose="02010600040101010101" pitchFamily="2" charset="-122"/>
                <a:ea typeface="华文中宋" panose="02010600040101010101" pitchFamily="2" charset="-122"/>
              </a:rPr>
              <a:t>ETH </a:t>
            </a:r>
            <a:r>
              <a:rPr lang="zh-CN" altLang="en-US" sz="2400" dirty="0" smtClean="0">
                <a:latin typeface="华文中宋" panose="02010600040101010101" pitchFamily="2" charset="-122"/>
                <a:ea typeface="华文中宋" panose="02010600040101010101" pitchFamily="2" charset="-122"/>
              </a:rPr>
              <a:t>和</a:t>
            </a:r>
            <a:r>
              <a:rPr lang="en-US" altLang="zh-CN" sz="2400" dirty="0" smtClean="0">
                <a:latin typeface="华文中宋" panose="02010600040101010101" pitchFamily="2" charset="-122"/>
                <a:ea typeface="华文中宋" panose="02010600040101010101" pitchFamily="2" charset="-122"/>
              </a:rPr>
              <a:t>ETC</a:t>
            </a:r>
            <a:r>
              <a:rPr lang="zh-CN" altLang="en-US" sz="2400" dirty="0" smtClean="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789277" y="1356852"/>
            <a:ext cx="10168775" cy="2104872"/>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a:t>
            </a:r>
            <a:r>
              <a:rPr lang="zh-CN" altLang="en-US" dirty="0" smtClean="0">
                <a:solidFill>
                  <a:schemeClr val="accent4">
                    <a:lumMod val="10000"/>
                  </a:schemeClr>
                </a:solidFill>
                <a:latin typeface="宋体" panose="02010600030101010101" pitchFamily="2" charset="-122"/>
                <a:ea typeface="宋体" panose="02010600030101010101" pitchFamily="2" charset="-122"/>
              </a:rPr>
              <a:t>作为</a:t>
            </a:r>
            <a:r>
              <a:rPr lang="zh-CN" altLang="en-US" dirty="0">
                <a:solidFill>
                  <a:schemeClr val="accent4">
                    <a:lumMod val="10000"/>
                  </a:schemeClr>
                </a:solidFill>
                <a:latin typeface="宋体" panose="02010600030101010101" pitchFamily="2" charset="-122"/>
                <a:ea typeface="宋体" panose="02010600030101010101" pitchFamily="2" charset="-122"/>
              </a:rPr>
              <a:t>对矿工的激励</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以太坊提供了称为 </a:t>
            </a:r>
            <a:r>
              <a:rPr lang="en-US" altLang="zh-CN" dirty="0">
                <a:solidFill>
                  <a:schemeClr val="accent4">
                    <a:lumMod val="10000"/>
                  </a:schemeClr>
                </a:solidFill>
                <a:latin typeface="宋体" panose="02010600030101010101" pitchFamily="2" charset="-122"/>
                <a:ea typeface="宋体" panose="02010600030101010101" pitchFamily="2" charset="-122"/>
              </a:rPr>
              <a:t>Ether</a:t>
            </a:r>
            <a:r>
              <a:rPr lang="zh-CN" altLang="en-US" dirty="0">
                <a:solidFill>
                  <a:schemeClr val="accent4">
                    <a:lumMod val="10000"/>
                  </a:schemeClr>
                </a:solidFill>
                <a:latin typeface="宋体" panose="02010600030101010101" pitchFamily="2" charset="-122"/>
                <a:ea typeface="宋体" panose="02010600030101010101" pitchFamily="2" charset="-122"/>
              </a:rPr>
              <a:t>的本地货币。在</a:t>
            </a:r>
            <a:r>
              <a:rPr lang="en-US" altLang="zh-CN" dirty="0">
                <a:solidFill>
                  <a:schemeClr val="accent4">
                    <a:lumMod val="10000"/>
                  </a:schemeClr>
                </a:solidFill>
                <a:latin typeface="宋体" panose="02010600030101010101" pitchFamily="2" charset="-122"/>
                <a:ea typeface="宋体" panose="02010600030101010101" pitchFamily="2" charset="-122"/>
              </a:rPr>
              <a:t>DAO</a:t>
            </a:r>
            <a:r>
              <a:rPr lang="zh-CN" altLang="en-US" dirty="0">
                <a:solidFill>
                  <a:schemeClr val="accent4">
                    <a:lumMod val="10000"/>
                  </a:schemeClr>
                </a:solidFill>
                <a:latin typeface="宋体" panose="02010600030101010101" pitchFamily="2" charset="-122"/>
                <a:ea typeface="宋体" panose="02010600030101010101" pitchFamily="2" charset="-122"/>
              </a:rPr>
              <a:t>被入侵之后，为了缓解该问题产生的负面影响</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此处产生了一个硬分叉</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分支</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smtClean="0">
                <a:solidFill>
                  <a:schemeClr val="accent4">
                    <a:lumMod val="10000"/>
                  </a:schemeClr>
                </a:solidFill>
                <a:latin typeface="宋体" panose="02010600030101010101" pitchFamily="2" charset="-122"/>
                <a:ea typeface="宋体" panose="02010600030101010101" pitchFamily="2" charset="-122"/>
              </a:rPr>
              <a:t>。</a:t>
            </a:r>
            <a:endParaRPr lang="en-US" altLang="zh-CN" dirty="0" smtClean="0">
              <a:solidFill>
                <a:schemeClr val="accent4">
                  <a:lumMod val="10000"/>
                </a:schemeClr>
              </a:solidFill>
              <a:latin typeface="宋体" panose="02010600030101010101" pitchFamily="2" charset="-122"/>
              <a:ea typeface="宋体" panose="02010600030101010101" pitchFamily="2" charset="-122"/>
            </a:endParaRPr>
          </a:p>
          <a:p>
            <a:pPr>
              <a:lnSpc>
                <a:spcPct val="150000"/>
              </a:lnSpc>
            </a:pPr>
            <a:r>
              <a:rPr lang="zh-CN" altLang="en-US" dirty="0" smtClean="0">
                <a:solidFill>
                  <a:schemeClr val="accent4">
                    <a:lumMod val="10000"/>
                  </a:schemeClr>
                </a:solidFill>
                <a:latin typeface="宋体" panose="02010600030101010101" pitchFamily="2" charset="-122"/>
                <a:ea typeface="宋体" panose="02010600030101010101" pitchFamily="2" charset="-122"/>
              </a:rPr>
              <a:t>因此</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当前存在</a:t>
            </a:r>
            <a:r>
              <a:rPr lang="zh-CN" altLang="en-US" b="1" dirty="0">
                <a:solidFill>
                  <a:schemeClr val="accent4">
                    <a:lumMod val="10000"/>
                  </a:schemeClr>
                </a:solidFill>
                <a:latin typeface="宋体" panose="02010600030101010101" pitchFamily="2" charset="-122"/>
                <a:ea typeface="宋体" panose="02010600030101010101" pitchFamily="2" charset="-122"/>
              </a:rPr>
              <a:t>两种</a:t>
            </a:r>
            <a:r>
              <a:rPr lang="zh-CN" altLang="en-US" dirty="0">
                <a:solidFill>
                  <a:schemeClr val="accent4">
                    <a:lumMod val="10000"/>
                  </a:schemeClr>
                </a:solidFill>
                <a:latin typeface="宋体" panose="02010600030101010101" pitchFamily="2" charset="-122"/>
                <a:ea typeface="宋体" panose="02010600030101010101" pitchFamily="2" charset="-122"/>
              </a:rPr>
              <a:t>以太坊区</a:t>
            </a:r>
            <a:r>
              <a:rPr lang="zh-CN" altLang="en-US" dirty="0" smtClean="0">
                <a:solidFill>
                  <a:schemeClr val="accent4">
                    <a:lumMod val="10000"/>
                  </a:schemeClr>
                </a:solidFill>
                <a:latin typeface="宋体" panose="02010600030101010101" pitchFamily="2" charset="-122"/>
                <a:ea typeface="宋体" panose="02010600030101010101" pitchFamily="2" charset="-122"/>
              </a:rPr>
              <a:t>块链：</a:t>
            </a:r>
            <a:endParaRPr lang="en-US" altLang="zh-CN" dirty="0">
              <a:solidFill>
                <a:schemeClr val="accent4">
                  <a:lumMod val="10000"/>
                </a:schemeClr>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l"/>
            </a:pPr>
            <a:r>
              <a:rPr lang="zh-CN" altLang="en-US" dirty="0">
                <a:solidFill>
                  <a:schemeClr val="accent4">
                    <a:lumMod val="10000"/>
                  </a:schemeClr>
                </a:solidFill>
                <a:latin typeface="宋体" panose="02010600030101010101" pitchFamily="2" charset="-122"/>
                <a:ea typeface="宋体" panose="02010600030101010101" pitchFamily="2" charset="-122"/>
              </a:rPr>
              <a:t>以太坊经典</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其货币表示为</a:t>
            </a:r>
            <a:r>
              <a:rPr lang="en-US" altLang="zh-CN" dirty="0">
                <a:solidFill>
                  <a:schemeClr val="accent4">
                    <a:lumMod val="10000"/>
                  </a:schemeClr>
                </a:solidFill>
                <a:latin typeface="宋体" panose="02010600030101010101" pitchFamily="2" charset="-122"/>
                <a:ea typeface="宋体" panose="02010600030101010101" pitchFamily="2" charset="-122"/>
              </a:rPr>
              <a:t>ETH,</a:t>
            </a:r>
          </a:p>
          <a:p>
            <a:pPr marL="742950" lvl="1" indent="-285750">
              <a:lnSpc>
                <a:spcPct val="150000"/>
              </a:lnSpc>
              <a:buFont typeface="Wingdings" panose="05000000000000000000" pitchFamily="2" charset="2"/>
              <a:buChar char="l"/>
            </a:pPr>
            <a:r>
              <a:rPr lang="zh-CN" altLang="en-US" dirty="0">
                <a:solidFill>
                  <a:schemeClr val="accent4">
                    <a:lumMod val="10000"/>
                  </a:schemeClr>
                </a:solidFill>
                <a:latin typeface="宋体" panose="02010600030101010101" pitchFamily="2" charset="-122"/>
                <a:ea typeface="宋体" panose="02010600030101010101" pitchFamily="2" charset="-122"/>
              </a:rPr>
              <a:t>硬分叉版本则表示为</a:t>
            </a:r>
            <a:r>
              <a:rPr lang="en-US" altLang="zh-CN" dirty="0" smtClean="0">
                <a:solidFill>
                  <a:schemeClr val="accent4">
                    <a:lumMod val="10000"/>
                  </a:schemeClr>
                </a:solidFill>
                <a:latin typeface="宋体" panose="02010600030101010101" pitchFamily="2" charset="-122"/>
                <a:ea typeface="宋体" panose="02010600030101010101" pitchFamily="2" charset="-122"/>
              </a:rPr>
              <a:t>ETC</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且处于持续增长状态</a:t>
            </a:r>
            <a:r>
              <a:rPr lang="en-US" altLang="zh-CN" dirty="0">
                <a:solidFill>
                  <a:schemeClr val="accent4">
                    <a:lumMod val="10000"/>
                  </a:schemeClr>
                </a:solidFill>
                <a:latin typeface="宋体" panose="02010600030101010101" pitchFamily="2" charset="-122"/>
                <a:ea typeface="宋体" panose="02010600030101010101" pitchFamily="2" charset="-122"/>
              </a:rPr>
              <a:t>,</a:t>
            </a:r>
            <a:r>
              <a:rPr lang="zh-CN" altLang="en-US" dirty="0">
                <a:solidFill>
                  <a:schemeClr val="accent4">
                    <a:lumMod val="10000"/>
                  </a:schemeClr>
                </a:solidFill>
                <a:latin typeface="宋体" panose="02010600030101010101" pitchFamily="2" charset="-122"/>
                <a:ea typeface="宋体" panose="02010600030101010101" pitchFamily="2" charset="-122"/>
              </a:rPr>
              <a:t>并且正在进行积极的开发</a:t>
            </a:r>
          </a:p>
        </p:txBody>
      </p:sp>
      <p:pic>
        <p:nvPicPr>
          <p:cNvPr id="4" name="图片 3"/>
          <p:cNvPicPr>
            <a:picLocks noChangeAspect="1"/>
          </p:cNvPicPr>
          <p:nvPr/>
        </p:nvPicPr>
        <p:blipFill>
          <a:blip r:embed="rId2"/>
          <a:stretch>
            <a:fillRect/>
          </a:stretch>
        </p:blipFill>
        <p:spPr>
          <a:xfrm>
            <a:off x="1155342" y="3461724"/>
            <a:ext cx="9436643" cy="3088872"/>
          </a:xfrm>
          <a:prstGeom prst="rect">
            <a:avLst/>
          </a:prstGeom>
        </p:spPr>
      </p:pic>
    </p:spTree>
    <p:extLst>
      <p:ext uri="{BB962C8B-B14F-4D97-AF65-F5344CB8AC3E}">
        <p14:creationId xmlns:p14="http://schemas.microsoft.com/office/powerpoint/2010/main" val="2855789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7.2.3  </a:t>
            </a:r>
            <a:r>
              <a:rPr lang="en-US" altLang="zh-CN" sz="2400" dirty="0">
                <a:latin typeface="华文中宋" panose="02010600040101010101" pitchFamily="2" charset="-122"/>
                <a:ea typeface="华文中宋" panose="02010600040101010101" pitchFamily="2" charset="-122"/>
              </a:rPr>
              <a:t>gas</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12297" y="1445343"/>
            <a:ext cx="10331006" cy="4247317"/>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以太</a:t>
            </a:r>
            <a:r>
              <a:rPr lang="zh-CN" altLang="en-US" dirty="0">
                <a:solidFill>
                  <a:schemeClr val="accent1"/>
                </a:solidFill>
                <a:latin typeface="宋体" panose="02010600030101010101" pitchFamily="2" charset="-122"/>
                <a:ea typeface="宋体" panose="02010600030101010101" pitchFamily="2" charset="-122"/>
              </a:rPr>
              <a:t>坊区块链上的所有交易都需要支付所执行的计算成本</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该成本称作</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或 </a:t>
            </a:r>
            <a:r>
              <a:rPr lang="en-US" altLang="zh-CN" dirty="0">
                <a:solidFill>
                  <a:schemeClr val="accent1"/>
                </a:solidFill>
                <a:latin typeface="宋体" panose="02010600030101010101" pitchFamily="2" charset="-122"/>
                <a:ea typeface="宋体" panose="02010600030101010101" pitchFamily="2" charset="-122"/>
              </a:rPr>
              <a:t>crypto fuel,</a:t>
            </a:r>
            <a:r>
              <a:rPr lang="zh-CN" altLang="en-US" dirty="0">
                <a:solidFill>
                  <a:schemeClr val="accent1"/>
                </a:solidFill>
                <a:latin typeface="宋体" panose="02010600030101010101" pitchFamily="2" charset="-122"/>
                <a:ea typeface="宋体" panose="02010600030101010101" pitchFamily="2" charset="-122"/>
              </a:rPr>
              <a:t>这也是以太坊提出的一个新概念</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zh-CN" altLang="en-US" dirty="0">
                <a:solidFill>
                  <a:schemeClr val="accent1"/>
                </a:solidFill>
                <a:latin typeface="宋体" panose="02010600030101010101" pitchFamily="2" charset="-122"/>
                <a:ea typeface="宋体" panose="02010600030101010101" pitchFamily="2" charset="-122"/>
              </a:rPr>
              <a:t>每次操作均会消耗与之关联的预定义数量的</a:t>
            </a:r>
            <a:r>
              <a:rPr lang="en-US" altLang="zh-CN" dirty="0">
                <a:solidFill>
                  <a:schemeClr val="accent1"/>
                </a:solidFill>
                <a:latin typeface="宋体" panose="02010600030101010101" pitchFamily="2" charset="-122"/>
                <a:ea typeface="宋体" panose="02010600030101010101" pitchFamily="2" charset="-122"/>
              </a:rPr>
              <a:t>gas</a:t>
            </a:r>
          </a:p>
          <a:p>
            <a:pPr marL="742950" lvl="1" indent="-285750">
              <a:lnSpc>
                <a:spcPct val="150000"/>
              </a:lnSpc>
              <a:buFont typeface="Arial" panose="020B0604020202020204" pitchFamily="34" charset="0"/>
              <a:buChar char="•"/>
            </a:pPr>
            <a:r>
              <a:rPr lang="zh-CN" altLang="en-US" dirty="0">
                <a:solidFill>
                  <a:schemeClr val="accent1"/>
                </a:solidFill>
                <a:latin typeface="宋体" panose="02010600030101010101" pitchFamily="2" charset="-122"/>
                <a:ea typeface="宋体" panose="02010600030101010101" pitchFamily="2" charset="-122"/>
              </a:rPr>
              <a:t>每笔交易均指定了交易所消耗的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作为交易费用是由交易发起者预先支付</a:t>
            </a:r>
            <a:r>
              <a:rPr lang="zh-CN" altLang="en-US" dirty="0" smtClean="0">
                <a:solidFill>
                  <a:schemeClr val="accent1"/>
                </a:solidFill>
                <a:latin typeface="宋体" panose="02010600030101010101" pitchFamily="2" charset="-122"/>
                <a:ea typeface="宋体" panose="02010600030101010101" pitchFamily="2" charset="-122"/>
              </a:rPr>
              <a:t>的</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如果</a:t>
            </a:r>
            <a:r>
              <a:rPr lang="zh-CN" altLang="en-US" dirty="0">
                <a:solidFill>
                  <a:schemeClr val="accent1"/>
                </a:solidFill>
                <a:latin typeface="宋体" panose="02010600030101010101" pitchFamily="2" charset="-122"/>
                <a:ea typeface="宋体" panose="02010600030101010101" pitchFamily="2" charset="-122"/>
              </a:rPr>
              <a:t>在交易完成之前耗尽了</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那么由交易执行的任何操作都将回</a:t>
            </a:r>
            <a:r>
              <a:rPr lang="zh-CN" altLang="en-US" dirty="0" smtClean="0">
                <a:solidFill>
                  <a:schemeClr val="accent1"/>
                </a:solidFill>
                <a:latin typeface="宋体" panose="02010600030101010101" pitchFamily="2" charset="-122"/>
                <a:ea typeface="宋体" panose="02010600030101010101" pitchFamily="2" charset="-122"/>
              </a:rPr>
              <a:t>滚</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如果</a:t>
            </a:r>
            <a:r>
              <a:rPr lang="zh-CN" altLang="en-US" dirty="0">
                <a:solidFill>
                  <a:schemeClr val="accent1"/>
                </a:solidFill>
                <a:latin typeface="宋体" panose="02010600030101010101" pitchFamily="2" charset="-122"/>
                <a:ea typeface="宋体" panose="02010600030101010101" pitchFamily="2" charset="-122"/>
              </a:rPr>
              <a:t>交易成功执行那么任何剩余的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都将退回至交易的发起</a:t>
            </a:r>
            <a:r>
              <a:rPr lang="zh-CN" altLang="en-US" dirty="0" smtClean="0">
                <a:solidFill>
                  <a:schemeClr val="accent1"/>
                </a:solidFill>
                <a:latin typeface="宋体" panose="02010600030101010101" pitchFamily="2" charset="-122"/>
                <a:ea typeface="宋体" panose="02010600030101010101" pitchFamily="2" charset="-122"/>
              </a:rPr>
              <a:t>者</a:t>
            </a:r>
            <a:endParaRPr lang="en-US" altLang="zh-CN" dirty="0" smtClean="0">
              <a:solidFill>
                <a:schemeClr val="accent1"/>
              </a:solidFill>
              <a:latin typeface="宋体" panose="02010600030101010101" pitchFamily="2" charset="-122"/>
              <a:ea typeface="宋体" panose="02010600030101010101" pitchFamily="2" charset="-122"/>
            </a:endParaRPr>
          </a:p>
          <a:p>
            <a:pPr lvl="1">
              <a:lnSpc>
                <a:spcPct val="150000"/>
              </a:lnSpc>
            </a:pPr>
            <a:endParaRPr lang="en-US" altLang="zh-CN" dirty="0" smtClean="0">
              <a:solidFill>
                <a:schemeClr val="accent1"/>
              </a:solidFill>
              <a:latin typeface="宋体" panose="02010600030101010101" pitchFamily="2" charset="-122"/>
              <a:ea typeface="宋体" panose="02010600030101010101" pitchFamily="2" charset="-122"/>
            </a:endParaRPr>
          </a:p>
          <a:p>
            <a:pPr marL="285750" indent="-285750">
              <a:lnSpc>
                <a:spcPct val="150000"/>
              </a:lnSpc>
              <a:buFont typeface="宋体" panose="02010600030101010101" pitchFamily="2" charset="-122"/>
              <a:buChar char="※"/>
            </a:pPr>
            <a:r>
              <a:rPr lang="zh-CN" altLang="en-US" dirty="0" smtClean="0">
                <a:solidFill>
                  <a:schemeClr val="accent1"/>
                </a:solidFill>
                <a:latin typeface="宋体" panose="02010600030101010101" pitchFamily="2" charset="-122"/>
                <a:ea typeface="宋体" panose="02010600030101010101" pitchFamily="2" charset="-122"/>
              </a:rPr>
              <a:t> </a:t>
            </a:r>
            <a:r>
              <a:rPr lang="zh-CN" altLang="en-US" b="1" dirty="0" smtClean="0">
                <a:solidFill>
                  <a:schemeClr val="accent1"/>
                </a:solidFill>
                <a:latin typeface="宋体" panose="02010600030101010101" pitchFamily="2" charset="-122"/>
                <a:ea typeface="宋体" panose="02010600030101010101" pitchFamily="2" charset="-122"/>
              </a:rPr>
              <a:t>注意</a:t>
            </a:r>
            <a:r>
              <a:rPr lang="zh-CN" altLang="en-US" dirty="0">
                <a:solidFill>
                  <a:schemeClr val="accent1"/>
                </a:solidFill>
                <a:latin typeface="宋体" panose="02010600030101010101" pitchFamily="2" charset="-122"/>
                <a:ea typeface="宋体" panose="02010600030101010101" pitchFamily="2" charset="-122"/>
              </a:rPr>
              <a:t>：</a:t>
            </a: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不应与采矿费用</a:t>
            </a:r>
            <a:r>
              <a:rPr lang="zh-CN" altLang="en-US" dirty="0" smtClean="0">
                <a:solidFill>
                  <a:schemeClr val="accent1"/>
                </a:solidFill>
                <a:latin typeface="宋体" panose="02010600030101010101" pitchFamily="2" charset="-122"/>
                <a:ea typeface="宋体" panose="02010600030101010101" pitchFamily="2" charset="-122"/>
              </a:rPr>
              <a:t>混为一谈，采矿</a:t>
            </a:r>
            <a:r>
              <a:rPr lang="zh-CN" altLang="en-US" dirty="0">
                <a:solidFill>
                  <a:schemeClr val="accent1"/>
                </a:solidFill>
                <a:latin typeface="宋体" panose="02010600030101010101" pitchFamily="2" charset="-122"/>
                <a:ea typeface="宋体" panose="02010600030101010101" pitchFamily="2" charset="-122"/>
              </a:rPr>
              <a:t>费是一种不同的概念</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用于</a:t>
            </a:r>
            <a:r>
              <a:rPr lang="zh-CN" altLang="en-US" dirty="0" smtClean="0">
                <a:solidFill>
                  <a:schemeClr val="accent1"/>
                </a:solidFill>
                <a:latin typeface="宋体" panose="02010600030101010101" pitchFamily="2" charset="-122"/>
                <a:ea typeface="宋体" panose="02010600030101010101" pitchFamily="2" charset="-122"/>
              </a:rPr>
              <a:t>向矿工</a:t>
            </a:r>
            <a:r>
              <a:rPr lang="zh-CN" altLang="en-US" dirty="0">
                <a:solidFill>
                  <a:schemeClr val="accent1"/>
                </a:solidFill>
                <a:latin typeface="宋体" panose="02010600030101010101" pitchFamily="2" charset="-122"/>
                <a:ea typeface="宋体" panose="02010600030101010101" pitchFamily="2" charset="-122"/>
              </a:rPr>
              <a:t>支付</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费用</a:t>
            </a:r>
            <a:endParaRPr lang="en-US" altLang="zh-CN" dirty="0" smtClean="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86214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7.2.4  </a:t>
            </a:r>
            <a:r>
              <a:rPr lang="zh-CN" altLang="en-US" sz="2400" dirty="0" smtClean="0">
                <a:latin typeface="华文中宋" panose="02010600040101010101" pitchFamily="2" charset="-122"/>
                <a:ea typeface="华文中宋" panose="02010600040101010101" pitchFamily="2" charset="-122"/>
              </a:rPr>
              <a:t>共识机制</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27045" y="1430594"/>
            <a:ext cx="10640722" cy="4247317"/>
          </a:xfrm>
          <a:prstGeom prst="rect">
            <a:avLst/>
          </a:prstGeom>
          <a:noFill/>
        </p:spPr>
        <p:txBody>
          <a:bodyPr wrap="square" rtlCol="0">
            <a:spAutoFit/>
          </a:bodyPr>
          <a:lstStyle/>
          <a:p>
            <a:pPr marL="742950" lvl="1" indent="-285750">
              <a:lnSpc>
                <a:spcPct val="150000"/>
              </a:lnSpc>
              <a:buFont typeface="Wingdings" panose="05000000000000000000" pitchFamily="2" charset="2"/>
              <a:buChar char="ü"/>
            </a:pPr>
            <a:r>
              <a:rPr lang="zh-CN" altLang="en-US" b="1" dirty="0">
                <a:solidFill>
                  <a:schemeClr val="accent1"/>
                </a:solidFill>
                <a:latin typeface="宋体" panose="02010600030101010101" pitchFamily="2" charset="-122"/>
                <a:ea typeface="宋体" panose="02010600030101010101" pitchFamily="2" charset="-122"/>
              </a:rPr>
              <a:t>在比特币</a:t>
            </a:r>
            <a:r>
              <a:rPr lang="zh-CN" altLang="en-US" b="1" dirty="0" smtClean="0">
                <a:solidFill>
                  <a:schemeClr val="accent1"/>
                </a:solidFill>
                <a:latin typeface="宋体" panose="02010600030101010101" pitchFamily="2" charset="-122"/>
                <a:ea typeface="宋体" panose="02010600030101010101" pitchFamily="2" charset="-122"/>
              </a:rPr>
              <a:t>，主链是指最</a:t>
            </a:r>
            <a:r>
              <a:rPr lang="zh-CN" altLang="en-US" b="1" dirty="0">
                <a:solidFill>
                  <a:schemeClr val="accent1"/>
                </a:solidFill>
                <a:latin typeface="宋体" panose="02010600030101010101" pitchFamily="2" charset="-122"/>
                <a:ea typeface="宋体" panose="02010600030101010101" pitchFamily="2" charset="-122"/>
              </a:rPr>
              <a:t>长的</a:t>
            </a:r>
            <a:r>
              <a:rPr lang="zh-CN" altLang="en-US" b="1" dirty="0" smtClean="0">
                <a:solidFill>
                  <a:schemeClr val="accent1"/>
                </a:solidFill>
                <a:latin typeface="宋体" panose="02010600030101010101" pitchFamily="2" charset="-122"/>
                <a:ea typeface="宋体" panose="02010600030101010101" pitchFamily="2" charset="-122"/>
              </a:rPr>
              <a:t>链。</a:t>
            </a:r>
            <a:endParaRPr lang="en-US" altLang="zh-CN" b="1"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en-US" b="1" dirty="0" smtClean="0">
                <a:solidFill>
                  <a:schemeClr val="accent1"/>
                </a:solidFill>
                <a:latin typeface="宋体" panose="02010600030101010101" pitchFamily="2" charset="-122"/>
                <a:ea typeface="宋体" panose="02010600030101010101" pitchFamily="2" charset="-122"/>
              </a:rPr>
              <a:t>在</a:t>
            </a:r>
            <a:r>
              <a:rPr lang="zh-CN" altLang="en-US" b="1" dirty="0">
                <a:solidFill>
                  <a:schemeClr val="accent1"/>
                </a:solidFill>
                <a:latin typeface="宋体" panose="02010600030101010101" pitchFamily="2" charset="-122"/>
                <a:ea typeface="宋体" panose="02010600030101010101" pitchFamily="2" charset="-122"/>
              </a:rPr>
              <a:t>以太坊中，主链是指最重的链。</a:t>
            </a:r>
          </a:p>
          <a:p>
            <a:pPr>
              <a:lnSpc>
                <a:spcPct val="150000"/>
              </a:lnSpc>
            </a:pPr>
            <a:endParaRPr lang="en-US" altLang="zh-CN" b="1" dirty="0" smtClean="0">
              <a:solidFill>
                <a:schemeClr val="accent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b="1" dirty="0" smtClean="0">
                <a:solidFill>
                  <a:schemeClr val="accent1"/>
                </a:solidFill>
                <a:latin typeface="宋体" panose="02010600030101010101" pitchFamily="2" charset="-122"/>
                <a:ea typeface="宋体" panose="02010600030101010101" pitchFamily="2" charset="-122"/>
              </a:rPr>
              <a:t>孤</a:t>
            </a:r>
            <a:r>
              <a:rPr lang="zh-CN" altLang="en-US" b="1" dirty="0">
                <a:solidFill>
                  <a:schemeClr val="accent1"/>
                </a:solidFill>
                <a:latin typeface="宋体" panose="02010600030101010101" pitchFamily="2" charset="-122"/>
                <a:ea typeface="宋体" panose="02010600030101010101" pitchFamily="2" charset="-122"/>
              </a:rPr>
              <a:t>块</a:t>
            </a:r>
            <a:r>
              <a:rPr lang="en-US" altLang="zh-CN" b="1" dirty="0">
                <a:solidFill>
                  <a:schemeClr val="accent1"/>
                </a:solidFill>
                <a:latin typeface="宋体" panose="02010600030101010101" pitchFamily="2" charset="-122"/>
                <a:ea typeface="宋体" panose="02010600030101010101" pitchFamily="2" charset="-122"/>
              </a:rPr>
              <a:t>(orphan block</a:t>
            </a:r>
            <a:r>
              <a:rPr lang="en-US" altLang="zh-CN" b="1" dirty="0" smtClean="0">
                <a:solidFill>
                  <a:schemeClr val="accent1"/>
                </a:solidFill>
                <a:latin typeface="宋体" panose="02010600030101010101" pitchFamily="2" charset="-122"/>
                <a:ea typeface="宋体" panose="02010600030101010101" pitchFamily="2" charset="-122"/>
              </a:rPr>
              <a:t>)</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在</a:t>
            </a:r>
            <a:r>
              <a:rPr lang="zh-CN" altLang="en-US" dirty="0">
                <a:solidFill>
                  <a:schemeClr val="accent1"/>
                </a:solidFill>
                <a:latin typeface="宋体" panose="02010600030101010101" pitchFamily="2" charset="-122"/>
                <a:ea typeface="宋体" panose="02010600030101010101" pitchFamily="2" charset="-122"/>
              </a:rPr>
              <a:t>比特币协议中</a:t>
            </a:r>
            <a:r>
              <a:rPr lang="zh-CN" altLang="en-US" dirty="0" smtClean="0">
                <a:solidFill>
                  <a:schemeClr val="accent1"/>
                </a:solidFill>
                <a:latin typeface="宋体" panose="02010600030101010101" pitchFamily="2" charset="-122"/>
                <a:ea typeface="宋体" panose="02010600030101010101" pitchFamily="2" charset="-122"/>
              </a:rPr>
              <a:t>，如果</a:t>
            </a:r>
            <a:r>
              <a:rPr lang="zh-CN" altLang="en-US" dirty="0">
                <a:solidFill>
                  <a:schemeClr val="accent1"/>
                </a:solidFill>
                <a:latin typeface="宋体" panose="02010600030101010101" pitchFamily="2" charset="-122"/>
                <a:ea typeface="宋体" panose="02010600030101010101" pitchFamily="2" charset="-122"/>
              </a:rPr>
              <a:t>一个块不是最长链的一部分，那么它被称为是“孤块”。一个孤立的块是一个块，它也是合法的，但是发现的稍晚，或者是网络传输稍慢，而没有能成为最长的链的一部分。在比特币中，孤块没有意义，随后将被抛弃，发现这个孤块的矿工也拿不到采矿相关的奖励</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r>
              <a:rPr lang="zh-CN" altLang="en-US" b="1" dirty="0">
                <a:solidFill>
                  <a:schemeClr val="accent1"/>
                </a:solidFill>
                <a:latin typeface="宋体" panose="02010600030101010101" pitchFamily="2" charset="-122"/>
                <a:ea typeface="宋体" panose="02010600030101010101" pitchFamily="2" charset="-122"/>
              </a:rPr>
              <a:t>最重的链</a:t>
            </a:r>
            <a:r>
              <a:rPr lang="en-US" altLang="zh-CN" b="1" dirty="0">
                <a:solidFill>
                  <a:schemeClr val="accent1"/>
                </a:solidFill>
                <a:latin typeface="宋体" panose="02010600030101010101" pitchFamily="2" charset="-122"/>
                <a:ea typeface="宋体" panose="02010600030101010101" pitchFamily="2" charset="-122"/>
              </a:rPr>
              <a:t>(heaviest</a:t>
            </a:r>
            <a:r>
              <a:rPr lang="en-US" altLang="zh-CN" b="1" dirty="0" smtClean="0">
                <a:solidFill>
                  <a:schemeClr val="accent1"/>
                </a:solidFill>
                <a:latin typeface="宋体" panose="02010600030101010101" pitchFamily="2" charset="-122"/>
                <a:ea typeface="宋体" panose="02010600030101010101" pitchFamily="2" charset="-122"/>
              </a:rPr>
              <a:t>)</a:t>
            </a:r>
            <a:r>
              <a:rPr lang="zh-CN" altLang="en-US" b="1" dirty="0" smtClean="0">
                <a:solidFill>
                  <a:schemeClr val="accent1"/>
                </a:solidFill>
                <a:latin typeface="宋体" panose="02010600030101010101" pitchFamily="2" charset="-122"/>
                <a:ea typeface="宋体" panose="02010600030101010101" pitchFamily="2" charset="-122"/>
              </a:rPr>
              <a:t>：</a:t>
            </a:r>
            <a:r>
              <a:rPr lang="en-US" altLang="zh-CN" dirty="0" err="1" smtClean="0">
                <a:solidFill>
                  <a:schemeClr val="accent1"/>
                </a:solidFill>
                <a:latin typeface="宋体" panose="02010600030101010101" pitchFamily="2" charset="-122"/>
                <a:ea typeface="宋体" panose="02010600030101010101" pitchFamily="2" charset="-122"/>
              </a:rPr>
              <a:t>Ethereum</a:t>
            </a:r>
            <a:r>
              <a:rPr lang="zh-CN" altLang="en-US" dirty="0">
                <a:solidFill>
                  <a:schemeClr val="accent1"/>
                </a:solidFill>
                <a:latin typeface="宋体" panose="02010600030101010101" pitchFamily="2" charset="-122"/>
                <a:ea typeface="宋体" panose="02010600030101010101" pitchFamily="2" charset="-122"/>
              </a:rPr>
              <a:t>的</a:t>
            </a:r>
            <a:r>
              <a:rPr lang="en-US" altLang="zh-CN" dirty="0">
                <a:solidFill>
                  <a:schemeClr val="accent1"/>
                </a:solidFill>
                <a:latin typeface="宋体" panose="02010600030101010101" pitchFamily="2" charset="-122"/>
                <a:ea typeface="宋体" panose="02010600030101010101" pitchFamily="2" charset="-122"/>
              </a:rPr>
              <a:t>GHOST</a:t>
            </a:r>
            <a:r>
              <a:rPr lang="zh-CN" altLang="en-US" dirty="0">
                <a:solidFill>
                  <a:schemeClr val="accent1"/>
                </a:solidFill>
                <a:latin typeface="宋体" panose="02010600030101010101" pitchFamily="2" charset="-122"/>
                <a:ea typeface="宋体" panose="02010600030101010101" pitchFamily="2" charset="-122"/>
              </a:rPr>
              <a:t>协议，不认为孤块没有价值，而是会</a:t>
            </a:r>
            <a:r>
              <a:rPr lang="zh-CN" altLang="en-US" dirty="0" smtClean="0">
                <a:solidFill>
                  <a:schemeClr val="accent1"/>
                </a:solidFill>
                <a:latin typeface="宋体" panose="02010600030101010101" pitchFamily="2" charset="-122"/>
                <a:ea typeface="宋体" panose="02010600030101010101" pitchFamily="2" charset="-122"/>
              </a:rPr>
              <a:t>给发现</a:t>
            </a:r>
            <a:r>
              <a:rPr lang="zh-CN" altLang="en-US" dirty="0">
                <a:solidFill>
                  <a:schemeClr val="accent1"/>
                </a:solidFill>
                <a:latin typeface="宋体" panose="02010600030101010101" pitchFamily="2" charset="-122"/>
                <a:ea typeface="宋体" panose="02010600030101010101" pitchFamily="2" charset="-122"/>
              </a:rPr>
              <a:t>孤块的</a:t>
            </a:r>
            <a:r>
              <a:rPr lang="zh-CN" altLang="en-US" dirty="0" smtClean="0">
                <a:solidFill>
                  <a:schemeClr val="accent1"/>
                </a:solidFill>
                <a:latin typeface="宋体" panose="02010600030101010101" pitchFamily="2" charset="-122"/>
                <a:ea typeface="宋体" panose="02010600030101010101" pitchFamily="2" charset="-122"/>
              </a:rPr>
              <a:t>矿工回报。</a:t>
            </a:r>
            <a:r>
              <a:rPr lang="zh-CN" altLang="en-US" dirty="0">
                <a:solidFill>
                  <a:schemeClr val="accent1"/>
                </a:solidFill>
                <a:latin typeface="宋体" panose="02010600030101010101" pitchFamily="2" charset="-122"/>
                <a:ea typeface="宋体" panose="02010600030101010101" pitchFamily="2" charset="-122"/>
              </a:rPr>
              <a:t>这激励了矿工在新发现的块中去引用叔</a:t>
            </a:r>
            <a:r>
              <a:rPr lang="zh-CN" altLang="en-US" dirty="0" smtClean="0">
                <a:solidFill>
                  <a:schemeClr val="accent1"/>
                </a:solidFill>
                <a:latin typeface="宋体" panose="02010600030101010101" pitchFamily="2" charset="-122"/>
                <a:ea typeface="宋体" panose="02010600030101010101" pitchFamily="2" charset="-122"/>
              </a:rPr>
              <a:t>块，从而使</a:t>
            </a:r>
            <a:r>
              <a:rPr lang="zh-CN" altLang="en-US" dirty="0">
                <a:solidFill>
                  <a:schemeClr val="accent1"/>
                </a:solidFill>
                <a:latin typeface="宋体" panose="02010600030101010101" pitchFamily="2" charset="-122"/>
                <a:ea typeface="宋体" panose="02010600030101010101" pitchFamily="2" charset="-122"/>
              </a:rPr>
              <a:t>主链更重。</a:t>
            </a:r>
            <a:r>
              <a:rPr lang="zh-CN" altLang="en-US" dirty="0" smtClean="0">
                <a:solidFill>
                  <a:schemeClr val="accent1"/>
                </a:solidFill>
                <a:latin typeface="宋体" panose="02010600030101010101" pitchFamily="2" charset="-122"/>
                <a:ea typeface="宋体" panose="02010600030101010101" pitchFamily="2" charset="-122"/>
              </a:rPr>
              <a:t>在</a:t>
            </a:r>
            <a:r>
              <a:rPr lang="zh-CN" altLang="en-US" dirty="0">
                <a:solidFill>
                  <a:schemeClr val="accent1"/>
                </a:solidFill>
                <a:latin typeface="宋体" panose="02010600030101010101" pitchFamily="2" charset="-122"/>
                <a:ea typeface="宋体" panose="02010600030101010101" pitchFamily="2" charset="-122"/>
              </a:rPr>
              <a:t>以太坊中，孤块被称为</a:t>
            </a:r>
            <a:r>
              <a:rPr lang="zh-CN" altLang="en-US" dirty="0" smtClean="0">
                <a:solidFill>
                  <a:schemeClr val="accent1"/>
                </a:solidFill>
                <a:latin typeface="宋体" panose="02010600030101010101" pitchFamily="2" charset="-122"/>
                <a:ea typeface="宋体" panose="02010600030101010101" pitchFamily="2" charset="-122"/>
              </a:rPr>
              <a:t>“叔块” </a:t>
            </a:r>
            <a:r>
              <a:rPr lang="en-US" altLang="zh-CN" dirty="0" smtClean="0">
                <a:solidFill>
                  <a:schemeClr val="accent1"/>
                </a:solidFill>
                <a:latin typeface="宋体" panose="02010600030101010101" pitchFamily="2" charset="-122"/>
                <a:ea typeface="宋体" panose="02010600030101010101" pitchFamily="2" charset="-122"/>
              </a:rPr>
              <a:t>(</a:t>
            </a:r>
            <a:r>
              <a:rPr lang="en-US" altLang="zh-CN" dirty="0">
                <a:solidFill>
                  <a:schemeClr val="accent1"/>
                </a:solidFill>
                <a:latin typeface="宋体" panose="02010600030101010101" pitchFamily="2" charset="-122"/>
                <a:ea typeface="宋体" panose="02010600030101010101" pitchFamily="2" charset="-122"/>
              </a:rPr>
              <a:t>uncle block)</a:t>
            </a:r>
            <a:r>
              <a:rPr lang="zh-CN" altLang="en-US" dirty="0">
                <a:solidFill>
                  <a:schemeClr val="accent1"/>
                </a:solidFill>
                <a:latin typeface="宋体" panose="02010600030101010101" pitchFamily="2" charset="-122"/>
                <a:ea typeface="宋体" panose="02010600030101010101" pitchFamily="2" charset="-122"/>
              </a:rPr>
              <a:t>，它们可以为主链</a:t>
            </a:r>
            <a:r>
              <a:rPr lang="zh-CN" altLang="en-US" dirty="0" smtClean="0">
                <a:solidFill>
                  <a:schemeClr val="accent1"/>
                </a:solidFill>
                <a:latin typeface="宋体" panose="02010600030101010101" pitchFamily="2" charset="-122"/>
                <a:ea typeface="宋体" panose="02010600030101010101" pitchFamily="2" charset="-122"/>
              </a:rPr>
              <a:t>的延续作出</a:t>
            </a:r>
            <a:r>
              <a:rPr lang="zh-CN" altLang="en-US" dirty="0">
                <a:solidFill>
                  <a:schemeClr val="accent1"/>
                </a:solidFill>
                <a:latin typeface="宋体" panose="02010600030101010101" pitchFamily="2" charset="-122"/>
                <a:ea typeface="宋体" panose="02010600030101010101" pitchFamily="2" charset="-122"/>
              </a:rPr>
              <a:t>贡献</a:t>
            </a:r>
            <a:r>
              <a:rPr lang="zh-CN" altLang="en-US" dirty="0" smtClean="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grpSp>
        <p:nvGrpSpPr>
          <p:cNvPr id="5" name="组合 4"/>
          <p:cNvGrpSpPr/>
          <p:nvPr/>
        </p:nvGrpSpPr>
        <p:grpSpPr>
          <a:xfrm>
            <a:off x="6540255" y="331118"/>
            <a:ext cx="4084116" cy="2444038"/>
            <a:chOff x="6540255" y="331118"/>
            <a:chExt cx="4084116" cy="2444038"/>
          </a:xfrm>
        </p:grpSpPr>
        <p:pic>
          <p:nvPicPr>
            <p:cNvPr id="3" name="图片 2"/>
            <p:cNvPicPr>
              <a:picLocks noChangeAspect="1"/>
            </p:cNvPicPr>
            <p:nvPr/>
          </p:nvPicPr>
          <p:blipFill>
            <a:blip r:embed="rId2"/>
            <a:stretch>
              <a:fillRect/>
            </a:stretch>
          </p:blipFill>
          <p:spPr>
            <a:xfrm>
              <a:off x="6540255" y="331118"/>
              <a:ext cx="4084116" cy="2444038"/>
            </a:xfrm>
            <a:prstGeom prst="rect">
              <a:avLst/>
            </a:prstGeom>
          </p:spPr>
        </p:pic>
        <p:pic>
          <p:nvPicPr>
            <p:cNvPr id="4" name="图片 3"/>
            <p:cNvPicPr>
              <a:picLocks noChangeAspect="1"/>
            </p:cNvPicPr>
            <p:nvPr/>
          </p:nvPicPr>
          <p:blipFill>
            <a:blip r:embed="rId3"/>
            <a:stretch>
              <a:fillRect/>
            </a:stretch>
          </p:blipFill>
          <p:spPr>
            <a:xfrm>
              <a:off x="10271946" y="383910"/>
              <a:ext cx="352425" cy="400050"/>
            </a:xfrm>
            <a:prstGeom prst="rect">
              <a:avLst/>
            </a:prstGeom>
          </p:spPr>
        </p:pic>
      </p:grpSp>
    </p:spTree>
    <p:extLst>
      <p:ext uri="{BB962C8B-B14F-4D97-AF65-F5344CB8AC3E}">
        <p14:creationId xmlns:p14="http://schemas.microsoft.com/office/powerpoint/2010/main" val="289869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7.2.4  </a:t>
            </a:r>
            <a:r>
              <a:rPr lang="zh-CN" altLang="en-US" sz="2400" dirty="0" smtClean="0">
                <a:latin typeface="华文中宋" panose="02010600040101010101" pitchFamily="2" charset="-122"/>
                <a:ea typeface="华文中宋" panose="02010600040101010101" pitchFamily="2" charset="-122"/>
              </a:rPr>
              <a:t>分叉</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656542" y="1243800"/>
            <a:ext cx="10331006" cy="2585323"/>
          </a:xfrm>
          <a:prstGeom prst="rect">
            <a:avLst/>
          </a:prstGeom>
          <a:noFill/>
        </p:spPr>
        <p:txBody>
          <a:bodyPr wrap="square" rtlCol="0">
            <a:spAutoFit/>
          </a:bodyPr>
          <a:lstStyle/>
          <a:p>
            <a:pPr>
              <a:lnSpc>
                <a:spcPct val="150000"/>
              </a:lnSpc>
            </a:pPr>
            <a:r>
              <a:rPr lang="zh-CN" altLang="en-US" dirty="0" smtClean="0">
                <a:solidFill>
                  <a:srgbClr val="333333"/>
                </a:solidFill>
                <a:latin typeface="Microsoft Yahei" panose="020B0503020204020204" pitchFamily="34" charset="-122"/>
                <a:ea typeface="Microsoft Yahei" panose="020B0503020204020204" pitchFamily="34" charset="-122"/>
              </a:rPr>
              <a:t>       </a:t>
            </a:r>
            <a:r>
              <a:rPr lang="zh-CN" altLang="en-US" dirty="0" smtClean="0">
                <a:solidFill>
                  <a:schemeClr val="accent1"/>
                </a:solidFill>
                <a:latin typeface="宋体" panose="02010600030101010101" pitchFamily="2" charset="-122"/>
                <a:ea typeface="宋体" panose="02010600030101010101" pitchFamily="2" charset="-122"/>
              </a:rPr>
              <a:t>在</a:t>
            </a:r>
            <a:r>
              <a:rPr lang="zh-CN" altLang="en-US" dirty="0">
                <a:solidFill>
                  <a:schemeClr val="accent1"/>
                </a:solidFill>
                <a:latin typeface="宋体" panose="02010600030101010101" pitchFamily="2" charset="-122"/>
                <a:ea typeface="宋体" panose="02010600030101010101" pitchFamily="2" charset="-122"/>
              </a:rPr>
              <a:t>中心化系统中升级软件十分简单，在应用商店点击“升级”即可。但是在区块链等去中心化系统中，“升级”并不是那么简单，甚至可能一言不合造成区块链分叉。简单说，分叉是指区块链在进行“升级”时发生了意见分歧，从而导致区块链分叉</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zh-CN" altLang="en-US" dirty="0">
              <a:solidFill>
                <a:schemeClr val="accent1"/>
              </a:solidFill>
              <a:latin typeface="宋体" panose="02010600030101010101" pitchFamily="2" charset="-122"/>
              <a:ea typeface="宋体" panose="02010600030101010101" pitchFamily="2" charset="-122"/>
            </a:endParaRPr>
          </a:p>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由于</a:t>
            </a:r>
            <a:r>
              <a:rPr lang="zh-CN" altLang="en-US" dirty="0">
                <a:solidFill>
                  <a:schemeClr val="accent1"/>
                </a:solidFill>
                <a:latin typeface="宋体" panose="02010600030101010101" pitchFamily="2" charset="-122"/>
                <a:ea typeface="宋体" panose="02010600030101010101" pitchFamily="2" charset="-122"/>
              </a:rPr>
              <a:t>主协议升级</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目前最新发布了 </a:t>
            </a:r>
            <a:r>
              <a:rPr lang="en-US" altLang="zh-CN" dirty="0">
                <a:solidFill>
                  <a:schemeClr val="accent1"/>
                </a:solidFill>
                <a:latin typeface="宋体" panose="02010600030101010101" pitchFamily="2" charset="-122"/>
                <a:ea typeface="宋体" panose="02010600030101010101" pitchFamily="2" charset="-122"/>
              </a:rPr>
              <a:t>homestead</a:t>
            </a:r>
            <a:r>
              <a:rPr lang="zh-CN" altLang="en-US" dirty="0">
                <a:solidFill>
                  <a:schemeClr val="accent1"/>
                </a:solidFill>
                <a:latin typeface="宋体" panose="02010600030101010101" pitchFamily="2" charset="-122"/>
                <a:ea typeface="宋体" panose="02010600030101010101" pitchFamily="2" charset="-122"/>
              </a:rPr>
              <a:t>版本</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从而产生了一个硬分叉。该协议在区块号</a:t>
            </a:r>
            <a:r>
              <a:rPr lang="en-US" altLang="zh-CN" dirty="0">
                <a:solidFill>
                  <a:schemeClr val="accent1"/>
                </a:solidFill>
                <a:latin typeface="宋体" panose="02010600030101010101" pitchFamily="2" charset="-122"/>
                <a:ea typeface="宋体" panose="02010600030101010101" pitchFamily="2" charset="-122"/>
              </a:rPr>
              <a:t>115000</a:t>
            </a:r>
            <a:r>
              <a:rPr lang="zh-CN" altLang="en-US" dirty="0">
                <a:solidFill>
                  <a:schemeClr val="accent1"/>
                </a:solidFill>
                <a:latin typeface="宋体" panose="02010600030101010101" pitchFamily="2" charset="-122"/>
                <a:ea typeface="宋体" panose="02010600030101010101" pitchFamily="2" charset="-122"/>
              </a:rPr>
              <a:t>处升级</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因此</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以太坊从第一个版本 </a:t>
            </a:r>
            <a:r>
              <a:rPr lang="en-US" altLang="zh-CN" dirty="0">
                <a:solidFill>
                  <a:schemeClr val="accent1"/>
                </a:solidFill>
                <a:latin typeface="宋体" panose="02010600030101010101" pitchFamily="2" charset="-122"/>
                <a:ea typeface="宋体" panose="02010600030101010101" pitchFamily="2" charset="-122"/>
              </a:rPr>
              <a:t>Frontier</a:t>
            </a:r>
            <a:r>
              <a:rPr lang="zh-CN" altLang="en-US" dirty="0">
                <a:solidFill>
                  <a:schemeClr val="accent1"/>
                </a:solidFill>
                <a:latin typeface="宋体" panose="02010600030101010101" pitchFamily="2" charset="-122"/>
                <a:ea typeface="宋体" panose="02010600030101010101" pitchFamily="2" charset="-122"/>
              </a:rPr>
              <a:t>迁移到第二个版本 </a:t>
            </a:r>
            <a:r>
              <a:rPr lang="en-US" altLang="zh-CN" dirty="0" smtClean="0">
                <a:solidFill>
                  <a:schemeClr val="accent1"/>
                </a:solidFill>
                <a:latin typeface="宋体" panose="02010600030101010101" pitchFamily="2" charset="-122"/>
                <a:ea typeface="宋体" panose="02010600030101010101" pitchFamily="2" charset="-122"/>
              </a:rPr>
              <a:t>homestead</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2013616" y="3817551"/>
            <a:ext cx="6909158" cy="3040449"/>
          </a:xfrm>
          <a:prstGeom prst="rect">
            <a:avLst/>
          </a:prstGeom>
        </p:spPr>
      </p:pic>
    </p:spTree>
    <p:extLst>
      <p:ext uri="{BB962C8B-B14F-4D97-AF65-F5344CB8AC3E}">
        <p14:creationId xmlns:p14="http://schemas.microsoft.com/office/powerpoint/2010/main" val="1312836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7.2.5 </a:t>
            </a:r>
            <a:r>
              <a:rPr lang="zh-CN" altLang="en-US" sz="2400" dirty="0" smtClean="0">
                <a:latin typeface="华文中宋" panose="02010600040101010101" pitchFamily="2" charset="-122"/>
                <a:ea typeface="华文中宋" panose="02010600040101010101" pitchFamily="2" charset="-122"/>
              </a:rPr>
              <a:t>区块</a:t>
            </a:r>
            <a:endParaRPr lang="en-US" altLang="zh-CN" sz="2400" dirty="0" smtClean="0">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571" y="132736"/>
            <a:ext cx="3129429" cy="6524252"/>
          </a:xfrm>
          <a:prstGeom prst="rect">
            <a:avLst/>
          </a:prstGeom>
        </p:spPr>
      </p:pic>
      <p:sp>
        <p:nvSpPr>
          <p:cNvPr id="9" name="文本框 8"/>
          <p:cNvSpPr txBox="1"/>
          <p:nvPr/>
        </p:nvSpPr>
        <p:spPr>
          <a:xfrm>
            <a:off x="398206" y="1037787"/>
            <a:ext cx="8391833" cy="5770811"/>
          </a:xfrm>
          <a:prstGeom prst="rect">
            <a:avLst/>
          </a:prstGeom>
          <a:noFill/>
        </p:spPr>
        <p:txBody>
          <a:bodyPr wrap="square" rtlCol="0">
            <a:spAutoFit/>
          </a:bodyPr>
          <a:lstStyle/>
          <a:p>
            <a:pPr>
              <a:lnSpc>
                <a:spcPct val="150000"/>
              </a:lnSpc>
            </a:pPr>
            <a:r>
              <a:rPr lang="zh-CN" altLang="en-US" dirty="0">
                <a:solidFill>
                  <a:schemeClr val="accent1"/>
                </a:solidFill>
                <a:latin typeface="宋体" panose="02010600030101010101" pitchFamily="2" charset="-122"/>
                <a:ea typeface="宋体" panose="02010600030101010101" pitchFamily="2" charset="-122"/>
              </a:rPr>
              <a:t>区块</a:t>
            </a:r>
            <a:r>
              <a:rPr lang="zh-CN" altLang="en-US" dirty="0" smtClean="0">
                <a:solidFill>
                  <a:schemeClr val="accent1"/>
                </a:solidFill>
                <a:latin typeface="宋体" panose="02010600030101010101" pitchFamily="2" charset="-122"/>
                <a:ea typeface="宋体" panose="02010600030101010101" pitchFamily="2" charset="-122"/>
              </a:rPr>
              <a:t>头包含的</a:t>
            </a:r>
            <a:r>
              <a:rPr lang="zh-CN" altLang="en-US" dirty="0">
                <a:solidFill>
                  <a:schemeClr val="accent1"/>
                </a:solidFill>
                <a:latin typeface="宋体" panose="02010600030101010101" pitchFamily="2" charset="-122"/>
                <a:ea typeface="宋体" panose="02010600030101010101" pitchFamily="2" charset="-122"/>
              </a:rPr>
              <a:t>细节内容和相关信息如下：</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父</a:t>
            </a:r>
            <a:r>
              <a:rPr lang="zh-CN" altLang="en-US" b="1" dirty="0">
                <a:solidFill>
                  <a:schemeClr val="accent1"/>
                </a:solidFill>
                <a:latin typeface="宋体" panose="02010600030101010101" pitchFamily="2" charset="-122"/>
                <a:ea typeface="宋体" panose="02010600030101010101" pitchFamily="2" charset="-122"/>
              </a:rPr>
              <a:t>哈希值</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表示为父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前一</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区块头</a:t>
            </a:r>
            <a:r>
              <a:rPr lang="zh-CN" altLang="en-US" dirty="0" smtClean="0">
                <a:solidFill>
                  <a:schemeClr val="accent1"/>
                </a:solidFill>
                <a:latin typeface="宋体" panose="02010600030101010101" pitchFamily="2" charset="-122"/>
                <a:ea typeface="宋体" panose="02010600030101010101" pitchFamily="2" charset="-122"/>
              </a:rPr>
              <a:t>的哈希</a:t>
            </a:r>
            <a:r>
              <a:rPr lang="zh-CN" altLang="en-US" dirty="0">
                <a:solidFill>
                  <a:schemeClr val="accent1"/>
                </a:solidFill>
                <a:latin typeface="宋体" panose="02010600030101010101" pitchFamily="2" charset="-122"/>
                <a:ea typeface="宋体" panose="02010600030101010101" pitchFamily="2" charset="-122"/>
              </a:rPr>
              <a:t>值。</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b="1" dirty="0" err="1" smtClean="0">
                <a:solidFill>
                  <a:schemeClr val="accent1"/>
                </a:solidFill>
                <a:latin typeface="宋体" panose="02010600030101010101" pitchFamily="2" charset="-122"/>
                <a:ea typeface="宋体" panose="02010600030101010101" pitchFamily="2" charset="-122"/>
              </a:rPr>
              <a:t>Ommers</a:t>
            </a:r>
            <a:r>
              <a:rPr lang="zh-CN" altLang="en-US" b="1" dirty="0" smtClean="0">
                <a:solidFill>
                  <a:schemeClr val="accent1"/>
                </a:solidFill>
                <a:latin typeface="宋体" panose="02010600030101010101" pitchFamily="2" charset="-122"/>
                <a:ea typeface="宋体" panose="02010600030101010101" pitchFamily="2" charset="-122"/>
              </a:rPr>
              <a:t>哈希值</a:t>
            </a:r>
            <a:r>
              <a:rPr lang="zh-CN" altLang="en-US" dirty="0" smtClean="0">
                <a:solidFill>
                  <a:schemeClr val="accent1"/>
                </a:solidFill>
                <a:latin typeface="宋体" panose="02010600030101010101" pitchFamily="2" charset="-122"/>
                <a:ea typeface="宋体" panose="02010600030101010101" pitchFamily="2" charset="-122"/>
              </a:rPr>
              <a:t>：包含在当前区块的、</a:t>
            </a:r>
            <a:r>
              <a:rPr lang="en-US" altLang="zh-CN" dirty="0" err="1" smtClean="0">
                <a:solidFill>
                  <a:schemeClr val="accent1"/>
                </a:solidFill>
                <a:latin typeface="宋体" panose="02010600030101010101" pitchFamily="2" charset="-122"/>
                <a:ea typeface="宋体" panose="02010600030101010101" pitchFamily="2" charset="-122"/>
              </a:rPr>
              <a:t>Ommers</a:t>
            </a:r>
            <a:r>
              <a:rPr lang="en-US" altLang="zh-CN" dirty="0" smtClean="0">
                <a:solidFill>
                  <a:schemeClr val="accent1"/>
                </a:solidFill>
                <a:latin typeface="宋体" panose="02010600030101010101" pitchFamily="2" charset="-122"/>
                <a:ea typeface="宋体" panose="02010600030101010101" pitchFamily="2" charset="-122"/>
              </a:rPr>
              <a:t>(Uncles</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区块</a:t>
            </a:r>
            <a:r>
              <a:rPr lang="zh-CN" altLang="en-US" dirty="0" smtClean="0">
                <a:solidFill>
                  <a:schemeClr val="accent1"/>
                </a:solidFill>
                <a:latin typeface="宋体" panose="02010600030101010101" pitchFamily="2" charset="-122"/>
                <a:ea typeface="宋体" panose="02010600030101010101" pitchFamily="2" charset="-122"/>
              </a:rPr>
              <a:t>表的哈希</a:t>
            </a:r>
            <a:r>
              <a:rPr lang="zh-CN" altLang="en-US" dirty="0">
                <a:solidFill>
                  <a:schemeClr val="accent1"/>
                </a:solidFill>
                <a:latin typeface="宋体" panose="02010600030101010101" pitchFamily="2" charset="-122"/>
                <a:ea typeface="宋体" panose="02010600030101010101" pitchFamily="2" charset="-122"/>
              </a:rPr>
              <a:t>值。</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受益者</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若</a:t>
            </a:r>
            <a:r>
              <a:rPr lang="zh-CN" altLang="en-US" dirty="0">
                <a:solidFill>
                  <a:schemeClr val="accent1"/>
                </a:solidFill>
                <a:latin typeface="宋体" panose="02010600030101010101" pitchFamily="2" charset="-122"/>
                <a:ea typeface="宋体" panose="02010600030101010101" pitchFamily="2" charset="-122"/>
              </a:rPr>
              <a:t>区块被成功挖掘</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则受益者获得采矿奖励。</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状态根节点</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包含</a:t>
            </a:r>
            <a:r>
              <a:rPr lang="zh-CN" altLang="en-US" dirty="0">
                <a:solidFill>
                  <a:schemeClr val="accent1"/>
                </a:solidFill>
                <a:latin typeface="宋体" panose="02010600030101010101" pitchFamily="2" charset="-122"/>
                <a:ea typeface="宋体" panose="02010600030101010101" pitchFamily="2" charset="-122"/>
              </a:rPr>
              <a:t>了交易字典树根</a:t>
            </a:r>
            <a:r>
              <a:rPr lang="zh-CN" altLang="en-US" dirty="0" smtClean="0">
                <a:solidFill>
                  <a:schemeClr val="accent1"/>
                </a:solidFill>
                <a:latin typeface="宋体" panose="02010600030101010101" pitchFamily="2" charset="-122"/>
                <a:ea typeface="宋体" panose="02010600030101010101" pitchFamily="2" charset="-122"/>
              </a:rPr>
              <a:t>节点哈希</a:t>
            </a:r>
            <a:r>
              <a:rPr lang="zh-CN" altLang="en-US" dirty="0">
                <a:solidFill>
                  <a:schemeClr val="accent1"/>
                </a:solidFill>
                <a:latin typeface="宋体" panose="02010600030101010101" pitchFamily="2" charset="-122"/>
                <a:ea typeface="宋体" panose="02010600030101010101" pitchFamily="2" charset="-122"/>
              </a:rPr>
              <a:t>值</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并在全部交易处理完毕后进行计算。</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交易根节点</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表示为交易字典树根节点</a:t>
            </a:r>
            <a:r>
              <a:rPr lang="zh-CN" altLang="en-US" dirty="0" smtClean="0">
                <a:solidFill>
                  <a:schemeClr val="accent1"/>
                </a:solidFill>
                <a:latin typeface="宋体" panose="02010600030101010101" pitchFamily="2" charset="-122"/>
                <a:ea typeface="宋体" panose="02010600030101010101" pitchFamily="2" charset="-122"/>
              </a:rPr>
              <a:t>的哈希</a:t>
            </a:r>
            <a:r>
              <a:rPr lang="zh-CN" altLang="en-US" dirty="0">
                <a:solidFill>
                  <a:schemeClr val="accent1"/>
                </a:solidFill>
                <a:latin typeface="宋体" panose="02010600030101010101" pitchFamily="2" charset="-122"/>
                <a:ea typeface="宋体" panose="02010600030101010101" pitchFamily="2" charset="-122"/>
              </a:rPr>
              <a:t>值。其中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交易字典树代表了区块中的交易列表。</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收据根节点</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表示交易收据字典树根节点的 </a:t>
            </a:r>
            <a:r>
              <a:rPr lang="en-US" altLang="zh-CN" dirty="0">
                <a:solidFill>
                  <a:schemeClr val="accent1"/>
                </a:solidFill>
                <a:latin typeface="宋体" panose="02010600030101010101" pitchFamily="2" charset="-122"/>
                <a:ea typeface="宋体" panose="02010600030101010101" pitchFamily="2" charset="-122"/>
              </a:rPr>
              <a:t>Keccak256</a:t>
            </a:r>
            <a:r>
              <a:rPr lang="zh-CN" altLang="en-US" dirty="0">
                <a:solidFill>
                  <a:schemeClr val="accent1"/>
                </a:solidFill>
                <a:latin typeface="宋体" panose="02010600030101010101" pitchFamily="2" charset="-122"/>
                <a:ea typeface="宋体" panose="02010600030101010101" pitchFamily="2" charset="-122"/>
              </a:rPr>
              <a:t>位哈希值。其中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字典树由区块中所有交易的收据组成</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每项交易处理后将生成交易收据</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并包含了交易结束后的相关信息</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日志</a:t>
            </a:r>
            <a:r>
              <a:rPr lang="zh-CN" altLang="en-US" b="1" dirty="0">
                <a:solidFill>
                  <a:schemeClr val="accent1"/>
                </a:solidFill>
                <a:latin typeface="宋体" panose="02010600030101010101" pitchFamily="2" charset="-122"/>
                <a:ea typeface="宋体" panose="02010600030101010101" pitchFamily="2" charset="-122"/>
              </a:rPr>
              <a:t>过滤器</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即 </a:t>
            </a:r>
            <a:r>
              <a:rPr lang="en-US" altLang="zh-CN" dirty="0">
                <a:solidFill>
                  <a:schemeClr val="accent1"/>
                </a:solidFill>
                <a:latin typeface="宋体" panose="02010600030101010101" pitchFamily="2" charset="-122"/>
                <a:ea typeface="宋体" panose="02010600030101010101" pitchFamily="2" charset="-122"/>
              </a:rPr>
              <a:t>Bloom</a:t>
            </a:r>
            <a:r>
              <a:rPr lang="zh-CN" altLang="en-US" dirty="0">
                <a:solidFill>
                  <a:schemeClr val="accent1"/>
                </a:solidFill>
                <a:latin typeface="宋体" panose="02010600030101010101" pitchFamily="2" charset="-122"/>
                <a:ea typeface="宋体" panose="02010600030101010101" pitchFamily="2" charset="-122"/>
              </a:rPr>
              <a:t>过滤器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由日志地址和日志主题构成</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此类内容源自区块交易列表中各项交易收据的日志</a:t>
            </a:r>
            <a:r>
              <a:rPr lang="zh-CN" altLang="en-US" dirty="0" smtClean="0">
                <a:solidFill>
                  <a:schemeClr val="accent1"/>
                </a:solidFill>
                <a:latin typeface="宋体" panose="02010600030101010101" pitchFamily="2" charset="-122"/>
                <a:ea typeface="宋体" panose="02010600030101010101" pitchFamily="2" charset="-122"/>
              </a:rPr>
              <a:t>条目。</a:t>
            </a:r>
            <a:endParaRPr lang="en-US" altLang="zh-CN" dirty="0">
              <a:solidFill>
                <a:schemeClr val="accent1"/>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03033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CFD7117A-B260-493D-8B23-FCE733312A96}"/>
              </a:ext>
            </a:extLst>
          </p:cNvPr>
          <p:cNvGrpSpPr/>
          <p:nvPr/>
        </p:nvGrpSpPr>
        <p:grpSpPr>
          <a:xfrm>
            <a:off x="4765037" y="1397153"/>
            <a:ext cx="6209929" cy="766313"/>
            <a:chOff x="4787938" y="679385"/>
            <a:chExt cx="6209929" cy="766313"/>
          </a:xfrm>
        </p:grpSpPr>
        <p:grpSp>
          <p:nvGrpSpPr>
            <p:cNvPr id="62" name="组合 1"/>
            <p:cNvGrpSpPr/>
            <p:nvPr/>
          </p:nvGrpSpPr>
          <p:grpSpPr>
            <a:xfrm>
              <a:off x="4787938" y="679385"/>
              <a:ext cx="735480" cy="766313"/>
              <a:chOff x="1675786" y="1147934"/>
              <a:chExt cx="3936651" cy="4101674"/>
            </a:xfrm>
          </p:grpSpPr>
          <p:grpSp>
            <p:nvGrpSpPr>
              <p:cNvPr id="64" name="组合 2"/>
              <p:cNvGrpSpPr/>
              <p:nvPr/>
            </p:nvGrpSpPr>
            <p:grpSpPr>
              <a:xfrm>
                <a:off x="1675786" y="1147934"/>
                <a:ext cx="3936651" cy="4101674"/>
                <a:chOff x="1256839" y="860950"/>
                <a:chExt cx="2952488" cy="3076255"/>
              </a:xfrm>
            </p:grpSpPr>
            <p:sp>
              <p:nvSpPr>
                <p:cNvPr id="66" name="Freeform 52"/>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7" name="Freeform 54"/>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8" name="Freeform 58"/>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69"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70" name="Freeform 74"/>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65" name="Rectangle 9"/>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1</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3" name="内容占位符 2">
              <a:extLst>
                <a:ext uri="{FF2B5EF4-FFF2-40B4-BE49-F238E27FC236}">
                  <a16:creationId xmlns:a16="http://schemas.microsoft.com/office/drawing/2014/main" id="{FCAFA9F3-B415-4901-8FD4-1BBCDFE2F77A}"/>
                </a:ext>
              </a:extLst>
            </p:cNvPr>
            <p:cNvSpPr txBox="1"/>
            <p:nvPr/>
          </p:nvSpPr>
          <p:spPr>
            <a:xfrm>
              <a:off x="5885890" y="690548"/>
              <a:ext cx="5111977"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区块链</a:t>
              </a:r>
              <a:r>
                <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rPr>
                <a:t>：比特币区块链</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1" name="组合 70">
            <a:extLst>
              <a:ext uri="{FF2B5EF4-FFF2-40B4-BE49-F238E27FC236}">
                <a16:creationId xmlns:a16="http://schemas.microsoft.com/office/drawing/2014/main" id="{2BC29834-90E4-4ECD-90E3-DA8F188D690F}"/>
              </a:ext>
            </a:extLst>
          </p:cNvPr>
          <p:cNvGrpSpPr/>
          <p:nvPr/>
        </p:nvGrpSpPr>
        <p:grpSpPr>
          <a:xfrm>
            <a:off x="4765037" y="2260224"/>
            <a:ext cx="6209929" cy="766313"/>
            <a:chOff x="4787938" y="679385"/>
            <a:chExt cx="6209929" cy="766313"/>
          </a:xfrm>
        </p:grpSpPr>
        <p:grpSp>
          <p:nvGrpSpPr>
            <p:cNvPr id="72" name="组合 1">
              <a:extLst>
                <a:ext uri="{FF2B5EF4-FFF2-40B4-BE49-F238E27FC236}">
                  <a16:creationId xmlns:a16="http://schemas.microsoft.com/office/drawing/2014/main" id="{35658C3A-A485-43BD-81A2-E3836C53D8DF}"/>
                </a:ext>
              </a:extLst>
            </p:cNvPr>
            <p:cNvGrpSpPr/>
            <p:nvPr/>
          </p:nvGrpSpPr>
          <p:grpSpPr>
            <a:xfrm>
              <a:off x="4787938" y="679385"/>
              <a:ext cx="735480" cy="766313"/>
              <a:chOff x="1675786" y="1147934"/>
              <a:chExt cx="3936651" cy="4101674"/>
            </a:xfrm>
          </p:grpSpPr>
          <p:grpSp>
            <p:nvGrpSpPr>
              <p:cNvPr id="74" name="组合 2">
                <a:extLst>
                  <a:ext uri="{FF2B5EF4-FFF2-40B4-BE49-F238E27FC236}">
                    <a16:creationId xmlns:a16="http://schemas.microsoft.com/office/drawing/2014/main" id="{732D9BFB-C743-46FF-BCC1-6026C32A87F6}"/>
                  </a:ext>
                </a:extLst>
              </p:cNvPr>
              <p:cNvGrpSpPr/>
              <p:nvPr/>
            </p:nvGrpSpPr>
            <p:grpSpPr>
              <a:xfrm>
                <a:off x="1675786" y="1147934"/>
                <a:ext cx="3936651" cy="4101674"/>
                <a:chOff x="1256839" y="860950"/>
                <a:chExt cx="2952488" cy="3076255"/>
              </a:xfrm>
            </p:grpSpPr>
            <p:sp>
              <p:nvSpPr>
                <p:cNvPr id="76" name="Freeform 52">
                  <a:extLst>
                    <a:ext uri="{FF2B5EF4-FFF2-40B4-BE49-F238E27FC236}">
                      <a16:creationId xmlns:a16="http://schemas.microsoft.com/office/drawing/2014/main" id="{0060EFC2-97CE-4F1F-A73A-6E3E1CF838E1}"/>
                    </a:ext>
                  </a:extLst>
                </p:cNvPr>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77" name="Freeform 54">
                  <a:extLst>
                    <a:ext uri="{FF2B5EF4-FFF2-40B4-BE49-F238E27FC236}">
                      <a16:creationId xmlns:a16="http://schemas.microsoft.com/office/drawing/2014/main" id="{E16B9E43-1AA2-437F-A143-270851B26DA4}"/>
                    </a:ext>
                  </a:extLst>
                </p:cNvPr>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78" name="Freeform 58">
                  <a:extLst>
                    <a:ext uri="{FF2B5EF4-FFF2-40B4-BE49-F238E27FC236}">
                      <a16:creationId xmlns:a16="http://schemas.microsoft.com/office/drawing/2014/main" id="{1A9FE135-2956-40F8-AF6F-2E9E0D81012F}"/>
                    </a:ext>
                  </a:extLst>
                </p:cNvPr>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79" name="Freeform 73">
                  <a:extLst>
                    <a:ext uri="{FF2B5EF4-FFF2-40B4-BE49-F238E27FC236}">
                      <a16:creationId xmlns:a16="http://schemas.microsoft.com/office/drawing/2014/main" id="{B7F06367-C1BA-4522-9C24-A5D4038AD37A}"/>
                    </a:ext>
                  </a:extLst>
                </p:cNvPr>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80" name="Freeform 74">
                  <a:extLst>
                    <a:ext uri="{FF2B5EF4-FFF2-40B4-BE49-F238E27FC236}">
                      <a16:creationId xmlns:a16="http://schemas.microsoft.com/office/drawing/2014/main" id="{B8459C9A-DBE7-42D3-A5DC-B147F7A00B3F}"/>
                    </a:ext>
                  </a:extLst>
                </p:cNvPr>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75" name="Rectangle 9">
                <a:extLst>
                  <a:ext uri="{FF2B5EF4-FFF2-40B4-BE49-F238E27FC236}">
                    <a16:creationId xmlns:a16="http://schemas.microsoft.com/office/drawing/2014/main" id="{EFBB3E0E-DAF6-4557-B670-C1BB2208D9F2}"/>
                  </a:ext>
                </a:extLst>
              </p:cNvPr>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2</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73" name="内容占位符 2">
              <a:extLst>
                <a:ext uri="{FF2B5EF4-FFF2-40B4-BE49-F238E27FC236}">
                  <a16:creationId xmlns:a16="http://schemas.microsoft.com/office/drawing/2014/main" id="{9F37BA19-1BD1-452C-8A2E-33D1C0F00B74}"/>
                </a:ext>
              </a:extLst>
            </p:cNvPr>
            <p:cNvSpPr txBox="1"/>
            <p:nvPr/>
          </p:nvSpPr>
          <p:spPr>
            <a:xfrm>
              <a:off x="5885890" y="690548"/>
              <a:ext cx="5111977"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：以太坊区块链</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1" name="组合 80">
            <a:extLst>
              <a:ext uri="{FF2B5EF4-FFF2-40B4-BE49-F238E27FC236}">
                <a16:creationId xmlns:a16="http://schemas.microsoft.com/office/drawing/2014/main" id="{5BC8236C-4F5B-43CA-A676-35EE5F3540C5}"/>
              </a:ext>
            </a:extLst>
          </p:cNvPr>
          <p:cNvGrpSpPr/>
          <p:nvPr/>
        </p:nvGrpSpPr>
        <p:grpSpPr>
          <a:xfrm>
            <a:off x="4765037" y="3123295"/>
            <a:ext cx="6261481" cy="842160"/>
            <a:chOff x="4787938" y="679385"/>
            <a:chExt cx="6261481" cy="842160"/>
          </a:xfrm>
        </p:grpSpPr>
        <p:grpSp>
          <p:nvGrpSpPr>
            <p:cNvPr id="82" name="组合 1">
              <a:extLst>
                <a:ext uri="{FF2B5EF4-FFF2-40B4-BE49-F238E27FC236}">
                  <a16:creationId xmlns:a16="http://schemas.microsoft.com/office/drawing/2014/main" id="{A1167851-6B91-4A4D-9F54-514581C2348F}"/>
                </a:ext>
              </a:extLst>
            </p:cNvPr>
            <p:cNvGrpSpPr/>
            <p:nvPr/>
          </p:nvGrpSpPr>
          <p:grpSpPr>
            <a:xfrm>
              <a:off x="4787938" y="679385"/>
              <a:ext cx="735480" cy="766313"/>
              <a:chOff x="1675786" y="1147934"/>
              <a:chExt cx="3936651" cy="4101674"/>
            </a:xfrm>
          </p:grpSpPr>
          <p:grpSp>
            <p:nvGrpSpPr>
              <p:cNvPr id="84" name="组合 2">
                <a:extLst>
                  <a:ext uri="{FF2B5EF4-FFF2-40B4-BE49-F238E27FC236}">
                    <a16:creationId xmlns:a16="http://schemas.microsoft.com/office/drawing/2014/main" id="{BAAF48C4-2699-40F0-9E2E-73724745588B}"/>
                  </a:ext>
                </a:extLst>
              </p:cNvPr>
              <p:cNvGrpSpPr/>
              <p:nvPr/>
            </p:nvGrpSpPr>
            <p:grpSpPr>
              <a:xfrm>
                <a:off x="1675786" y="1147934"/>
                <a:ext cx="3936651" cy="4101674"/>
                <a:chOff x="1256839" y="860950"/>
                <a:chExt cx="2952488" cy="3076255"/>
              </a:xfrm>
            </p:grpSpPr>
            <p:sp>
              <p:nvSpPr>
                <p:cNvPr id="86" name="Freeform 52">
                  <a:extLst>
                    <a:ext uri="{FF2B5EF4-FFF2-40B4-BE49-F238E27FC236}">
                      <a16:creationId xmlns:a16="http://schemas.microsoft.com/office/drawing/2014/main" id="{2F7C684F-84F0-437A-B578-1EF0469F1434}"/>
                    </a:ext>
                  </a:extLst>
                </p:cNvPr>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87" name="Freeform 54">
                  <a:extLst>
                    <a:ext uri="{FF2B5EF4-FFF2-40B4-BE49-F238E27FC236}">
                      <a16:creationId xmlns:a16="http://schemas.microsoft.com/office/drawing/2014/main" id="{775E9FDC-D19D-4F13-BFF6-7FC3E8B2B323}"/>
                    </a:ext>
                  </a:extLst>
                </p:cNvPr>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88" name="Freeform 58">
                  <a:extLst>
                    <a:ext uri="{FF2B5EF4-FFF2-40B4-BE49-F238E27FC236}">
                      <a16:creationId xmlns:a16="http://schemas.microsoft.com/office/drawing/2014/main" id="{D0C3FB29-BE14-45D3-B984-CC8A77468E65}"/>
                    </a:ext>
                  </a:extLst>
                </p:cNvPr>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89" name="Freeform 73">
                  <a:extLst>
                    <a:ext uri="{FF2B5EF4-FFF2-40B4-BE49-F238E27FC236}">
                      <a16:creationId xmlns:a16="http://schemas.microsoft.com/office/drawing/2014/main" id="{FD88D9F5-0829-4591-9E17-80940D1EB474}"/>
                    </a:ext>
                  </a:extLst>
                </p:cNvPr>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90" name="Freeform 74">
                  <a:extLst>
                    <a:ext uri="{FF2B5EF4-FFF2-40B4-BE49-F238E27FC236}">
                      <a16:creationId xmlns:a16="http://schemas.microsoft.com/office/drawing/2014/main" id="{687E6BE4-D239-4855-92C6-88B4C41ED237}"/>
                    </a:ext>
                  </a:extLst>
                </p:cNvPr>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85" name="Rectangle 9">
                <a:extLst>
                  <a:ext uri="{FF2B5EF4-FFF2-40B4-BE49-F238E27FC236}">
                    <a16:creationId xmlns:a16="http://schemas.microsoft.com/office/drawing/2014/main" id="{15C944FB-0BFF-435C-AD7A-4781BF88BCB4}"/>
                  </a:ext>
                </a:extLst>
              </p:cNvPr>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3</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83" name="内容占位符 2">
              <a:extLst>
                <a:ext uri="{FF2B5EF4-FFF2-40B4-BE49-F238E27FC236}">
                  <a16:creationId xmlns:a16="http://schemas.microsoft.com/office/drawing/2014/main" id="{8FBBB2E6-1CE9-49EB-91E5-D2D2F7BF91A1}"/>
                </a:ext>
              </a:extLst>
            </p:cNvPr>
            <p:cNvSpPr txBox="1"/>
            <p:nvPr/>
          </p:nvSpPr>
          <p:spPr>
            <a:xfrm>
              <a:off x="5885890" y="690548"/>
              <a:ext cx="5163529" cy="830997"/>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区</a:t>
              </a:r>
              <a:r>
                <a:rPr lang="zh-CN" altLang="en-US" sz="3200" b="1" spc="120" dirty="0" smtClean="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块链</a:t>
              </a:r>
              <a:r>
                <a:rPr lang="en-US" altLang="zh-CN" sz="3200" b="1" spc="120" dirty="0" smtClean="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3200" b="1" spc="120" dirty="0" smtClean="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spc="120" dirty="0" smtClean="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Fabric</a:t>
              </a:r>
              <a:r>
                <a:rPr lang="zh-CN" altLang="en-US" sz="3200" b="1" spc="120" dirty="0" smtClean="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区块链</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91" name="组合 90">
            <a:extLst>
              <a:ext uri="{FF2B5EF4-FFF2-40B4-BE49-F238E27FC236}">
                <a16:creationId xmlns:a16="http://schemas.microsoft.com/office/drawing/2014/main" id="{79121DE5-41A7-4012-A00A-C62351301F05}"/>
              </a:ext>
            </a:extLst>
          </p:cNvPr>
          <p:cNvGrpSpPr/>
          <p:nvPr/>
        </p:nvGrpSpPr>
        <p:grpSpPr>
          <a:xfrm>
            <a:off x="4765037" y="3986366"/>
            <a:ext cx="5358414" cy="766313"/>
            <a:chOff x="4787938" y="679385"/>
            <a:chExt cx="5358414" cy="766313"/>
          </a:xfrm>
        </p:grpSpPr>
        <p:grpSp>
          <p:nvGrpSpPr>
            <p:cNvPr id="92" name="组合 1">
              <a:extLst>
                <a:ext uri="{FF2B5EF4-FFF2-40B4-BE49-F238E27FC236}">
                  <a16:creationId xmlns:a16="http://schemas.microsoft.com/office/drawing/2014/main" id="{59BBFEE4-5478-4F0E-8EFC-A7A9FEF7CC66}"/>
                </a:ext>
              </a:extLst>
            </p:cNvPr>
            <p:cNvGrpSpPr/>
            <p:nvPr/>
          </p:nvGrpSpPr>
          <p:grpSpPr>
            <a:xfrm>
              <a:off x="4787938" y="679385"/>
              <a:ext cx="735480" cy="766313"/>
              <a:chOff x="1675786" y="1147934"/>
              <a:chExt cx="3936651" cy="4101674"/>
            </a:xfrm>
          </p:grpSpPr>
          <p:grpSp>
            <p:nvGrpSpPr>
              <p:cNvPr id="94" name="组合 2">
                <a:extLst>
                  <a:ext uri="{FF2B5EF4-FFF2-40B4-BE49-F238E27FC236}">
                    <a16:creationId xmlns:a16="http://schemas.microsoft.com/office/drawing/2014/main" id="{EBFF09D1-EF9E-4386-ADE2-6F933DCE8AB1}"/>
                  </a:ext>
                </a:extLst>
              </p:cNvPr>
              <p:cNvGrpSpPr/>
              <p:nvPr/>
            </p:nvGrpSpPr>
            <p:grpSpPr>
              <a:xfrm>
                <a:off x="1675786" y="1147934"/>
                <a:ext cx="3936651" cy="4101674"/>
                <a:chOff x="1256839" y="860950"/>
                <a:chExt cx="2952488" cy="3076255"/>
              </a:xfrm>
            </p:grpSpPr>
            <p:sp>
              <p:nvSpPr>
                <p:cNvPr id="96" name="Freeform 52">
                  <a:extLst>
                    <a:ext uri="{FF2B5EF4-FFF2-40B4-BE49-F238E27FC236}">
                      <a16:creationId xmlns:a16="http://schemas.microsoft.com/office/drawing/2014/main" id="{ECD4376D-55EF-41C1-AE94-AD16F4795C7F}"/>
                    </a:ext>
                  </a:extLst>
                </p:cNvPr>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97" name="Freeform 54">
                  <a:extLst>
                    <a:ext uri="{FF2B5EF4-FFF2-40B4-BE49-F238E27FC236}">
                      <a16:creationId xmlns:a16="http://schemas.microsoft.com/office/drawing/2014/main" id="{0495073C-721D-44FF-B937-94A3F717D200}"/>
                    </a:ext>
                  </a:extLst>
                </p:cNvPr>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98" name="Freeform 58">
                  <a:extLst>
                    <a:ext uri="{FF2B5EF4-FFF2-40B4-BE49-F238E27FC236}">
                      <a16:creationId xmlns:a16="http://schemas.microsoft.com/office/drawing/2014/main" id="{74AAAFB9-C301-45C2-A37B-09CA32894A5B}"/>
                    </a:ext>
                  </a:extLst>
                </p:cNvPr>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99" name="Freeform 73">
                  <a:extLst>
                    <a:ext uri="{FF2B5EF4-FFF2-40B4-BE49-F238E27FC236}">
                      <a16:creationId xmlns:a16="http://schemas.microsoft.com/office/drawing/2014/main" id="{736C43EF-4274-408F-82A1-C73912962BE7}"/>
                    </a:ext>
                  </a:extLst>
                </p:cNvPr>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100" name="Freeform 74">
                  <a:extLst>
                    <a:ext uri="{FF2B5EF4-FFF2-40B4-BE49-F238E27FC236}">
                      <a16:creationId xmlns:a16="http://schemas.microsoft.com/office/drawing/2014/main" id="{0668B24E-7BB9-4217-AA9E-7CD014F98081}"/>
                    </a:ext>
                  </a:extLst>
                </p:cNvPr>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95" name="Rectangle 9">
                <a:extLst>
                  <a:ext uri="{FF2B5EF4-FFF2-40B4-BE49-F238E27FC236}">
                    <a16:creationId xmlns:a16="http://schemas.microsoft.com/office/drawing/2014/main" id="{BC80CD11-03C7-4C15-9C54-C430384E2470}"/>
                  </a:ext>
                </a:extLst>
              </p:cNvPr>
              <p:cNvSpPr/>
              <p:nvPr/>
            </p:nvSpPr>
            <p:spPr>
              <a:xfrm>
                <a:off x="2305627" y="1965430"/>
                <a:ext cx="2419199" cy="1753838"/>
              </a:xfrm>
              <a:prstGeom prst="rect">
                <a:avLst/>
              </a:prstGeom>
            </p:spPr>
            <p:txBody>
              <a:bodyPr wrap="square">
                <a:noAutofit/>
              </a:bodyPr>
              <a:lstStyle/>
              <a:p>
                <a:pPr algn="ctr" defTabSz="1218565"/>
                <a:r>
                  <a:rPr lang="en-US" altLang="zh-CN" sz="2800" b="1" kern="0" dirty="0">
                    <a:solidFill>
                      <a:schemeClr val="tx1">
                        <a:lumMod val="65000"/>
                        <a:lumOff val="35000"/>
                      </a:schemeClr>
                    </a:solidFill>
                    <a:latin typeface="微软雅黑" panose="020B0503020204020204" pitchFamily="34" charset="-122"/>
                    <a:ea typeface="微软雅黑" panose="020B0503020204020204" pitchFamily="34" charset="-122"/>
                  </a:rPr>
                  <a:t>4</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93" name="内容占位符 2">
              <a:extLst>
                <a:ext uri="{FF2B5EF4-FFF2-40B4-BE49-F238E27FC236}">
                  <a16:creationId xmlns:a16="http://schemas.microsoft.com/office/drawing/2014/main" id="{9DDC08E2-91ED-478E-B97C-04EC7D7A693C}"/>
                </a:ext>
              </a:extLst>
            </p:cNvPr>
            <p:cNvSpPr txBox="1"/>
            <p:nvPr/>
          </p:nvSpPr>
          <p:spPr>
            <a:xfrm>
              <a:off x="5885890" y="690548"/>
              <a:ext cx="4260462"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：通用架构</a:t>
              </a:r>
              <a:endParaRPr lang="en-US" altLang="zh-CN" sz="32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2" name="组合 41">
            <a:extLst>
              <a:ext uri="{FF2B5EF4-FFF2-40B4-BE49-F238E27FC236}">
                <a16:creationId xmlns:a16="http://schemas.microsoft.com/office/drawing/2014/main" id="{79121DE5-41A7-4012-A00A-C62351301F05}"/>
              </a:ext>
            </a:extLst>
          </p:cNvPr>
          <p:cNvGrpSpPr/>
          <p:nvPr/>
        </p:nvGrpSpPr>
        <p:grpSpPr>
          <a:xfrm>
            <a:off x="4819545" y="4894921"/>
            <a:ext cx="4155199" cy="766313"/>
            <a:chOff x="4787938" y="679385"/>
            <a:chExt cx="4155199" cy="766313"/>
          </a:xfrm>
        </p:grpSpPr>
        <p:grpSp>
          <p:nvGrpSpPr>
            <p:cNvPr id="43" name="组合 1">
              <a:extLst>
                <a:ext uri="{FF2B5EF4-FFF2-40B4-BE49-F238E27FC236}">
                  <a16:creationId xmlns:a16="http://schemas.microsoft.com/office/drawing/2014/main" id="{59BBFEE4-5478-4F0E-8EFC-A7A9FEF7CC66}"/>
                </a:ext>
              </a:extLst>
            </p:cNvPr>
            <p:cNvGrpSpPr/>
            <p:nvPr/>
          </p:nvGrpSpPr>
          <p:grpSpPr>
            <a:xfrm>
              <a:off x="4787938" y="679385"/>
              <a:ext cx="735480" cy="766313"/>
              <a:chOff x="1675786" y="1147934"/>
              <a:chExt cx="3936651" cy="4101674"/>
            </a:xfrm>
          </p:grpSpPr>
          <p:grpSp>
            <p:nvGrpSpPr>
              <p:cNvPr id="45" name="组合 2">
                <a:extLst>
                  <a:ext uri="{FF2B5EF4-FFF2-40B4-BE49-F238E27FC236}">
                    <a16:creationId xmlns:a16="http://schemas.microsoft.com/office/drawing/2014/main" id="{EBFF09D1-EF9E-4386-ADE2-6F933DCE8AB1}"/>
                  </a:ext>
                </a:extLst>
              </p:cNvPr>
              <p:cNvGrpSpPr/>
              <p:nvPr/>
            </p:nvGrpSpPr>
            <p:grpSpPr>
              <a:xfrm>
                <a:off x="1675786" y="1147934"/>
                <a:ext cx="3936651" cy="4101674"/>
                <a:chOff x="1256839" y="860950"/>
                <a:chExt cx="2952488" cy="3076255"/>
              </a:xfrm>
            </p:grpSpPr>
            <p:sp>
              <p:nvSpPr>
                <p:cNvPr id="47" name="Freeform 52">
                  <a:extLst>
                    <a:ext uri="{FF2B5EF4-FFF2-40B4-BE49-F238E27FC236}">
                      <a16:creationId xmlns:a16="http://schemas.microsoft.com/office/drawing/2014/main" id="{ECD4376D-55EF-41C1-AE94-AD16F4795C7F}"/>
                    </a:ext>
                  </a:extLst>
                </p:cNvPr>
                <p:cNvSpPr/>
                <p:nvPr/>
              </p:nvSpPr>
              <p:spPr bwMode="auto">
                <a:xfrm>
                  <a:off x="1256839" y="1576546"/>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48" name="Freeform 54">
                  <a:extLst>
                    <a:ext uri="{FF2B5EF4-FFF2-40B4-BE49-F238E27FC236}">
                      <a16:creationId xmlns:a16="http://schemas.microsoft.com/office/drawing/2014/main" id="{0495073C-721D-44FF-B937-94A3F717D200}"/>
                    </a:ext>
                  </a:extLst>
                </p:cNvPr>
                <p:cNvSpPr/>
                <p:nvPr/>
              </p:nvSpPr>
              <p:spPr bwMode="auto">
                <a:xfrm>
                  <a:off x="1849154" y="860950"/>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49" name="Freeform 58">
                  <a:extLst>
                    <a:ext uri="{FF2B5EF4-FFF2-40B4-BE49-F238E27FC236}">
                      <a16:creationId xmlns:a16="http://schemas.microsoft.com/office/drawing/2014/main" id="{74AAAFB9-C301-45C2-A37B-09CA32894A5B}"/>
                    </a:ext>
                  </a:extLst>
                </p:cNvPr>
                <p:cNvSpPr/>
                <p:nvPr/>
              </p:nvSpPr>
              <p:spPr bwMode="auto">
                <a:xfrm>
                  <a:off x="1859036" y="2292555"/>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50" name="Freeform 73">
                  <a:extLst>
                    <a:ext uri="{FF2B5EF4-FFF2-40B4-BE49-F238E27FC236}">
                      <a16:creationId xmlns:a16="http://schemas.microsoft.com/office/drawing/2014/main" id="{736C43EF-4274-408F-82A1-C73912962BE7}"/>
                    </a:ext>
                  </a:extLst>
                </p:cNvPr>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sp>
              <p:nvSpPr>
                <p:cNvPr id="51" name="Freeform 74">
                  <a:extLst>
                    <a:ext uri="{FF2B5EF4-FFF2-40B4-BE49-F238E27FC236}">
                      <a16:creationId xmlns:a16="http://schemas.microsoft.com/office/drawing/2014/main" id="{0668B24E-7BB9-4217-AA9E-7CD014F98081}"/>
                    </a:ext>
                  </a:extLst>
                </p:cNvPr>
                <p:cNvSpPr/>
                <p:nvPr/>
              </p:nvSpPr>
              <p:spPr bwMode="auto">
                <a:xfrm>
                  <a:off x="3179039" y="1852203"/>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4400" kern="0">
                    <a:solidFill>
                      <a:sysClr val="windowText" lastClr="000000"/>
                    </a:solidFill>
                  </a:endParaRPr>
                </a:p>
              </p:txBody>
            </p:sp>
          </p:grpSp>
          <p:sp>
            <p:nvSpPr>
              <p:cNvPr id="46" name="Rectangle 9">
                <a:extLst>
                  <a:ext uri="{FF2B5EF4-FFF2-40B4-BE49-F238E27FC236}">
                    <a16:creationId xmlns:a16="http://schemas.microsoft.com/office/drawing/2014/main" id="{BC80CD11-03C7-4C15-9C54-C430384E2470}"/>
                  </a:ext>
                </a:extLst>
              </p:cNvPr>
              <p:cNvSpPr/>
              <p:nvPr/>
            </p:nvSpPr>
            <p:spPr>
              <a:xfrm>
                <a:off x="2305627" y="1965430"/>
                <a:ext cx="2419199" cy="1753838"/>
              </a:xfrm>
              <a:prstGeom prst="rect">
                <a:avLst/>
              </a:prstGeom>
            </p:spPr>
            <p:txBody>
              <a:bodyPr wrap="square">
                <a:noAutofit/>
              </a:bodyPr>
              <a:lstStyle/>
              <a:p>
                <a:pPr algn="ctr" defTabSz="1218565"/>
                <a:r>
                  <a:rPr lang="en-US" altLang="zh-CN" sz="2800" b="1" kern="0" dirty="0" smtClean="0">
                    <a:solidFill>
                      <a:schemeClr val="tx1">
                        <a:lumMod val="65000"/>
                        <a:lumOff val="35000"/>
                      </a:schemeClr>
                    </a:solidFill>
                    <a:latin typeface="微软雅黑" panose="020B0503020204020204" pitchFamily="34" charset="-122"/>
                    <a:ea typeface="微软雅黑" panose="020B0503020204020204" pitchFamily="34" charset="-122"/>
                  </a:rPr>
                  <a:t>5</a:t>
                </a:r>
                <a:endParaRPr lang="zh-CN" altLang="en-US" sz="2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4" name="内容占位符 2">
              <a:extLst>
                <a:ext uri="{FF2B5EF4-FFF2-40B4-BE49-F238E27FC236}">
                  <a16:creationId xmlns:a16="http://schemas.microsoft.com/office/drawing/2014/main" id="{9DDC08E2-91ED-478E-B97C-04EC7D7A693C}"/>
                </a:ext>
              </a:extLst>
            </p:cNvPr>
            <p:cNvSpPr txBox="1"/>
            <p:nvPr/>
          </p:nvSpPr>
          <p:spPr>
            <a:xfrm>
              <a:off x="5885890" y="690548"/>
              <a:ext cx="3057247" cy="743986"/>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rPr>
                <a:t>互联链架构剖析</a:t>
              </a:r>
              <a:endParaRPr lang="en-US" altLang="zh-CN" sz="3200" b="1"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4282162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7.2.5 </a:t>
            </a:r>
            <a:r>
              <a:rPr lang="zh-CN" altLang="en-US" sz="2400" dirty="0" smtClean="0">
                <a:latin typeface="华文中宋" panose="02010600040101010101" pitchFamily="2" charset="-122"/>
                <a:ea typeface="华文中宋" panose="02010600040101010101" pitchFamily="2" charset="-122"/>
              </a:rPr>
              <a:t>区块</a:t>
            </a:r>
            <a:endParaRPr lang="en-US" altLang="zh-CN" sz="2400" dirty="0" smtClean="0">
              <a:latin typeface="华文中宋" panose="02010600040101010101" pitchFamily="2" charset="-122"/>
              <a:ea typeface="华文中宋" panose="02010600040101010101" pitchFamily="2" charset="-122"/>
            </a:endParaRPr>
          </a:p>
        </p:txBody>
      </p:sp>
      <p:sp>
        <p:nvSpPr>
          <p:cNvPr id="8" name="文本框 7"/>
          <p:cNvSpPr txBox="1"/>
          <p:nvPr/>
        </p:nvSpPr>
        <p:spPr>
          <a:xfrm>
            <a:off x="545689" y="1474838"/>
            <a:ext cx="7831395" cy="4247317"/>
          </a:xfrm>
          <a:prstGeom prst="rect">
            <a:avLst/>
          </a:prstGeom>
          <a:noFill/>
        </p:spPr>
        <p:txBody>
          <a:bodyPr wrap="square" rtlCol="0">
            <a:spAutoFit/>
          </a:bodyPr>
          <a:lstStyle/>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难度</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指当前区块的难度级别</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前区</a:t>
            </a:r>
            <a:r>
              <a:rPr lang="zh-CN" altLang="en-US" b="1" dirty="0">
                <a:solidFill>
                  <a:schemeClr val="accent1"/>
                </a:solidFill>
                <a:latin typeface="宋体" panose="02010600030101010101" pitchFamily="2" charset="-122"/>
                <a:ea typeface="宋体" panose="02010600030101010101" pitchFamily="2" charset="-122"/>
              </a:rPr>
              <a:t>块数量</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a:t>
            </a:r>
            <a:r>
              <a:rPr lang="zh-CN" altLang="en-US" dirty="0">
                <a:solidFill>
                  <a:schemeClr val="accent1"/>
                </a:solidFill>
                <a:latin typeface="宋体" panose="02010600030101010101" pitchFamily="2" charset="-122"/>
                <a:ea typeface="宋体" panose="02010600030101010101" pitchFamily="2" charset="-122"/>
              </a:rPr>
              <a:t>前区块的全部数量。其中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创始区块定义为</a:t>
            </a:r>
            <a:r>
              <a:rPr lang="en-US" altLang="zh-CN" dirty="0">
                <a:solidFill>
                  <a:schemeClr val="accent1"/>
                </a:solidFill>
                <a:latin typeface="宋体" panose="02010600030101010101" pitchFamily="2" charset="-122"/>
                <a:ea typeface="宋体" panose="02010600030101010101" pitchFamily="2" charset="-122"/>
              </a:rPr>
              <a:t>0</a:t>
            </a:r>
            <a:r>
              <a:rPr lang="zh-CN" altLang="en-US" dirty="0" smtClean="0">
                <a:solidFill>
                  <a:schemeClr val="accent1"/>
                </a:solidFill>
                <a:latin typeface="宋体" panose="02010600030101010101" pitchFamily="2" charset="-122"/>
                <a:ea typeface="宋体" panose="02010600030101010101" pitchFamily="2" charset="-122"/>
              </a:rPr>
              <a:t>区块。</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b="1" dirty="0" smtClean="0">
                <a:solidFill>
                  <a:schemeClr val="accent1"/>
                </a:solidFill>
                <a:latin typeface="宋体" panose="02010600030101010101" pitchFamily="2" charset="-122"/>
                <a:ea typeface="宋体" panose="02010600030101010101" pitchFamily="2" charset="-122"/>
              </a:rPr>
              <a:t>gas</a:t>
            </a:r>
            <a:r>
              <a:rPr lang="zh-CN" altLang="en-US" b="1" dirty="0">
                <a:solidFill>
                  <a:schemeClr val="accent1"/>
                </a:solidFill>
                <a:latin typeface="宋体" panose="02010600030101010101" pitchFamily="2" charset="-122"/>
                <a:ea typeface="宋体" panose="02010600030101010101" pitchFamily="2" charset="-122"/>
              </a:rPr>
              <a:t>限制</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该字段表示每个区块所限定</a:t>
            </a:r>
            <a:r>
              <a:rPr lang="zh-CN" altLang="en-US" dirty="0" smtClean="0">
                <a:solidFill>
                  <a:schemeClr val="accent1"/>
                </a:solidFill>
                <a:latin typeface="宋体" panose="02010600030101010101" pitchFamily="2" charset="-122"/>
                <a:ea typeface="宋体" panose="02010600030101010101" pitchFamily="2" charset="-122"/>
              </a:rPr>
              <a:t>的</a:t>
            </a: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消费</a:t>
            </a:r>
            <a:r>
              <a:rPr lang="zh-CN" altLang="en-US" dirty="0" smtClean="0">
                <a:solidFill>
                  <a:schemeClr val="accent1"/>
                </a:solidFill>
                <a:latin typeface="宋体" panose="02010600030101010101" pitchFamily="2" charset="-122"/>
                <a:ea typeface="宋体" panose="02010600030101010101" pitchFamily="2" charset="-122"/>
              </a:rPr>
              <a:t>值。</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b="1" dirty="0" smtClean="0">
                <a:solidFill>
                  <a:schemeClr val="accent1"/>
                </a:solidFill>
                <a:latin typeface="宋体" panose="02010600030101010101" pitchFamily="2" charset="-122"/>
                <a:ea typeface="宋体" panose="02010600030101010101" pitchFamily="2" charset="-122"/>
              </a:rPr>
              <a:t>gas</a:t>
            </a:r>
            <a:r>
              <a:rPr lang="zh-CN" altLang="en-US" b="1" dirty="0">
                <a:solidFill>
                  <a:schemeClr val="accent1"/>
                </a:solidFill>
                <a:latin typeface="宋体" panose="02010600030101010101" pitchFamily="2" charset="-122"/>
                <a:ea typeface="宋体" panose="02010600030101010101" pitchFamily="2" charset="-122"/>
              </a:rPr>
              <a:t>消费量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表示区块中交易所消费的全部</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时间</a:t>
            </a:r>
            <a:r>
              <a:rPr lang="zh-CN" altLang="en-US" b="1" dirty="0">
                <a:solidFill>
                  <a:schemeClr val="accent1"/>
                </a:solidFill>
                <a:latin typeface="宋体" panose="02010600030101010101" pitchFamily="2" charset="-122"/>
                <a:ea typeface="宋体" panose="02010600030101010101" pitchFamily="2" charset="-122"/>
              </a:rPr>
              <a:t>戳</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表示区块初始化时的时间</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附加</a:t>
            </a:r>
            <a:r>
              <a:rPr lang="zh-CN" altLang="en-US" b="1" dirty="0">
                <a:solidFill>
                  <a:schemeClr val="accent1"/>
                </a:solidFill>
                <a:latin typeface="宋体" panose="02010600030101010101" pitchFamily="2" charset="-122"/>
                <a:ea typeface="宋体" panose="02010600030101010101" pitchFamily="2" charset="-122"/>
              </a:rPr>
              <a:t>数据</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用于存储与区块相关的附加数据</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b="1" dirty="0" err="1" smtClean="0">
                <a:solidFill>
                  <a:schemeClr val="accent1"/>
                </a:solidFill>
                <a:latin typeface="宋体" panose="02010600030101010101" pitchFamily="2" charset="-122"/>
                <a:ea typeface="宋体" panose="02010600030101010101" pitchFamily="2" charset="-122"/>
              </a:rPr>
              <a:t>Mixhash</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包含</a:t>
            </a:r>
            <a:r>
              <a:rPr lang="en-US" altLang="zh-CN" dirty="0" smtClean="0">
                <a:solidFill>
                  <a:schemeClr val="accent1"/>
                </a:solidFill>
                <a:latin typeface="宋体" panose="02010600030101010101" pitchFamily="2" charset="-122"/>
                <a:ea typeface="宋体" panose="02010600030101010101" pitchFamily="2" charset="-122"/>
              </a:rPr>
              <a:t>256</a:t>
            </a:r>
            <a:r>
              <a:rPr lang="zh-CN" altLang="en-US" dirty="0" smtClean="0">
                <a:solidFill>
                  <a:schemeClr val="accent1"/>
                </a:solidFill>
                <a:latin typeface="宋体" panose="02010600030101010101" pitchFamily="2" charset="-122"/>
                <a:ea typeface="宋体" panose="02010600030101010101" pitchFamily="2" charset="-122"/>
              </a:rPr>
              <a:t>位哈希值，与</a:t>
            </a:r>
            <a:r>
              <a:rPr lang="en-US" altLang="zh-CN" dirty="0" smtClean="0">
                <a:solidFill>
                  <a:schemeClr val="accent1"/>
                </a:solidFill>
                <a:latin typeface="宋体" panose="02010600030101010101" pitchFamily="2" charset="-122"/>
                <a:ea typeface="宋体" panose="02010600030101010101" pitchFamily="2" charset="-122"/>
              </a:rPr>
              <a:t>nonce</a:t>
            </a:r>
            <a:r>
              <a:rPr lang="zh-CN" altLang="en-US" dirty="0">
                <a:solidFill>
                  <a:schemeClr val="accent1"/>
                </a:solidFill>
                <a:latin typeface="宋体" panose="02010600030101010101" pitchFamily="2" charset="-122"/>
                <a:ea typeface="宋体" panose="02010600030101010101" pitchFamily="2" charset="-122"/>
              </a:rPr>
              <a:t>结合使用时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即可证明己经花费了足够的计算量来创建区块</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b="1" dirty="0" smtClean="0">
                <a:solidFill>
                  <a:schemeClr val="accent1"/>
                </a:solidFill>
                <a:latin typeface="宋体" panose="02010600030101010101" pitchFamily="2" charset="-122"/>
                <a:ea typeface="宋体" panose="02010600030101010101" pitchFamily="2" charset="-122"/>
              </a:rPr>
              <a:t>Nonce</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表示为</a:t>
            </a:r>
            <a:r>
              <a:rPr lang="en-US" altLang="zh-CN" dirty="0" smtClean="0">
                <a:solidFill>
                  <a:schemeClr val="accent1"/>
                </a:solidFill>
                <a:latin typeface="宋体" panose="02010600030101010101" pitchFamily="2" charset="-122"/>
                <a:ea typeface="宋体" panose="02010600030101010101" pitchFamily="2" charset="-122"/>
              </a:rPr>
              <a:t>64</a:t>
            </a:r>
            <a:r>
              <a:rPr lang="zh-CN" altLang="en-US" dirty="0" smtClean="0">
                <a:solidFill>
                  <a:schemeClr val="accent1"/>
                </a:solidFill>
                <a:latin typeface="宋体" panose="02010600030101010101" pitchFamily="2" charset="-122"/>
                <a:ea typeface="宋体" panose="02010600030101010101" pitchFamily="2" charset="-122"/>
              </a:rPr>
              <a:t>位哈希值，</a:t>
            </a:r>
            <a:r>
              <a:rPr lang="zh-CN" altLang="en-US" dirty="0">
                <a:solidFill>
                  <a:schemeClr val="accent1"/>
                </a:solidFill>
                <a:latin typeface="宋体" panose="02010600030101010101" pitchFamily="2" charset="-122"/>
                <a:ea typeface="宋体" panose="02010600030101010101" pitchFamily="2" charset="-122"/>
              </a:rPr>
              <a:t>当</a:t>
            </a:r>
            <a:r>
              <a:rPr lang="zh-CN" altLang="en-US" dirty="0" smtClean="0">
                <a:solidFill>
                  <a:schemeClr val="accent1"/>
                </a:solidFill>
                <a:latin typeface="宋体" panose="02010600030101010101" pitchFamily="2" charset="-122"/>
                <a:ea typeface="宋体" panose="02010600030101010101" pitchFamily="2" charset="-122"/>
              </a:rPr>
              <a:t>与</a:t>
            </a:r>
            <a:r>
              <a:rPr lang="en-US" altLang="zh-CN" dirty="0" err="1" smtClean="0">
                <a:solidFill>
                  <a:schemeClr val="accent1"/>
                </a:solidFill>
                <a:latin typeface="宋体" panose="02010600030101010101" pitchFamily="2" charset="-122"/>
                <a:ea typeface="宋体" panose="02010600030101010101" pitchFamily="2" charset="-122"/>
              </a:rPr>
              <a:t>mixhash</a:t>
            </a:r>
            <a:r>
              <a:rPr lang="zh-CN" altLang="en-US" dirty="0">
                <a:solidFill>
                  <a:schemeClr val="accent1"/>
                </a:solidFill>
                <a:latin typeface="宋体" panose="02010600030101010101" pitchFamily="2" charset="-122"/>
                <a:ea typeface="宋体" panose="02010600030101010101" pitchFamily="2" charset="-122"/>
              </a:rPr>
              <a:t>字段相结合使用时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用于证明为了创建区块</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已经花费了足够的计算工作量</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2571" y="132736"/>
            <a:ext cx="3129429" cy="6524252"/>
          </a:xfrm>
          <a:prstGeom prst="rect">
            <a:avLst/>
          </a:prstGeom>
        </p:spPr>
      </p:pic>
    </p:spTree>
    <p:extLst>
      <p:ext uri="{BB962C8B-B14F-4D97-AF65-F5344CB8AC3E}">
        <p14:creationId xmlns:p14="http://schemas.microsoft.com/office/powerpoint/2010/main" val="383502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483789"/>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7.2.5 </a:t>
            </a:r>
            <a:r>
              <a:rPr lang="zh-CN" altLang="en-US" sz="2400" dirty="0" smtClean="0">
                <a:latin typeface="华文中宋" panose="02010600040101010101" pitchFamily="2" charset="-122"/>
                <a:ea typeface="华文中宋" panose="02010600040101010101" pitchFamily="2" charset="-122"/>
              </a:rPr>
              <a:t>创始区块</a:t>
            </a:r>
            <a:endParaRPr lang="en-US" altLang="zh-CN" sz="2400" dirty="0" smtClean="0">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331951" y="-133078"/>
            <a:ext cx="5193567" cy="8273961"/>
          </a:xfrm>
          <a:prstGeom prst="rect">
            <a:avLst/>
          </a:prstGeom>
        </p:spPr>
      </p:pic>
      <p:sp>
        <p:nvSpPr>
          <p:cNvPr id="5" name="文本框 4"/>
          <p:cNvSpPr txBox="1"/>
          <p:nvPr/>
        </p:nvSpPr>
        <p:spPr>
          <a:xfrm>
            <a:off x="803130" y="1037787"/>
            <a:ext cx="7647696" cy="369332"/>
          </a:xfrm>
          <a:prstGeom prst="rect">
            <a:avLst/>
          </a:prstGeom>
          <a:noFill/>
        </p:spPr>
        <p:txBody>
          <a:bodyPr wrap="square" rtlCol="0">
            <a:spAutoFit/>
          </a:bodyPr>
          <a:lstStyle/>
          <a:p>
            <a:r>
              <a:rPr lang="zh-CN" altLang="en-US" dirty="0">
                <a:solidFill>
                  <a:schemeClr val="accent1"/>
                </a:solidFill>
                <a:latin typeface="宋体" panose="02010600030101010101" pitchFamily="2" charset="-122"/>
                <a:ea typeface="宋体" panose="02010600030101010101" pitchFamily="2" charset="-122"/>
              </a:rPr>
              <a:t>创始区块与常规区块的数据稍有</a:t>
            </a:r>
            <a:r>
              <a:rPr lang="zh-CN" altLang="en-US" dirty="0" smtClean="0">
                <a:solidFill>
                  <a:schemeClr val="accent1"/>
                </a:solidFill>
                <a:latin typeface="宋体" panose="02010600030101010101" pitchFamily="2" charset="-122"/>
                <a:ea typeface="宋体" panose="02010600030101010101" pitchFamily="2" charset="-122"/>
              </a:rPr>
              <a:t>不同，如下：</a:t>
            </a:r>
            <a:endParaRPr lang="zh-CN" altLang="en-US"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3756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7.2.6 </a:t>
            </a:r>
            <a:r>
              <a:rPr lang="zh-CN" altLang="en-US" sz="2400" dirty="0" smtClean="0">
                <a:latin typeface="华文中宋" panose="02010600040101010101" pitchFamily="2" charset="-122"/>
                <a:ea typeface="华文中宋" panose="02010600040101010101" pitchFamily="2" charset="-122"/>
              </a:rPr>
              <a:t>区块验证机制</a:t>
            </a:r>
            <a:endParaRPr lang="en-US" altLang="zh-CN" sz="2400" dirty="0" smtClean="0">
              <a:latin typeface="华文中宋" panose="02010600040101010101" pitchFamily="2" charset="-122"/>
              <a:ea typeface="华文中宋" panose="02010600040101010101" pitchFamily="2" charset="-122"/>
            </a:endParaRPr>
          </a:p>
        </p:txBody>
      </p:sp>
      <p:sp>
        <p:nvSpPr>
          <p:cNvPr id="4" name="文本框 3"/>
          <p:cNvSpPr txBox="1"/>
          <p:nvPr/>
        </p:nvSpPr>
        <p:spPr>
          <a:xfrm>
            <a:off x="573698" y="1087189"/>
            <a:ext cx="9351967" cy="3554819"/>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solidFill>
                  <a:schemeClr val="accent1"/>
                </a:solidFill>
                <a:latin typeface="宋体" panose="02010600030101010101" pitchFamily="2" charset="-122"/>
                <a:ea typeface="宋体" panose="02010600030101010101" pitchFamily="2" charset="-122"/>
              </a:rPr>
              <a:t>区块的有效性验证</a:t>
            </a:r>
            <a:r>
              <a:rPr lang="zh-CN" altLang="en-US" dirty="0">
                <a:solidFill>
                  <a:schemeClr val="accent1"/>
                </a:solidFill>
                <a:latin typeface="宋体" panose="02010600030101010101" pitchFamily="2" charset="-122"/>
                <a:ea typeface="宋体" panose="02010600030101010101" pitchFamily="2" charset="-122"/>
              </a:rPr>
              <a:t>包括：</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和交易保持一致。全部</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符合</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属性，且工作量证明处于有效状态。</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若前</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区块存在且有效。</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区块的时间戳有效。当前区块的时间戳必须大于父块的时间戳，而且小于</a:t>
            </a:r>
            <a:r>
              <a:rPr lang="en-US" altLang="zh-CN" dirty="0">
                <a:solidFill>
                  <a:schemeClr val="accent1"/>
                </a:solidFill>
                <a:latin typeface="宋体" panose="02010600030101010101" pitchFamily="2" charset="-122"/>
                <a:ea typeface="宋体" panose="02010600030101010101" pitchFamily="2" charset="-122"/>
              </a:rPr>
              <a:t>15</a:t>
            </a:r>
            <a:r>
              <a:rPr lang="zh-CN" altLang="en-US" dirty="0">
                <a:solidFill>
                  <a:schemeClr val="accent1"/>
                </a:solidFill>
                <a:latin typeface="宋体" panose="02010600030101010101" pitchFamily="2" charset="-122"/>
                <a:ea typeface="宋体" panose="02010600030101010101" pitchFamily="2" charset="-122"/>
              </a:rPr>
              <a:t>分钟。另外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所有区块的时间都是按</a:t>
            </a:r>
            <a:r>
              <a:rPr lang="en-US" altLang="zh-CN" dirty="0">
                <a:solidFill>
                  <a:schemeClr val="accent1"/>
                </a:solidFill>
                <a:latin typeface="宋体" panose="02010600030101010101" pitchFamily="2" charset="-122"/>
                <a:ea typeface="宋体" panose="02010600030101010101" pitchFamily="2" charset="-122"/>
              </a:rPr>
              <a:t>UNIX</a:t>
            </a:r>
            <a:r>
              <a:rPr lang="zh-CN" altLang="en-US" dirty="0">
                <a:solidFill>
                  <a:schemeClr val="accent1"/>
                </a:solidFill>
                <a:latin typeface="宋体" panose="02010600030101010101" pitchFamily="2" charset="-122"/>
                <a:ea typeface="宋体" panose="02010600030101010101" pitchFamily="2" charset="-122"/>
              </a:rPr>
              <a:t>时间计算的</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lvl="1">
              <a:lnSpc>
                <a:spcPct val="150000"/>
              </a:lnSpc>
            </a:pPr>
            <a:endParaRPr lang="en-US" altLang="zh-CN" dirty="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a:solidFill>
                  <a:schemeClr val="accent1"/>
                </a:solidFill>
                <a:latin typeface="宋体" panose="02010600030101010101" pitchFamily="2" charset="-122"/>
                <a:ea typeface="宋体" panose="02010600030101010101" pitchFamily="2" charset="-122"/>
              </a:rPr>
              <a:t>如果上述检测中的任意一条无效</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则对应区块将被剔除。</a:t>
            </a:r>
            <a:endParaRPr lang="en-US" altLang="zh-CN" dirty="0">
              <a:solidFill>
                <a:schemeClr val="accent1"/>
              </a:solidFill>
              <a:latin typeface="宋体" panose="02010600030101010101" pitchFamily="2" charset="-122"/>
              <a:ea typeface="宋体" panose="02010600030101010101" pitchFamily="2" charset="-122"/>
            </a:endParaRPr>
          </a:p>
          <a:p>
            <a:endParaRPr lang="en-US" altLang="zh-CN" dirty="0"/>
          </a:p>
          <a:p>
            <a:endParaRPr lang="en-US" altLang="zh-CN" dirty="0" smtClean="0"/>
          </a:p>
        </p:txBody>
      </p:sp>
    </p:spTree>
    <p:extLst>
      <p:ext uri="{BB962C8B-B14F-4D97-AF65-F5344CB8AC3E}">
        <p14:creationId xmlns:p14="http://schemas.microsoft.com/office/powerpoint/2010/main" val="30120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7.2.6 </a:t>
            </a:r>
            <a:r>
              <a:rPr lang="zh-CN" altLang="en-US" sz="2400" dirty="0" smtClean="0">
                <a:latin typeface="华文中宋" panose="02010600040101010101" pitchFamily="2" charset="-122"/>
                <a:ea typeface="华文中宋" panose="02010600040101010101" pitchFamily="2" charset="-122"/>
              </a:rPr>
              <a:t>区块验证机制</a:t>
            </a:r>
            <a:endParaRPr lang="en-US" altLang="zh-CN" sz="2400" dirty="0" smtClean="0">
              <a:latin typeface="华文中宋" panose="02010600040101010101" pitchFamily="2" charset="-122"/>
              <a:ea typeface="华文中宋" panose="02010600040101010101" pitchFamily="2" charset="-122"/>
            </a:endParaRPr>
          </a:p>
        </p:txBody>
      </p:sp>
      <p:sp>
        <p:nvSpPr>
          <p:cNvPr id="4" name="文本框 3"/>
          <p:cNvSpPr txBox="1"/>
          <p:nvPr/>
        </p:nvSpPr>
        <p:spPr>
          <a:xfrm>
            <a:off x="573698" y="1053168"/>
            <a:ext cx="10782560" cy="5078313"/>
          </a:xfrm>
          <a:prstGeom prst="rect">
            <a:avLst/>
          </a:prstGeom>
          <a:noFill/>
        </p:spPr>
        <p:txBody>
          <a:bodyPr wrap="square" rtlCol="0">
            <a:spAutoFit/>
          </a:bodyPr>
          <a:lstStyle/>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1</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区块终止</a:t>
            </a:r>
            <a:endParaRPr lang="en-US" altLang="zh-CN" b="1" dirty="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b="1" dirty="0">
                <a:solidFill>
                  <a:schemeClr val="accent1"/>
                </a:solidFill>
                <a:latin typeface="宋体" panose="02010600030101010101" pitchFamily="2" charset="-122"/>
                <a:ea typeface="宋体" panose="02010600030101010101" pitchFamily="2" charset="-122"/>
              </a:rPr>
              <a:t>区块终止是一个由矿工运行的过程</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用来验证区块中的内容并实施奖励。</a:t>
            </a:r>
            <a:endParaRPr lang="en-US" altLang="zh-CN" b="1" dirty="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a:solidFill>
                  <a:schemeClr val="accent1"/>
                </a:solidFill>
                <a:latin typeface="宋体" panose="02010600030101010101" pitchFamily="2" charset="-122"/>
                <a:ea typeface="宋体" panose="02010600030101010101" pitchFamily="2" charset="-122"/>
              </a:rPr>
              <a:t>其中包含以下</a:t>
            </a:r>
            <a:r>
              <a:rPr lang="en-US" altLang="zh-CN" dirty="0">
                <a:solidFill>
                  <a:schemeClr val="accent1"/>
                </a:solidFill>
                <a:latin typeface="宋体" panose="02010600030101010101" pitchFamily="2" charset="-122"/>
                <a:ea typeface="宋体" panose="02010600030101010101" pitchFamily="2" charset="-122"/>
              </a:rPr>
              <a:t>4</a:t>
            </a:r>
            <a:r>
              <a:rPr lang="zh-CN" altLang="en-US" dirty="0">
                <a:solidFill>
                  <a:schemeClr val="accent1"/>
                </a:solidFill>
                <a:latin typeface="宋体" panose="02010600030101010101" pitchFamily="2" charset="-122"/>
                <a:ea typeface="宋体" panose="02010600030101010101" pitchFamily="2" charset="-122"/>
              </a:rPr>
              <a:t>个步骤</a:t>
            </a:r>
            <a:r>
              <a:rPr lang="en-US" altLang="zh-CN" dirty="0">
                <a:solidFill>
                  <a:schemeClr val="accent1"/>
                </a:solidFill>
                <a:latin typeface="宋体" panose="02010600030101010101" pitchFamily="2" charset="-122"/>
                <a:ea typeface="宋体" panose="02010600030101010101" pitchFamily="2" charset="-122"/>
              </a:rPr>
              <a:t>: </a:t>
            </a:r>
          </a:p>
          <a:p>
            <a:pPr marL="1200150" lvl="2" indent="-285750">
              <a:lnSpc>
                <a:spcPct val="150000"/>
              </a:lnSpc>
              <a:buFont typeface="Wingdings" panose="05000000000000000000" pitchFamily="2" charset="2"/>
              <a:buChar char="p"/>
            </a:pPr>
            <a:r>
              <a:rPr lang="en-US" altLang="zh-CN" b="1" dirty="0" err="1">
                <a:solidFill>
                  <a:schemeClr val="accent1"/>
                </a:solidFill>
                <a:latin typeface="宋体" panose="02010600030101010101" pitchFamily="2" charset="-122"/>
                <a:ea typeface="宋体" panose="02010600030101010101" pitchFamily="2" charset="-122"/>
              </a:rPr>
              <a:t>Ommers</a:t>
            </a:r>
            <a:r>
              <a:rPr lang="zh-CN" altLang="en-US" b="1" dirty="0">
                <a:solidFill>
                  <a:schemeClr val="accent1"/>
                </a:solidFill>
                <a:latin typeface="宋体" panose="02010600030101010101" pitchFamily="2" charset="-122"/>
                <a:ea typeface="宋体" panose="02010600030101010101" pitchFamily="2" charset="-122"/>
              </a:rPr>
              <a:t>验证</a:t>
            </a:r>
            <a:r>
              <a:rPr lang="en-US" altLang="zh-CN" b="1" dirty="0">
                <a:solidFill>
                  <a:schemeClr val="accent1"/>
                </a:solidFill>
                <a:latin typeface="宋体" panose="02010600030101010101" pitchFamily="2" charset="-122"/>
                <a:ea typeface="宋体" panose="02010600030101010101" pitchFamily="2" charset="-122"/>
              </a:rPr>
              <a:t> </a:t>
            </a:r>
            <a:r>
              <a:rPr lang="zh-CN" altLang="en-US" dirty="0">
                <a:solidFill>
                  <a:schemeClr val="accent1"/>
                </a:solidFill>
                <a:latin typeface="宋体" panose="02010600030101010101" pitchFamily="2" charset="-122"/>
                <a:ea typeface="宋体" panose="02010600030101010101" pitchFamily="2" charset="-122"/>
              </a:rPr>
              <a:t>（无效区块</a:t>
            </a:r>
            <a:r>
              <a:rPr lang="zh-CN" altLang="en-US" dirty="0" smtClean="0">
                <a:solidFill>
                  <a:schemeClr val="accent1"/>
                </a:solidFill>
                <a:latin typeface="宋体" panose="02010600030101010101" pitchFamily="2" charset="-122"/>
                <a:ea typeface="宋体" panose="02010600030101010101" pitchFamily="2" charset="-122"/>
              </a:rPr>
              <a:t>也称为</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）。也就是说</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在采矿时确定 </a:t>
            </a:r>
            <a:r>
              <a:rPr lang="en-US" altLang="zh-CN" dirty="0" err="1">
                <a:solidFill>
                  <a:schemeClr val="accent1"/>
                </a:solidFill>
                <a:latin typeface="宋体" panose="02010600030101010101" pitchFamily="2" charset="-122"/>
                <a:ea typeface="宋体" panose="02010600030101010101" pitchFamily="2" charset="-122"/>
              </a:rPr>
              <a:t>Ommers</a:t>
            </a:r>
            <a:r>
              <a:rPr lang="zh-CN" altLang="en-US" dirty="0">
                <a:solidFill>
                  <a:schemeClr val="accent1"/>
                </a:solidFill>
                <a:latin typeface="宋体" panose="02010600030101010101" pitchFamily="2" charset="-122"/>
                <a:ea typeface="宋体" panose="02010600030101010101" pitchFamily="2" charset="-122"/>
              </a:rPr>
              <a:t>。无效区块的验证过程将检查区块头是否有效</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且 </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与当前区块之间的关系是否满足最大深度</a:t>
            </a:r>
            <a:r>
              <a:rPr lang="en-US" altLang="zh-CN" dirty="0">
                <a:solidFill>
                  <a:schemeClr val="accent1"/>
                </a:solidFill>
                <a:latin typeface="宋体" panose="02010600030101010101" pitchFamily="2" charset="-122"/>
                <a:ea typeface="宋体" panose="02010600030101010101" pitchFamily="2" charset="-122"/>
              </a:rPr>
              <a:t>(6</a:t>
            </a:r>
            <a:r>
              <a:rPr lang="zh-CN" altLang="en-US" dirty="0">
                <a:solidFill>
                  <a:schemeClr val="accent1"/>
                </a:solidFill>
                <a:latin typeface="宋体" panose="02010600030101010101" pitchFamily="2" charset="-122"/>
                <a:ea typeface="宋体" panose="02010600030101010101" pitchFamily="2" charset="-122"/>
              </a:rPr>
              <a:t>个区块</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。另外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一个区块最多可以包含两个 </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交易验证。</a:t>
            </a:r>
            <a:r>
              <a:rPr lang="zh-CN" altLang="en-US" dirty="0">
                <a:solidFill>
                  <a:schemeClr val="accent1"/>
                </a:solidFill>
                <a:latin typeface="宋体" panose="02010600030101010101" pitchFamily="2" charset="-122"/>
                <a:ea typeface="宋体" panose="02010600030101010101" pitchFamily="2" charset="-122"/>
              </a:rPr>
              <a:t>在挖掘时确认交易</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该过程在最终交易后</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检测在区块中消费的总</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是否等于最终的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消耗。</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奖励机制。</a:t>
            </a:r>
            <a:r>
              <a:rPr lang="zh-CN" altLang="en-US" dirty="0">
                <a:solidFill>
                  <a:schemeClr val="accent1"/>
                </a:solidFill>
                <a:latin typeface="宋体" panose="02010600030101010101" pitchFamily="2" charset="-122"/>
                <a:ea typeface="宋体" panose="02010600030101010101" pitchFamily="2" charset="-122"/>
              </a:rPr>
              <a:t>通过回报</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奖励</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余额更新受益者的账户。在以太坊中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对矿工的奖励也涉及无效区块</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约占当前区块奖励的</a:t>
            </a:r>
            <a:r>
              <a:rPr lang="en-US" altLang="zh-CN" dirty="0">
                <a:solidFill>
                  <a:schemeClr val="accent1"/>
                </a:solidFill>
                <a:latin typeface="宋体" panose="02010600030101010101" pitchFamily="2" charset="-122"/>
                <a:ea typeface="宋体" panose="02010600030101010101" pitchFamily="2" charset="-122"/>
              </a:rPr>
              <a:t>1/32</a:t>
            </a:r>
            <a:r>
              <a:rPr lang="zh-CN" altLang="en-US" dirty="0">
                <a:solidFill>
                  <a:schemeClr val="accent1"/>
                </a:solidFill>
                <a:latin typeface="宋体" panose="02010600030101010101" pitchFamily="2" charset="-122"/>
                <a:ea typeface="宋体" panose="02010600030101010101" pitchFamily="2" charset="-122"/>
              </a:rPr>
              <a:t>。相应地</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当前区块中的 </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将获得全部区块奖励的</a:t>
            </a:r>
            <a:r>
              <a:rPr lang="en-US" altLang="zh-CN" dirty="0">
                <a:solidFill>
                  <a:schemeClr val="accent1"/>
                </a:solidFill>
                <a:latin typeface="宋体" panose="02010600030101010101" pitchFamily="2" charset="-122"/>
                <a:ea typeface="宋体" panose="02010600030101010101" pitchFamily="2" charset="-122"/>
              </a:rPr>
              <a:t>7/8</a:t>
            </a:r>
            <a:r>
              <a:rPr lang="zh-CN" altLang="en-US" dirty="0">
                <a:solidFill>
                  <a:schemeClr val="accent1"/>
                </a:solidFill>
                <a:latin typeface="宋体" panose="02010600030101010101" pitchFamily="2" charset="-122"/>
                <a:ea typeface="宋体" panose="02010600030101010101" pitchFamily="2" charset="-122"/>
              </a:rPr>
              <a:t>。其中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当前块区奖励是</a:t>
            </a:r>
            <a:r>
              <a:rPr lang="en-US" altLang="zh-CN" dirty="0">
                <a:solidFill>
                  <a:schemeClr val="accent1"/>
                </a:solidFill>
                <a:latin typeface="宋体" panose="02010600030101010101" pitchFamily="2" charset="-122"/>
                <a:ea typeface="宋体" panose="02010600030101010101" pitchFamily="2" charset="-122"/>
              </a:rPr>
              <a:t>5 Ether</a:t>
            </a:r>
            <a:r>
              <a:rPr lang="zh-CN" altLang="en-US" dirty="0">
                <a:solidFill>
                  <a:schemeClr val="accent1"/>
                </a:solidFill>
                <a:latin typeface="宋体" panose="02010600030101010101" pitchFamily="2" charset="-122"/>
                <a:ea typeface="宋体" panose="02010600030101010101" pitchFamily="2" charset="-122"/>
              </a:rPr>
              <a:t>。另外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一个区块最多包含两个 </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状态和 </a:t>
            </a:r>
            <a:r>
              <a:rPr lang="en-US" altLang="zh-CN" b="1" dirty="0">
                <a:solidFill>
                  <a:schemeClr val="accent1"/>
                </a:solidFill>
                <a:latin typeface="宋体" panose="02010600030101010101" pitchFamily="2" charset="-122"/>
                <a:ea typeface="宋体" panose="02010600030101010101" pitchFamily="2" charset="-122"/>
              </a:rPr>
              <a:t>nonce</a:t>
            </a:r>
            <a:r>
              <a:rPr lang="zh-CN" altLang="en-US" b="1" dirty="0">
                <a:solidFill>
                  <a:schemeClr val="accent1"/>
                </a:solidFill>
                <a:latin typeface="宋体" panose="02010600030101010101" pitchFamily="2" charset="-122"/>
                <a:ea typeface="宋体" panose="02010600030101010101" pitchFamily="2" charset="-122"/>
              </a:rPr>
              <a:t>验证。</a:t>
            </a:r>
            <a:r>
              <a:rPr lang="zh-CN" altLang="en-US" dirty="0">
                <a:solidFill>
                  <a:schemeClr val="accent1"/>
                </a:solidFill>
                <a:latin typeface="宋体" panose="02010600030101010101" pitchFamily="2" charset="-122"/>
                <a:ea typeface="宋体" panose="02010600030101010101" pitchFamily="2" charset="-122"/>
              </a:rPr>
              <a:t>在挖掘过程中，计算有效状态和</a:t>
            </a:r>
            <a:r>
              <a:rPr lang="en-US" altLang="zh-CN" dirty="0">
                <a:solidFill>
                  <a:schemeClr val="accent1"/>
                </a:solidFill>
                <a:latin typeface="宋体" panose="02010600030101010101" pitchFamily="2" charset="-122"/>
                <a:ea typeface="宋体" panose="02010600030101010101" pitchFamily="2" charset="-122"/>
              </a:rPr>
              <a:t>nonce</a:t>
            </a:r>
            <a:r>
              <a:rPr lang="zh-CN" altLang="en-US" dirty="0">
                <a:solidFill>
                  <a:schemeClr val="accent1"/>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12412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7.2.6</a:t>
            </a:r>
            <a:r>
              <a:rPr lang="zh-CN" altLang="en-US" sz="2400" dirty="0" smtClean="0">
                <a:latin typeface="华文中宋" panose="02010600040101010101" pitchFamily="2" charset="-122"/>
                <a:ea typeface="华文中宋" panose="02010600040101010101" pitchFamily="2" charset="-122"/>
              </a:rPr>
              <a:t>区块</a:t>
            </a:r>
            <a:r>
              <a:rPr lang="zh-CN" altLang="en-US" sz="2400" dirty="0" smtClean="0">
                <a:latin typeface="华文中宋" panose="02010600040101010101" pitchFamily="2" charset="-122"/>
                <a:ea typeface="华文中宋" panose="02010600040101010101" pitchFamily="2" charset="-122"/>
              </a:rPr>
              <a:t>验证机制</a:t>
            </a:r>
            <a:endParaRPr lang="en-US" altLang="zh-CN" sz="2400" dirty="0" smtClean="0">
              <a:latin typeface="华文中宋" panose="02010600040101010101" pitchFamily="2" charset="-122"/>
              <a:ea typeface="华文中宋" panose="02010600040101010101" pitchFamily="2" charset="-122"/>
            </a:endParaRPr>
          </a:p>
        </p:txBody>
      </p:sp>
      <p:sp>
        <p:nvSpPr>
          <p:cNvPr id="4" name="文本框 3"/>
          <p:cNvSpPr txBox="1"/>
          <p:nvPr/>
        </p:nvSpPr>
        <p:spPr>
          <a:xfrm>
            <a:off x="573698" y="1053168"/>
            <a:ext cx="10782560" cy="1338828"/>
          </a:xfrm>
          <a:prstGeom prst="rect">
            <a:avLst/>
          </a:prstGeom>
          <a:noFill/>
        </p:spPr>
        <p:txBody>
          <a:bodyPr wrap="square" rtlCol="0">
            <a:spAutoFit/>
          </a:bodyPr>
          <a:lstStyle/>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2.</a:t>
            </a:r>
            <a:r>
              <a:rPr lang="zh-CN" altLang="en-US" b="1" dirty="0" smtClean="0">
                <a:solidFill>
                  <a:schemeClr val="accent1"/>
                </a:solidFill>
                <a:latin typeface="宋体" panose="02010600030101010101" pitchFamily="2" charset="-122"/>
                <a:ea typeface="宋体" panose="02010600030101010101" pitchFamily="2" charset="-122"/>
              </a:rPr>
              <a:t>区块难度</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r>
              <a:rPr lang="zh-CN" altLang="en-US" b="1" dirty="0" smtClean="0">
                <a:solidFill>
                  <a:schemeClr val="accent1"/>
                </a:solidFill>
                <a:latin typeface="宋体" panose="02010600030101010101" pitchFamily="2" charset="-122"/>
                <a:ea typeface="宋体" panose="02010600030101010101" pitchFamily="2" charset="-122"/>
              </a:rPr>
              <a:t>    如果两个区块之间的难度减少，则区块难度增加；反之，难度降低。</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en-US" altLang="zh-CN" b="1" dirty="0">
              <a:solidFill>
                <a:schemeClr val="accent1"/>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171056" y="-2242962"/>
            <a:ext cx="1079831" cy="10065091"/>
          </a:xfrm>
          <a:prstGeom prst="rect">
            <a:avLst/>
          </a:prstGeom>
        </p:spPr>
      </p:pic>
      <p:sp>
        <p:nvSpPr>
          <p:cNvPr id="5" name="文本框 4"/>
          <p:cNvSpPr txBox="1"/>
          <p:nvPr/>
        </p:nvSpPr>
        <p:spPr>
          <a:xfrm>
            <a:off x="678426" y="3258432"/>
            <a:ext cx="10559845" cy="3416320"/>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上述算法表明</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在区块的生成过程中</a:t>
            </a:r>
            <a:r>
              <a:rPr lang="en-US" altLang="zh-CN" dirty="0" smtClean="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如果父区块与当前区块的时间差小于</a:t>
            </a:r>
            <a:r>
              <a:rPr lang="en-US" altLang="zh-CN" dirty="0" smtClean="0">
                <a:solidFill>
                  <a:schemeClr val="accent1"/>
                </a:solidFill>
                <a:latin typeface="宋体" panose="02010600030101010101" pitchFamily="2" charset="-122"/>
                <a:ea typeface="宋体" panose="02010600030101010101" pitchFamily="2" charset="-122"/>
              </a:rPr>
              <a:t>10</a:t>
            </a:r>
            <a:r>
              <a:rPr lang="zh-CN" altLang="en-US" dirty="0" smtClean="0">
                <a:solidFill>
                  <a:schemeClr val="accent1"/>
                </a:solidFill>
                <a:latin typeface="宋体" panose="02010600030101010101" pitchFamily="2" charset="-122"/>
                <a:ea typeface="宋体" panose="02010600030101010101" pitchFamily="2" charset="-122"/>
              </a:rPr>
              <a:t>秒</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则难度就会增加</a:t>
            </a:r>
            <a:r>
              <a:rPr lang="en-US" altLang="zh-CN" dirty="0" smtClean="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如果时间差在</a:t>
            </a:r>
            <a:r>
              <a:rPr lang="en-US" altLang="zh-CN" dirty="0" smtClean="0">
                <a:solidFill>
                  <a:schemeClr val="accent1"/>
                </a:solidFill>
                <a:latin typeface="宋体" panose="02010600030101010101" pitchFamily="2" charset="-122"/>
                <a:ea typeface="宋体" panose="02010600030101010101" pitchFamily="2" charset="-122"/>
              </a:rPr>
              <a:t>10~19</a:t>
            </a:r>
            <a:r>
              <a:rPr lang="zh-CN" altLang="en-US" dirty="0" smtClean="0">
                <a:solidFill>
                  <a:schemeClr val="accent1"/>
                </a:solidFill>
                <a:latin typeface="宋体" panose="02010600030101010101" pitchFamily="2" charset="-122"/>
                <a:ea typeface="宋体" panose="02010600030101010101" pitchFamily="2" charset="-122"/>
              </a:rPr>
              <a:t>秒之间</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难度则保持不变</a:t>
            </a:r>
            <a:r>
              <a:rPr lang="en-US" altLang="zh-CN" dirty="0" smtClean="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如果时间差是</a:t>
            </a:r>
            <a:r>
              <a:rPr lang="en-US" altLang="zh-CN" dirty="0" smtClean="0">
                <a:solidFill>
                  <a:schemeClr val="accent1"/>
                </a:solidFill>
                <a:latin typeface="宋体" panose="02010600030101010101" pitchFamily="2" charset="-122"/>
                <a:ea typeface="宋体" panose="02010600030101010101" pitchFamily="2" charset="-122"/>
              </a:rPr>
              <a:t>20</a:t>
            </a:r>
            <a:r>
              <a:rPr lang="zh-CN" altLang="en-US" dirty="0" smtClean="0">
                <a:solidFill>
                  <a:schemeClr val="accent1"/>
                </a:solidFill>
                <a:latin typeface="宋体" panose="02010600030101010101" pitchFamily="2" charset="-122"/>
                <a:ea typeface="宋体" panose="02010600030101010101" pitchFamily="2" charset="-122"/>
              </a:rPr>
              <a:t>秒或更多</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难度就会降低。</a:t>
            </a:r>
            <a:endParaRPr lang="en-US" altLang="zh-CN" dirty="0" smtClean="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相应地</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这种下降与时间差是成正比的。</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在上述算法的最后一行代码中</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每隔</a:t>
            </a:r>
            <a:r>
              <a:rPr lang="en-US" altLang="zh-CN" dirty="0" smtClean="0">
                <a:solidFill>
                  <a:schemeClr val="accent1"/>
                </a:solidFill>
                <a:latin typeface="宋体" panose="02010600030101010101" pitchFamily="2" charset="-122"/>
                <a:ea typeface="宋体" panose="02010600030101010101" pitchFamily="2" charset="-122"/>
              </a:rPr>
              <a:t>100000</a:t>
            </a:r>
            <a:r>
              <a:rPr lang="zh-CN" altLang="en-US" dirty="0" smtClean="0">
                <a:solidFill>
                  <a:schemeClr val="accent1"/>
                </a:solidFill>
                <a:latin typeface="宋体" panose="02010600030101010101" pitchFamily="2" charset="-122"/>
                <a:ea typeface="宋体" panose="02010600030101010101" pitchFamily="2" charset="-122"/>
              </a:rPr>
              <a:t>个区块难度将呈指数级增加</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这也称作以太坊网络的难度时间炸弹或冰河世纪。在未来的某个时间点中</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将难以实现以太坊区块链中的挖掘工作，进而鼓励用户转至权益证明方案。</a:t>
            </a:r>
            <a:endParaRPr lang="zh-CN" altLang="en-US"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8213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6" y="506849"/>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7.2.7  </a:t>
            </a:r>
            <a:r>
              <a:rPr lang="zh-CN" altLang="en-US" sz="2400" dirty="0">
                <a:latin typeface="华文中宋" panose="02010600040101010101" pitchFamily="2" charset="-122"/>
                <a:ea typeface="华文中宋" panose="02010600040101010101" pitchFamily="2" charset="-122"/>
              </a:rPr>
              <a:t>交易</a:t>
            </a:r>
          </a:p>
        </p:txBody>
      </p:sp>
      <p:sp>
        <p:nvSpPr>
          <p:cNvPr id="6" name="文本框 5"/>
          <p:cNvSpPr txBox="1"/>
          <p:nvPr/>
        </p:nvSpPr>
        <p:spPr>
          <a:xfrm>
            <a:off x="582799" y="1410966"/>
            <a:ext cx="11083175" cy="4662815"/>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以太</a:t>
            </a:r>
            <a:r>
              <a:rPr lang="zh-CN" altLang="en-US" dirty="0">
                <a:solidFill>
                  <a:schemeClr val="accent1"/>
                </a:solidFill>
                <a:latin typeface="宋体" panose="02010600030101010101" pitchFamily="2" charset="-122"/>
                <a:ea typeface="宋体" panose="02010600030101010101" pitchFamily="2" charset="-122"/>
              </a:rPr>
              <a:t>坊交易是可视为数字签名的数据包</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并使用了包含相关指令的私匙。当交易完成时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会产生消息调用或创建合约。根据所产生的输出</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可以将交易划分为以下两种</a:t>
            </a:r>
            <a:r>
              <a:rPr lang="zh-CN" altLang="en-US" dirty="0" smtClean="0">
                <a:solidFill>
                  <a:schemeClr val="accent1"/>
                </a:solidFill>
                <a:latin typeface="宋体" panose="02010600030101010101" pitchFamily="2" charset="-122"/>
                <a:ea typeface="宋体" panose="02010600030101010101" pitchFamily="2" charset="-122"/>
              </a:rPr>
              <a:t>类型：</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Ø"/>
            </a:pPr>
            <a:r>
              <a:rPr lang="zh-CN" altLang="en-US" b="1" dirty="0" smtClean="0">
                <a:solidFill>
                  <a:schemeClr val="accent1"/>
                </a:solidFill>
                <a:latin typeface="宋体" panose="02010600030101010101" pitchFamily="2" charset="-122"/>
                <a:ea typeface="宋体" panose="02010600030101010101" pitchFamily="2" charset="-122"/>
              </a:rPr>
              <a:t>消息</a:t>
            </a:r>
            <a:r>
              <a:rPr lang="zh-CN" altLang="en-US" b="1" dirty="0">
                <a:solidFill>
                  <a:schemeClr val="accent1"/>
                </a:solidFill>
                <a:latin typeface="宋体" panose="02010600030101010101" pitchFamily="2" charset="-122"/>
                <a:ea typeface="宋体" panose="02010600030101010101" pitchFamily="2" charset="-122"/>
              </a:rPr>
              <a:t>调用型交易</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交易仅生成消息调用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用于将消息从一个账户传递到另一个账户</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Ø"/>
            </a:pPr>
            <a:r>
              <a:rPr lang="zh-CN" altLang="en-US" b="1" dirty="0" smtClean="0">
                <a:solidFill>
                  <a:schemeClr val="accent1"/>
                </a:solidFill>
                <a:latin typeface="宋体" panose="02010600030101010101" pitchFamily="2" charset="-122"/>
                <a:ea typeface="宋体" panose="02010600030101010101" pitchFamily="2" charset="-122"/>
              </a:rPr>
              <a:t>合约</a:t>
            </a:r>
            <a:r>
              <a:rPr lang="zh-CN" altLang="en-US" b="1" dirty="0">
                <a:solidFill>
                  <a:schemeClr val="accent1"/>
                </a:solidFill>
                <a:latin typeface="宋体" panose="02010600030101010101" pitchFamily="2" charset="-122"/>
                <a:ea typeface="宋体" panose="02010600030101010101" pitchFamily="2" charset="-122"/>
              </a:rPr>
              <a:t>生成型交易</a:t>
            </a:r>
            <a:r>
              <a:rPr lang="en-US" altLang="zh-CN"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此</a:t>
            </a:r>
            <a:r>
              <a:rPr lang="zh-CN" altLang="en-US" dirty="0">
                <a:solidFill>
                  <a:schemeClr val="accent1"/>
                </a:solidFill>
                <a:latin typeface="宋体" panose="02010600030101010101" pitchFamily="2" charset="-122"/>
                <a:ea typeface="宋体" panose="02010600030101010101" pitchFamily="2" charset="-122"/>
              </a:rPr>
              <a:t>类交易导致新的合约产生。这也意味着</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当交易成功执行后</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将创建一个包含关联代码的账户</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zh-CN" altLang="en-US" b="1" dirty="0">
                <a:solidFill>
                  <a:schemeClr val="accent1"/>
                </a:solidFill>
                <a:latin typeface="宋体" panose="02010600030101010101" pitchFamily="2" charset="-122"/>
                <a:ea typeface="宋体" panose="02010600030101010101" pitchFamily="2" charset="-122"/>
              </a:rPr>
              <a:t>消息由下列组件组成：</a:t>
            </a:r>
            <a:endParaRPr lang="en-US" altLang="zh-CN" b="1"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消息发送者</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消息收据</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发送的</a:t>
            </a:r>
            <a:r>
              <a:rPr lang="en-US" altLang="zh-CN" dirty="0">
                <a:solidFill>
                  <a:schemeClr val="accent1"/>
                </a:solidFill>
                <a:latin typeface="宋体" panose="02010600030101010101" pitchFamily="2" charset="-122"/>
                <a:ea typeface="宋体" panose="02010600030101010101" pitchFamily="2" charset="-122"/>
              </a:rPr>
              <a:t>Wei</a:t>
            </a:r>
            <a:r>
              <a:rPr lang="zh-CN" altLang="en-US" dirty="0">
                <a:solidFill>
                  <a:schemeClr val="accent1"/>
                </a:solidFill>
                <a:latin typeface="宋体" panose="02010600030101010101" pitchFamily="2" charset="-122"/>
                <a:ea typeface="宋体" panose="02010600030101010101" pitchFamily="2" charset="-122"/>
              </a:rPr>
              <a:t>数量，以及合约地址消息</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可选的数据字段（合约的输入数据）</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可消费的最大</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量</a:t>
            </a:r>
            <a:endParaRPr lang="en-US" altLang="zh-CN" dirty="0" smtClean="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99418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4025" y="47735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7.2.7  </a:t>
            </a:r>
            <a:r>
              <a:rPr lang="zh-CN" altLang="en-US" sz="2400" dirty="0">
                <a:latin typeface="华文中宋" panose="02010600040101010101" pitchFamily="2" charset="-122"/>
                <a:ea typeface="华文中宋" panose="02010600040101010101" pitchFamily="2" charset="-122"/>
              </a:rPr>
              <a:t>交易</a:t>
            </a:r>
          </a:p>
        </p:txBody>
      </p:sp>
      <p:sp>
        <p:nvSpPr>
          <p:cNvPr id="6" name="文本框 5"/>
          <p:cNvSpPr txBox="1"/>
          <p:nvPr/>
        </p:nvSpPr>
        <p:spPr>
          <a:xfrm>
            <a:off x="597547" y="939017"/>
            <a:ext cx="11083175" cy="5493812"/>
          </a:xfrm>
          <a:prstGeom prst="rect">
            <a:avLst/>
          </a:prstGeom>
          <a:noFill/>
        </p:spPr>
        <p:txBody>
          <a:bodyPr wrap="square" rtlCol="0">
            <a:spAutoFit/>
          </a:bodyPr>
          <a:lstStyle/>
          <a:p>
            <a:pPr>
              <a:lnSpc>
                <a:spcPct val="150000"/>
              </a:lnSpc>
            </a:pPr>
            <a:r>
              <a:rPr lang="zh-CN" altLang="en-US" b="1" dirty="0" smtClean="0">
                <a:solidFill>
                  <a:schemeClr val="accent1"/>
                </a:solidFill>
                <a:latin typeface="宋体" panose="02010600030101010101" pitchFamily="2" charset="-122"/>
                <a:ea typeface="宋体" panose="02010600030101010101" pitchFamily="2" charset="-122"/>
              </a:rPr>
              <a:t>交易包含了如下公共字段 </a:t>
            </a:r>
            <a:r>
              <a:rPr lang="en-US" altLang="zh-CN" b="1" dirty="0" smtClean="0">
                <a:solidFill>
                  <a:schemeClr val="accent1"/>
                </a:solidFill>
                <a:latin typeface="宋体" panose="02010600030101010101" pitchFamily="2" charset="-122"/>
                <a:ea typeface="宋体" panose="02010600030101010101" pitchFamily="2" charset="-122"/>
              </a:rPr>
              <a:t>:</a:t>
            </a:r>
          </a:p>
          <a:p>
            <a:pPr marL="800100" lvl="1" indent="-342900">
              <a:lnSpc>
                <a:spcPct val="150000"/>
              </a:lnSpc>
              <a:buFont typeface="+mj-lt"/>
              <a:buAutoNum type="arabicPeriod"/>
            </a:pPr>
            <a:r>
              <a:rPr lang="en-US" altLang="zh-CN" b="1" dirty="0" smtClean="0">
                <a:solidFill>
                  <a:schemeClr val="accent1"/>
                </a:solidFill>
                <a:latin typeface="宋体" panose="02010600030101010101" pitchFamily="2" charset="-122"/>
                <a:ea typeface="宋体" panose="02010600030101010101" pitchFamily="2" charset="-122"/>
              </a:rPr>
              <a:t>Nonce</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a:t>
            </a:r>
            <a:r>
              <a:rPr lang="zh-CN" altLang="en-US" dirty="0">
                <a:solidFill>
                  <a:schemeClr val="accent1"/>
                </a:solidFill>
                <a:latin typeface="宋体" panose="02010600030101010101" pitchFamily="2" charset="-122"/>
                <a:ea typeface="宋体" panose="02010600030101010101" pitchFamily="2" charset="-122"/>
              </a:rPr>
              <a:t>为数值</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并在每次由发送者发送</a:t>
            </a:r>
            <a:r>
              <a:rPr lang="zh-CN" altLang="en-US" dirty="0" smtClean="0">
                <a:solidFill>
                  <a:schemeClr val="accent1"/>
                </a:solidFill>
                <a:latin typeface="宋体" panose="02010600030101010101" pitchFamily="2" charset="-122"/>
                <a:ea typeface="宋体" panose="02010600030101010101" pitchFamily="2" charset="-122"/>
              </a:rPr>
              <a:t>交易时</a:t>
            </a:r>
            <a:r>
              <a:rPr lang="zh-CN" altLang="en-US" dirty="0">
                <a:solidFill>
                  <a:schemeClr val="accent1"/>
                </a:solidFill>
                <a:latin typeface="宋体" panose="02010600030101010101" pitchFamily="2" charset="-122"/>
                <a:ea typeface="宋体" panose="02010600030101010101" pitchFamily="2" charset="-122"/>
              </a:rPr>
              <a:t>递增。该</a:t>
            </a:r>
            <a:r>
              <a:rPr lang="zh-CN" altLang="en-US" dirty="0" smtClean="0">
                <a:solidFill>
                  <a:schemeClr val="accent1"/>
                </a:solidFill>
                <a:latin typeface="宋体" panose="02010600030101010101" pitchFamily="2" charset="-122"/>
                <a:ea typeface="宋体" panose="02010600030101010101" pitchFamily="2" charset="-122"/>
              </a:rPr>
              <a:t>值等于</a:t>
            </a:r>
            <a:r>
              <a:rPr lang="zh-CN" altLang="en-US" dirty="0">
                <a:solidFill>
                  <a:schemeClr val="accent1"/>
                </a:solidFill>
                <a:latin typeface="宋体" panose="02010600030101010101" pitchFamily="2" charset="-122"/>
                <a:ea typeface="宋体" panose="02010600030101010101" pitchFamily="2" charset="-122"/>
              </a:rPr>
              <a:t>所发送的交易数量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同时作为交易的唯一标识符。注意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一</a:t>
            </a:r>
            <a:r>
              <a:rPr lang="zh-CN" altLang="en-US" dirty="0" smtClean="0">
                <a:solidFill>
                  <a:schemeClr val="accent1"/>
                </a:solidFill>
                <a:latin typeface="宋体" panose="02010600030101010101" pitchFamily="2" charset="-122"/>
                <a:ea typeface="宋体" panose="02010600030101010101" pitchFamily="2" charset="-122"/>
              </a:rPr>
              <a:t>个</a:t>
            </a:r>
            <a:r>
              <a:rPr lang="en-US" altLang="zh-CN" dirty="0" smtClean="0">
                <a:solidFill>
                  <a:schemeClr val="accent1"/>
                </a:solidFill>
                <a:latin typeface="宋体" panose="02010600030101010101" pitchFamily="2" charset="-122"/>
                <a:ea typeface="宋体" panose="02010600030101010101" pitchFamily="2" charset="-122"/>
              </a:rPr>
              <a:t>nonce</a:t>
            </a:r>
            <a:r>
              <a:rPr lang="zh-CN" altLang="en-US" dirty="0">
                <a:solidFill>
                  <a:schemeClr val="accent1"/>
                </a:solidFill>
                <a:latin typeface="宋体" panose="02010600030101010101" pitchFamily="2" charset="-122"/>
                <a:ea typeface="宋体" panose="02010600030101010101" pitchFamily="2" charset="-122"/>
              </a:rPr>
              <a:t>值只能被使用一</a:t>
            </a:r>
            <a:r>
              <a:rPr lang="zh-CN" altLang="en-US" dirty="0" smtClean="0">
                <a:solidFill>
                  <a:schemeClr val="accent1"/>
                </a:solidFill>
                <a:latin typeface="宋体" panose="02010600030101010101" pitchFamily="2" charset="-122"/>
                <a:ea typeface="宋体" panose="02010600030101010101" pitchFamily="2" charset="-122"/>
              </a:rPr>
              <a:t>次。</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err="1" smtClean="0">
                <a:solidFill>
                  <a:schemeClr val="accent1"/>
                </a:solidFill>
                <a:latin typeface="宋体" panose="02010600030101010101" pitchFamily="2" charset="-122"/>
                <a:ea typeface="宋体" panose="02010600030101010101" pitchFamily="2" charset="-122"/>
              </a:rPr>
              <a:t>gasPrice</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a:t>
            </a:r>
            <a:r>
              <a:rPr lang="zh-CN" altLang="en-US" dirty="0">
                <a:solidFill>
                  <a:schemeClr val="accent1"/>
                </a:solidFill>
                <a:latin typeface="宋体" panose="02010600030101010101" pitchFamily="2" charset="-122"/>
                <a:ea typeface="宋体" panose="02010600030101010101" pitchFamily="2" charset="-122"/>
              </a:rPr>
              <a:t>执行交易时所需的</a:t>
            </a:r>
            <a:r>
              <a:rPr lang="en-US" altLang="zh-CN" dirty="0">
                <a:solidFill>
                  <a:schemeClr val="accent1"/>
                </a:solidFill>
                <a:latin typeface="宋体" panose="02010600030101010101" pitchFamily="2" charset="-122"/>
                <a:ea typeface="宋体" panose="02010600030101010101" pitchFamily="2" charset="-122"/>
              </a:rPr>
              <a:t>Wei</a:t>
            </a:r>
            <a:r>
              <a:rPr lang="zh-CN" altLang="en-US" dirty="0" smtClean="0">
                <a:solidFill>
                  <a:schemeClr val="accent1"/>
                </a:solidFill>
                <a:latin typeface="宋体" panose="02010600030101010101" pitchFamily="2" charset="-122"/>
                <a:ea typeface="宋体" panose="02010600030101010101" pitchFamily="2" charset="-122"/>
              </a:rPr>
              <a:t>数量</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err="1" smtClean="0">
                <a:solidFill>
                  <a:schemeClr val="accent1"/>
                </a:solidFill>
                <a:latin typeface="宋体" panose="02010600030101010101" pitchFamily="2" charset="-122"/>
                <a:ea typeface="宋体" panose="02010600030101010101" pitchFamily="2" charset="-122"/>
              </a:rPr>
              <a:t>gasLimit</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包含</a:t>
            </a:r>
            <a:r>
              <a:rPr lang="zh-CN" altLang="en-US" dirty="0">
                <a:solidFill>
                  <a:schemeClr val="accent1"/>
                </a:solidFill>
                <a:latin typeface="宋体" panose="02010600030101010101" pitchFamily="2" charset="-122"/>
                <a:ea typeface="宋体" panose="02010600030101010101" pitchFamily="2" charset="-122"/>
              </a:rPr>
              <a:t>了最大</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值</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并在进行交易时被消费</a:t>
            </a:r>
            <a:r>
              <a:rPr lang="zh-CN" altLang="en-US" dirty="0" smtClean="0">
                <a:solidFill>
                  <a:schemeClr val="accent1"/>
                </a:solidFill>
                <a:latin typeface="宋体" panose="02010600030101010101" pitchFamily="2" charset="-122"/>
                <a:ea typeface="宋体" panose="02010600030101010101" pitchFamily="2" charset="-122"/>
              </a:rPr>
              <a:t>。目前表示用户愿意为计算支付的</a:t>
            </a:r>
            <a:r>
              <a:rPr lang="en-US" altLang="zh-CN" dirty="0" smtClean="0">
                <a:solidFill>
                  <a:schemeClr val="accent1"/>
                </a:solidFill>
                <a:latin typeface="宋体" panose="02010600030101010101" pitchFamily="2" charset="-122"/>
                <a:ea typeface="宋体" panose="02010600030101010101" pitchFamily="2" charset="-122"/>
              </a:rPr>
              <a:t>Ether</a:t>
            </a:r>
            <a:r>
              <a:rPr lang="zh-CN" altLang="en-US" dirty="0" smtClean="0">
                <a:solidFill>
                  <a:schemeClr val="accent1"/>
                </a:solidFill>
                <a:latin typeface="宋体" panose="02010600030101010101" pitchFamily="2" charset="-122"/>
                <a:ea typeface="宋体" panose="02010600030101010101" pitchFamily="2" charset="-122"/>
              </a:rPr>
              <a:t>费用。</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a:solidFill>
                  <a:schemeClr val="accent1"/>
                </a:solidFill>
                <a:latin typeface="宋体" panose="02010600030101010101" pitchFamily="2" charset="-122"/>
                <a:ea typeface="宋体" panose="02010600030101010101" pitchFamily="2" charset="-122"/>
              </a:rPr>
              <a:t>t</a:t>
            </a:r>
            <a:r>
              <a:rPr lang="en-US" altLang="zh-CN" b="1" dirty="0" smtClean="0">
                <a:solidFill>
                  <a:schemeClr val="accent1"/>
                </a:solidFill>
                <a:latin typeface="宋体" panose="02010600030101010101" pitchFamily="2" charset="-122"/>
                <a:ea typeface="宋体" panose="02010600030101010101" pitchFamily="2" charset="-122"/>
              </a:rPr>
              <a:t>o</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a:t>
            </a:r>
            <a:r>
              <a:rPr lang="zh-CN" altLang="en-US" dirty="0">
                <a:solidFill>
                  <a:schemeClr val="accent1"/>
                </a:solidFill>
                <a:latin typeface="宋体" panose="02010600030101010101" pitchFamily="2" charset="-122"/>
                <a:ea typeface="宋体" panose="02010600030101010101" pitchFamily="2" charset="-122"/>
              </a:rPr>
              <a:t>交易接收者的地址值</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smtClean="0">
                <a:solidFill>
                  <a:schemeClr val="accent1"/>
                </a:solidFill>
                <a:latin typeface="宋体" panose="02010600030101010101" pitchFamily="2" charset="-122"/>
                <a:ea typeface="宋体" panose="02010600030101010101" pitchFamily="2" charset="-122"/>
              </a:rPr>
              <a:t>Value</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表示转移</a:t>
            </a:r>
            <a:r>
              <a:rPr lang="zh-CN" altLang="en-US" dirty="0">
                <a:solidFill>
                  <a:schemeClr val="accent1"/>
                </a:solidFill>
                <a:latin typeface="宋体" panose="02010600030101010101" pitchFamily="2" charset="-122"/>
                <a:ea typeface="宋体" panose="02010600030101010101" pitchFamily="2" charset="-122"/>
              </a:rPr>
              <a:t>到</a:t>
            </a:r>
            <a:r>
              <a:rPr lang="zh-CN" altLang="en-US" dirty="0" smtClean="0">
                <a:solidFill>
                  <a:schemeClr val="accent1"/>
                </a:solidFill>
                <a:latin typeface="宋体" panose="02010600030101010101" pitchFamily="2" charset="-122"/>
                <a:ea typeface="宋体" panose="02010600030101010101" pitchFamily="2" charset="-122"/>
              </a:rPr>
              <a:t>接收者</a:t>
            </a:r>
            <a:r>
              <a:rPr lang="zh-CN" altLang="en-US" dirty="0">
                <a:solidFill>
                  <a:schemeClr val="accent1"/>
                </a:solidFill>
                <a:latin typeface="宋体" panose="02010600030101010101" pitchFamily="2" charset="-122"/>
                <a:ea typeface="宋体" panose="02010600030101010101" pitchFamily="2" charset="-122"/>
              </a:rPr>
              <a:t>的</a:t>
            </a:r>
            <a:r>
              <a:rPr lang="en-US" altLang="zh-CN" dirty="0">
                <a:solidFill>
                  <a:schemeClr val="accent1"/>
                </a:solidFill>
                <a:latin typeface="宋体" panose="02010600030101010101" pitchFamily="2" charset="-122"/>
                <a:ea typeface="宋体" panose="02010600030101010101" pitchFamily="2" charset="-122"/>
              </a:rPr>
              <a:t>Wei</a:t>
            </a:r>
            <a:r>
              <a:rPr lang="zh-CN" altLang="en-US" dirty="0">
                <a:solidFill>
                  <a:schemeClr val="accent1"/>
                </a:solidFill>
                <a:latin typeface="宋体" panose="02010600030101010101" pitchFamily="2" charset="-122"/>
                <a:ea typeface="宋体" panose="02010600030101010101" pitchFamily="2" charset="-122"/>
              </a:rPr>
              <a:t>的总量。在合约账户中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该字段表示合约将持有的余额</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smtClean="0">
                <a:solidFill>
                  <a:schemeClr val="accent1"/>
                </a:solidFill>
                <a:latin typeface="宋体" panose="02010600030101010101" pitchFamily="2" charset="-122"/>
                <a:ea typeface="宋体" panose="02010600030101010101" pitchFamily="2" charset="-122"/>
              </a:rPr>
              <a:t>Signature</a:t>
            </a:r>
            <a:r>
              <a:rPr lang="zh-CN" altLang="en-US" dirty="0">
                <a:solidFill>
                  <a:schemeClr val="accent1"/>
                </a:solidFill>
                <a:latin typeface="宋体" panose="02010600030101010101" pitchFamily="2" charset="-122"/>
                <a:ea typeface="宋体" panose="02010600030101010101" pitchFamily="2" charset="-122"/>
              </a:rPr>
              <a:t>由</a:t>
            </a:r>
            <a:r>
              <a:rPr lang="en-US" altLang="zh-CN" dirty="0">
                <a:solidFill>
                  <a:schemeClr val="accent1"/>
                </a:solidFill>
                <a:latin typeface="宋体" panose="02010600030101010101" pitchFamily="2" charset="-122"/>
                <a:ea typeface="宋体" panose="02010600030101010101" pitchFamily="2" charset="-122"/>
              </a:rPr>
              <a:t>3</a:t>
            </a:r>
            <a:r>
              <a:rPr lang="zh-CN" altLang="en-US" dirty="0">
                <a:solidFill>
                  <a:schemeClr val="accent1"/>
                </a:solidFill>
                <a:latin typeface="宋体" panose="02010600030101010101" pitchFamily="2" charset="-122"/>
                <a:ea typeface="宋体" panose="02010600030101010101" pitchFamily="2" charset="-122"/>
              </a:rPr>
              <a:t>个字段组成</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分别是</a:t>
            </a:r>
            <a:r>
              <a:rPr lang="en-US" altLang="zh-CN" dirty="0">
                <a:solidFill>
                  <a:schemeClr val="accent1"/>
                </a:solidFill>
                <a:latin typeface="宋体" panose="02010600030101010101" pitchFamily="2" charset="-122"/>
                <a:ea typeface="宋体" panose="02010600030101010101" pitchFamily="2" charset="-122"/>
              </a:rPr>
              <a:t>v</a:t>
            </a:r>
            <a:r>
              <a:rPr lang="zh-CN" altLang="en-US" dirty="0">
                <a:solidFill>
                  <a:schemeClr val="accent1"/>
                </a:solidFill>
                <a:latin typeface="宋体" panose="02010600030101010101" pitchFamily="2" charset="-122"/>
                <a:ea typeface="宋体" panose="02010600030101010101" pitchFamily="2" charset="-122"/>
              </a:rPr>
              <a:t>、</a:t>
            </a:r>
            <a:r>
              <a:rPr lang="en-US" altLang="zh-CN" dirty="0">
                <a:solidFill>
                  <a:schemeClr val="accent1"/>
                </a:solidFill>
                <a:latin typeface="宋体" panose="02010600030101010101" pitchFamily="2" charset="-122"/>
                <a:ea typeface="宋体" panose="02010600030101010101" pitchFamily="2" charset="-122"/>
              </a:rPr>
              <a:t>r</a:t>
            </a:r>
            <a:r>
              <a:rPr lang="zh-CN" altLang="en-US" dirty="0">
                <a:solidFill>
                  <a:schemeClr val="accent1"/>
                </a:solidFill>
                <a:latin typeface="宋体" panose="02010600030101010101" pitchFamily="2" charset="-122"/>
                <a:ea typeface="宋体" panose="02010600030101010101" pitchFamily="2" charset="-122"/>
              </a:rPr>
              <a:t>和</a:t>
            </a:r>
            <a:r>
              <a:rPr lang="en-US" altLang="zh-CN" dirty="0" smtClean="0">
                <a:solidFill>
                  <a:schemeClr val="accent1"/>
                </a:solidFill>
                <a:latin typeface="宋体" panose="02010600030101010101" pitchFamily="2" charset="-122"/>
                <a:ea typeface="宋体" panose="02010600030101010101" pitchFamily="2" charset="-122"/>
              </a:rPr>
              <a:t>s</a:t>
            </a:r>
            <a:r>
              <a:rPr lang="zh-CN" altLang="en-US" dirty="0" smtClean="0">
                <a:solidFill>
                  <a:schemeClr val="accent1"/>
                </a:solidFill>
                <a:latin typeface="宋体" panose="02010600030101010101" pitchFamily="2" charset="-122"/>
                <a:ea typeface="宋体" panose="02010600030101010101" pitchFamily="2" charset="-122"/>
              </a:rPr>
              <a:t>。对应</a:t>
            </a:r>
            <a:r>
              <a:rPr lang="zh-CN" altLang="en-US" dirty="0">
                <a:solidFill>
                  <a:schemeClr val="accent1"/>
                </a:solidFill>
                <a:latin typeface="宋体" panose="02010600030101010101" pitchFamily="2" charset="-122"/>
                <a:ea typeface="宋体" panose="02010600030101010101" pitchFamily="2" charset="-122"/>
              </a:rPr>
              <a:t>值表示数字签名</a:t>
            </a:r>
            <a:r>
              <a:rPr lang="en-US" altLang="zh-CN" dirty="0">
                <a:solidFill>
                  <a:schemeClr val="accent1"/>
                </a:solidFill>
                <a:latin typeface="宋体" panose="02010600030101010101" pitchFamily="2" charset="-122"/>
                <a:ea typeface="宋体" panose="02010600030101010101" pitchFamily="2" charset="-122"/>
              </a:rPr>
              <a:t>(R,S),</a:t>
            </a:r>
            <a:r>
              <a:rPr lang="zh-CN" altLang="en-US" dirty="0">
                <a:solidFill>
                  <a:schemeClr val="accent1"/>
                </a:solidFill>
                <a:latin typeface="宋体" panose="02010600030101010101" pitchFamily="2" charset="-122"/>
                <a:ea typeface="宋体" panose="02010600030101010101" pitchFamily="2" charset="-122"/>
              </a:rPr>
              <a:t>以及可以用来恢复公钥</a:t>
            </a:r>
            <a:r>
              <a:rPr lang="en-US" altLang="zh-CN" dirty="0">
                <a:solidFill>
                  <a:schemeClr val="accent1"/>
                </a:solidFill>
                <a:latin typeface="宋体" panose="02010600030101010101" pitchFamily="2" charset="-122"/>
                <a:ea typeface="宋体" panose="02010600030101010101" pitchFamily="2" charset="-122"/>
              </a:rPr>
              <a:t>(V)</a:t>
            </a:r>
            <a:r>
              <a:rPr lang="zh-CN" altLang="en-US" dirty="0">
                <a:solidFill>
                  <a:schemeClr val="accent1"/>
                </a:solidFill>
                <a:latin typeface="宋体" panose="02010600030101010101" pitchFamily="2" charset="-122"/>
                <a:ea typeface="宋体" panose="02010600030101010101" pitchFamily="2" charset="-122"/>
              </a:rPr>
              <a:t>的信息</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另外也可以由交易的发送方确定</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err="1" smtClean="0">
                <a:solidFill>
                  <a:schemeClr val="accent1"/>
                </a:solidFill>
                <a:latin typeface="宋体" panose="02010600030101010101" pitchFamily="2" charset="-122"/>
                <a:ea typeface="宋体" panose="02010600030101010101" pitchFamily="2" charset="-122"/>
              </a:rPr>
              <a:t>Init</a:t>
            </a:r>
            <a:r>
              <a:rPr lang="zh-CN" altLang="en-US" b="1"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仅</a:t>
            </a:r>
            <a:r>
              <a:rPr lang="zh-CN" altLang="en-US" dirty="0">
                <a:solidFill>
                  <a:schemeClr val="accent1"/>
                </a:solidFill>
                <a:latin typeface="宋体" panose="02010600030101010101" pitchFamily="2" charset="-122"/>
                <a:ea typeface="宋体" panose="02010600030101010101" pitchFamily="2" charset="-122"/>
              </a:rPr>
              <a:t>在</a:t>
            </a:r>
            <a:r>
              <a:rPr lang="zh-CN" altLang="en-US" b="1" dirty="0">
                <a:solidFill>
                  <a:schemeClr val="accent1"/>
                </a:solidFill>
                <a:latin typeface="宋体" panose="02010600030101010101" pitchFamily="2" charset="-122"/>
                <a:ea typeface="宋体" panose="02010600030101010101" pitchFamily="2" charset="-122"/>
              </a:rPr>
              <a:t>创建合约</a:t>
            </a:r>
            <a:r>
              <a:rPr lang="zh-CN" altLang="en-US" dirty="0">
                <a:solidFill>
                  <a:schemeClr val="accent1"/>
                </a:solidFill>
                <a:latin typeface="宋体" panose="02010600030101010101" pitchFamily="2" charset="-122"/>
                <a:ea typeface="宋体" panose="02010600030101010101" pitchFamily="2" charset="-122"/>
              </a:rPr>
              <a:t>的交易中</a:t>
            </a:r>
            <a:r>
              <a:rPr lang="zh-CN" altLang="en-US" dirty="0" smtClean="0">
                <a:solidFill>
                  <a:schemeClr val="accent1"/>
                </a:solidFill>
                <a:latin typeface="宋体" panose="02010600030101010101" pitchFamily="2" charset="-122"/>
                <a:ea typeface="宋体" panose="02010600030101010101" pitchFamily="2" charset="-122"/>
              </a:rPr>
              <a:t>使用。表示在</a:t>
            </a:r>
            <a:r>
              <a:rPr lang="zh-CN" altLang="en-US" dirty="0">
                <a:solidFill>
                  <a:schemeClr val="accent1"/>
                </a:solidFill>
                <a:latin typeface="宋体" panose="02010600030101010101" pitchFamily="2" charset="-122"/>
                <a:ea typeface="宋体" panose="02010600030101010101" pitchFamily="2" charset="-122"/>
              </a:rPr>
              <a:t>账户初始化过程中使用的</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代码。该字段中包含的代码仅执行一次</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此时当前账户首次被创建</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并在此之后立即被</a:t>
            </a:r>
            <a:r>
              <a:rPr lang="zh-CN" altLang="en-US" dirty="0" smtClean="0">
                <a:solidFill>
                  <a:schemeClr val="accent1"/>
                </a:solidFill>
                <a:latin typeface="宋体" panose="02010600030101010101" pitchFamily="2" charset="-122"/>
                <a:ea typeface="宋体" panose="02010600030101010101" pitchFamily="2" charset="-122"/>
              </a:rPr>
              <a:t>销毁。</a:t>
            </a:r>
            <a:r>
              <a:rPr lang="en-US" altLang="zh-CN" dirty="0" err="1" smtClean="0">
                <a:solidFill>
                  <a:schemeClr val="accent1"/>
                </a:solidFill>
                <a:latin typeface="宋体" panose="02010600030101010101" pitchFamily="2" charset="-122"/>
                <a:ea typeface="宋体" panose="02010600030101010101" pitchFamily="2" charset="-122"/>
              </a:rPr>
              <a:t>init</a:t>
            </a:r>
            <a:r>
              <a:rPr lang="zh-CN" altLang="en-US" dirty="0" smtClean="0">
                <a:solidFill>
                  <a:schemeClr val="accent1"/>
                </a:solidFill>
                <a:latin typeface="宋体" panose="02010600030101010101" pitchFamily="2" charset="-122"/>
                <a:ea typeface="宋体" panose="02010600030101010101" pitchFamily="2" charset="-122"/>
              </a:rPr>
              <a:t>将返回</a:t>
            </a:r>
            <a:r>
              <a:rPr lang="en-US" altLang="zh-CN" dirty="0" smtClean="0">
                <a:solidFill>
                  <a:schemeClr val="accent1"/>
                </a:solidFill>
                <a:latin typeface="宋体" panose="02010600030101010101" pitchFamily="2" charset="-122"/>
                <a:ea typeface="宋体" panose="02010600030101010101" pitchFamily="2" charset="-122"/>
              </a:rPr>
              <a:t>body</a:t>
            </a:r>
            <a:r>
              <a:rPr lang="zh-CN" altLang="en-US" dirty="0">
                <a:solidFill>
                  <a:schemeClr val="accent1"/>
                </a:solidFill>
                <a:latin typeface="宋体" panose="02010600030101010101" pitchFamily="2" charset="-122"/>
                <a:ea typeface="宋体" panose="02010600030101010101" pitchFamily="2" charset="-122"/>
              </a:rPr>
              <a:t>的代码</a:t>
            </a:r>
            <a:r>
              <a:rPr lang="zh-CN" altLang="en-US" dirty="0" smtClean="0">
                <a:solidFill>
                  <a:schemeClr val="accent1"/>
                </a:solidFill>
                <a:latin typeface="宋体" panose="02010600030101010101" pitchFamily="2" charset="-122"/>
                <a:ea typeface="宋体" panose="02010600030101010101" pitchFamily="2" charset="-122"/>
              </a:rPr>
              <a:t>段</a:t>
            </a:r>
            <a:r>
              <a:rPr lang="zh-CN" altLang="en-US" dirty="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继续</a:t>
            </a:r>
            <a:r>
              <a:rPr lang="zh-CN" altLang="en-US" dirty="0">
                <a:solidFill>
                  <a:schemeClr val="accent1"/>
                </a:solidFill>
                <a:latin typeface="宋体" panose="02010600030101010101" pitchFamily="2" charset="-122"/>
                <a:ea typeface="宋体" panose="02010600030101010101" pitchFamily="2" charset="-122"/>
              </a:rPr>
              <a:t>运行</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以响应合约账户可能接收的消息调用</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800100" lvl="1" indent="-342900">
              <a:lnSpc>
                <a:spcPct val="150000"/>
              </a:lnSpc>
              <a:buFont typeface="+mj-lt"/>
              <a:buAutoNum type="arabicPeriod"/>
            </a:pPr>
            <a:r>
              <a:rPr lang="en-US" altLang="zh-CN" b="1" dirty="0">
                <a:solidFill>
                  <a:schemeClr val="accent1"/>
                </a:solidFill>
                <a:latin typeface="宋体" panose="02010600030101010101" pitchFamily="2" charset="-122"/>
                <a:ea typeface="宋体" panose="02010600030101010101" pitchFamily="2" charset="-122"/>
              </a:rPr>
              <a:t>d</a:t>
            </a:r>
            <a:r>
              <a:rPr lang="en-US" altLang="zh-CN" b="1" dirty="0" smtClean="0">
                <a:solidFill>
                  <a:schemeClr val="accent1"/>
                </a:solidFill>
                <a:latin typeface="宋体" panose="02010600030101010101" pitchFamily="2" charset="-122"/>
                <a:ea typeface="宋体" panose="02010600030101010101" pitchFamily="2" charset="-122"/>
              </a:rPr>
              <a:t>ata</a:t>
            </a:r>
            <a:r>
              <a:rPr lang="zh-CN" altLang="en-US" dirty="0" smtClean="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仅在</a:t>
            </a:r>
            <a:r>
              <a:rPr lang="zh-CN" altLang="en-US" b="1" dirty="0" smtClean="0">
                <a:solidFill>
                  <a:schemeClr val="accent1"/>
                </a:solidFill>
                <a:latin typeface="宋体" panose="02010600030101010101" pitchFamily="2" charset="-122"/>
                <a:ea typeface="宋体" panose="02010600030101010101" pitchFamily="2" charset="-122"/>
              </a:rPr>
              <a:t>消息调用</a:t>
            </a:r>
            <a:r>
              <a:rPr lang="zh-CN" altLang="en-US" dirty="0" smtClean="0">
                <a:solidFill>
                  <a:schemeClr val="accent1"/>
                </a:solidFill>
                <a:latin typeface="宋体" panose="02010600030101010101" pitchFamily="2" charset="-122"/>
                <a:ea typeface="宋体" panose="02010600030101010101" pitchFamily="2" charset="-122"/>
              </a:rPr>
              <a:t>交易中使用</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表示</a:t>
            </a:r>
            <a:r>
              <a:rPr lang="zh-CN" altLang="en-US" dirty="0">
                <a:solidFill>
                  <a:schemeClr val="accent1"/>
                </a:solidFill>
                <a:latin typeface="宋体" panose="02010600030101010101" pitchFamily="2" charset="-122"/>
                <a:ea typeface="宋体" panose="02010600030101010101" pitchFamily="2" charset="-122"/>
              </a:rPr>
              <a:t>消息调用的输入数据</a:t>
            </a:r>
            <a:r>
              <a:rPr lang="zh-CN" altLang="en-US" dirty="0" smtClean="0">
                <a:solidFill>
                  <a:schemeClr val="accent1"/>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77933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5460" y="549450"/>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7.2.7  </a:t>
            </a:r>
            <a:r>
              <a:rPr lang="zh-CN" altLang="en-US" sz="2400" dirty="0">
                <a:latin typeface="华文中宋" panose="02010600040101010101" pitchFamily="2" charset="-122"/>
                <a:ea typeface="华文中宋" panose="02010600040101010101" pitchFamily="2" charset="-122"/>
              </a:rPr>
              <a:t>交易</a:t>
            </a:r>
          </a:p>
        </p:txBody>
      </p:sp>
      <p:grpSp>
        <p:nvGrpSpPr>
          <p:cNvPr id="93" name="组合 92"/>
          <p:cNvGrpSpPr/>
          <p:nvPr/>
        </p:nvGrpSpPr>
        <p:grpSpPr>
          <a:xfrm>
            <a:off x="1174077" y="1981200"/>
            <a:ext cx="10602287" cy="4187649"/>
            <a:chOff x="1423458" y="1151917"/>
            <a:chExt cx="10616142" cy="4850677"/>
          </a:xfrm>
        </p:grpSpPr>
        <p:grpSp>
          <p:nvGrpSpPr>
            <p:cNvPr id="27" name="组合 26"/>
            <p:cNvGrpSpPr/>
            <p:nvPr/>
          </p:nvGrpSpPr>
          <p:grpSpPr>
            <a:xfrm>
              <a:off x="1423458" y="1342103"/>
              <a:ext cx="1658956" cy="4660491"/>
              <a:chOff x="789277" y="1386348"/>
              <a:chExt cx="1658956" cy="4660491"/>
            </a:xfrm>
          </p:grpSpPr>
          <p:grpSp>
            <p:nvGrpSpPr>
              <p:cNvPr id="5" name="组合 4"/>
              <p:cNvGrpSpPr/>
              <p:nvPr/>
            </p:nvGrpSpPr>
            <p:grpSpPr>
              <a:xfrm>
                <a:off x="1002892" y="1853844"/>
                <a:ext cx="1253612" cy="442452"/>
                <a:chOff x="1002892" y="1853844"/>
                <a:chExt cx="1253612" cy="442452"/>
              </a:xfrm>
            </p:grpSpPr>
            <p:sp>
              <p:nvSpPr>
                <p:cNvPr id="3" name="矩形 2"/>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02892" y="1853844"/>
                  <a:ext cx="1253612" cy="369332"/>
                </a:xfrm>
                <a:prstGeom prst="rect">
                  <a:avLst/>
                </a:prstGeom>
                <a:noFill/>
              </p:spPr>
              <p:txBody>
                <a:bodyPr wrap="square" rtlCol="0">
                  <a:spAutoFit/>
                </a:bodyPr>
                <a:lstStyle/>
                <a:p>
                  <a:pPr algn="ctr"/>
                  <a:r>
                    <a:rPr lang="en-US" altLang="zh-CN" dirty="0" smtClean="0"/>
                    <a:t>nonce</a:t>
                  </a:r>
                  <a:endParaRPr lang="zh-CN" altLang="en-US" dirty="0"/>
                </a:p>
              </p:txBody>
            </p:sp>
          </p:grpSp>
          <p:grpSp>
            <p:nvGrpSpPr>
              <p:cNvPr id="7" name="组合 6"/>
              <p:cNvGrpSpPr/>
              <p:nvPr/>
            </p:nvGrpSpPr>
            <p:grpSpPr>
              <a:xfrm>
                <a:off x="1002893" y="2448696"/>
                <a:ext cx="1253612" cy="442452"/>
                <a:chOff x="1002892" y="1853844"/>
                <a:chExt cx="1253612" cy="442452"/>
              </a:xfrm>
            </p:grpSpPr>
            <p:sp>
              <p:nvSpPr>
                <p:cNvPr id="8" name="矩形 7"/>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02892" y="1853844"/>
                  <a:ext cx="1253612" cy="369332"/>
                </a:xfrm>
                <a:prstGeom prst="rect">
                  <a:avLst/>
                </a:prstGeom>
                <a:noFill/>
              </p:spPr>
              <p:txBody>
                <a:bodyPr wrap="square" rtlCol="0">
                  <a:spAutoFit/>
                </a:bodyPr>
                <a:lstStyle/>
                <a:p>
                  <a:pPr algn="ctr"/>
                  <a:r>
                    <a:rPr lang="en-US" altLang="zh-CN" dirty="0" smtClean="0"/>
                    <a:t>Gas price</a:t>
                  </a:r>
                  <a:endParaRPr lang="zh-CN" altLang="en-US" dirty="0"/>
                </a:p>
              </p:txBody>
            </p:sp>
          </p:grpSp>
          <p:grpSp>
            <p:nvGrpSpPr>
              <p:cNvPr id="10" name="组合 9"/>
              <p:cNvGrpSpPr/>
              <p:nvPr/>
            </p:nvGrpSpPr>
            <p:grpSpPr>
              <a:xfrm>
                <a:off x="1002892" y="3043548"/>
                <a:ext cx="1253612" cy="442452"/>
                <a:chOff x="1002892" y="1853844"/>
                <a:chExt cx="1253612" cy="442452"/>
              </a:xfrm>
            </p:grpSpPr>
            <p:sp>
              <p:nvSpPr>
                <p:cNvPr id="11" name="矩形 10"/>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文本框 3"/>
                <p:cNvSpPr txBox="1"/>
                <p:nvPr/>
              </p:nvSpPr>
              <p:spPr>
                <a:xfrm>
                  <a:off x="1002892" y="1853844"/>
                  <a:ext cx="125361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t>Gas limit</a:t>
                  </a:r>
                  <a:endParaRPr lang="zh-CN" altLang="en-US" dirty="0"/>
                </a:p>
              </p:txBody>
            </p:sp>
          </p:grpSp>
          <p:grpSp>
            <p:nvGrpSpPr>
              <p:cNvPr id="13" name="组合 12"/>
              <p:cNvGrpSpPr/>
              <p:nvPr/>
            </p:nvGrpSpPr>
            <p:grpSpPr>
              <a:xfrm>
                <a:off x="943899" y="3638400"/>
                <a:ext cx="1371598" cy="442452"/>
                <a:chOff x="943899" y="1853844"/>
                <a:chExt cx="1371598" cy="442452"/>
              </a:xfrm>
            </p:grpSpPr>
            <p:sp>
              <p:nvSpPr>
                <p:cNvPr id="14" name="矩形 13"/>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文本框 3"/>
                <p:cNvSpPr txBox="1"/>
                <p:nvPr/>
              </p:nvSpPr>
              <p:spPr>
                <a:xfrm>
                  <a:off x="943899" y="1853844"/>
                  <a:ext cx="137159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t>to</a:t>
                  </a:r>
                  <a:endParaRPr lang="zh-CN" altLang="en-US" dirty="0"/>
                </a:p>
              </p:txBody>
            </p:sp>
          </p:grpSp>
          <p:grpSp>
            <p:nvGrpSpPr>
              <p:cNvPr id="16" name="组合 15"/>
              <p:cNvGrpSpPr/>
              <p:nvPr/>
            </p:nvGrpSpPr>
            <p:grpSpPr>
              <a:xfrm>
                <a:off x="1002892" y="4263214"/>
                <a:ext cx="1253612" cy="442452"/>
                <a:chOff x="1002892" y="1853844"/>
                <a:chExt cx="1253612" cy="442452"/>
              </a:xfrm>
            </p:grpSpPr>
            <p:sp>
              <p:nvSpPr>
                <p:cNvPr id="17" name="矩形 16"/>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文本框 3"/>
                <p:cNvSpPr txBox="1"/>
                <p:nvPr/>
              </p:nvSpPr>
              <p:spPr>
                <a:xfrm>
                  <a:off x="1002892" y="1853844"/>
                  <a:ext cx="125361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t>Value</a:t>
                  </a:r>
                  <a:endParaRPr lang="zh-CN" altLang="en-US" dirty="0"/>
                </a:p>
              </p:txBody>
            </p:sp>
          </p:grpSp>
          <p:grpSp>
            <p:nvGrpSpPr>
              <p:cNvPr id="19" name="组合 18"/>
              <p:cNvGrpSpPr/>
              <p:nvPr/>
            </p:nvGrpSpPr>
            <p:grpSpPr>
              <a:xfrm>
                <a:off x="1002891" y="4888028"/>
                <a:ext cx="1312605" cy="442452"/>
                <a:chOff x="1002891" y="1853844"/>
                <a:chExt cx="1312605" cy="442452"/>
              </a:xfrm>
            </p:grpSpPr>
            <p:sp>
              <p:nvSpPr>
                <p:cNvPr id="20" name="矩形 19"/>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3"/>
                <p:cNvSpPr txBox="1"/>
                <p:nvPr/>
              </p:nvSpPr>
              <p:spPr>
                <a:xfrm>
                  <a:off x="1002891" y="1853844"/>
                  <a:ext cx="131260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err="1" smtClean="0"/>
                    <a:t>Init</a:t>
                  </a:r>
                  <a:r>
                    <a:rPr lang="en-US" altLang="zh-CN" dirty="0" smtClean="0"/>
                    <a:t> or data</a:t>
                  </a:r>
                  <a:endParaRPr lang="zh-CN" altLang="en-US" dirty="0"/>
                </a:p>
              </p:txBody>
            </p:sp>
          </p:grpSp>
          <p:grpSp>
            <p:nvGrpSpPr>
              <p:cNvPr id="23" name="组合 22"/>
              <p:cNvGrpSpPr/>
              <p:nvPr/>
            </p:nvGrpSpPr>
            <p:grpSpPr>
              <a:xfrm>
                <a:off x="1002891" y="5464729"/>
                <a:ext cx="1312605" cy="442452"/>
                <a:chOff x="1002891" y="1853844"/>
                <a:chExt cx="1312605" cy="442452"/>
              </a:xfrm>
            </p:grpSpPr>
            <p:sp>
              <p:nvSpPr>
                <p:cNvPr id="24" name="矩形 23"/>
                <p:cNvSpPr/>
                <p:nvPr/>
              </p:nvSpPr>
              <p:spPr>
                <a:xfrm>
                  <a:off x="1002892" y="1853844"/>
                  <a:ext cx="1253612" cy="442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文本框 3"/>
                <p:cNvSpPr txBox="1"/>
                <p:nvPr/>
              </p:nvSpPr>
              <p:spPr>
                <a:xfrm>
                  <a:off x="1002891" y="1853844"/>
                  <a:ext cx="131260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err="1" smtClean="0"/>
                    <a:t>v,r,s</a:t>
                  </a:r>
                  <a:r>
                    <a:rPr lang="en-US" altLang="zh-CN" dirty="0" smtClean="0"/>
                    <a:t>(sender)</a:t>
                  </a:r>
                  <a:endParaRPr lang="zh-CN" altLang="en-US" dirty="0"/>
                </a:p>
              </p:txBody>
            </p:sp>
          </p:grpSp>
          <p:sp>
            <p:nvSpPr>
              <p:cNvPr id="26" name="矩形 25"/>
              <p:cNvSpPr/>
              <p:nvPr/>
            </p:nvSpPr>
            <p:spPr>
              <a:xfrm>
                <a:off x="789277" y="1386348"/>
                <a:ext cx="1658956" cy="4660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1578080" y="1373143"/>
              <a:ext cx="1312605" cy="427808"/>
            </a:xfrm>
            <a:prstGeom prst="rect">
              <a:avLst/>
            </a:prstGeom>
            <a:noFill/>
          </p:spPr>
          <p:txBody>
            <a:bodyPr wrap="square" rtlCol="0">
              <a:spAutoFit/>
            </a:bodyPr>
            <a:lstStyle/>
            <a:p>
              <a:r>
                <a:rPr lang="en-US" altLang="zh-CN" dirty="0" smtClean="0">
                  <a:solidFill>
                    <a:schemeClr val="accent1"/>
                  </a:solidFill>
                </a:rPr>
                <a:t>transaction</a:t>
              </a:r>
              <a:endParaRPr lang="zh-CN" altLang="en-US" dirty="0">
                <a:solidFill>
                  <a:schemeClr val="accent1"/>
                </a:solidFill>
              </a:endParaRPr>
            </a:p>
          </p:txBody>
        </p:sp>
        <p:grpSp>
          <p:nvGrpSpPr>
            <p:cNvPr id="29" name="组合 28"/>
            <p:cNvGrpSpPr/>
            <p:nvPr/>
          </p:nvGrpSpPr>
          <p:grpSpPr>
            <a:xfrm>
              <a:off x="4403239" y="2358990"/>
              <a:ext cx="3362633" cy="2669459"/>
              <a:chOff x="7777316" y="2991460"/>
              <a:chExt cx="3362633" cy="2669459"/>
            </a:xfrm>
          </p:grpSpPr>
          <p:grpSp>
            <p:nvGrpSpPr>
              <p:cNvPr id="30" name="组合 29"/>
              <p:cNvGrpSpPr/>
              <p:nvPr/>
            </p:nvGrpSpPr>
            <p:grpSpPr>
              <a:xfrm>
                <a:off x="7951205" y="3292266"/>
                <a:ext cx="3014853" cy="2175383"/>
                <a:chOff x="534986" y="3333136"/>
                <a:chExt cx="3014853" cy="2175383"/>
              </a:xfrm>
            </p:grpSpPr>
            <p:sp>
              <p:nvSpPr>
                <p:cNvPr id="43" name="矩形 42"/>
                <p:cNvSpPr/>
                <p:nvPr/>
              </p:nvSpPr>
              <p:spPr>
                <a:xfrm>
                  <a:off x="1606702" y="3333136"/>
                  <a:ext cx="811161" cy="516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60271" y="4299155"/>
                  <a:ext cx="508581" cy="39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584532" y="4299155"/>
                  <a:ext cx="508581" cy="398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34986" y="522584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89423" y="5223387"/>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247626"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601786"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163572" y="522338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545879" y="522338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2913241" y="5233216"/>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295548" y="5233215"/>
                  <a:ext cx="254291" cy="275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a:endCxn id="44" idx="0"/>
                </p:cNvCxnSpPr>
                <p:nvPr/>
              </p:nvCxnSpPr>
              <p:spPr>
                <a:xfrm flipH="1">
                  <a:off x="1214562" y="3864077"/>
                  <a:ext cx="569993" cy="435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45" idx="0"/>
                </p:cNvCxnSpPr>
                <p:nvPr/>
              </p:nvCxnSpPr>
              <p:spPr>
                <a:xfrm>
                  <a:off x="2163572" y="3849329"/>
                  <a:ext cx="675251" cy="44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4" idx="2"/>
                  <a:endCxn id="46" idx="0"/>
                </p:cNvCxnSpPr>
                <p:nvPr/>
              </p:nvCxnSpPr>
              <p:spPr>
                <a:xfrm flipH="1">
                  <a:off x="662132" y="4697361"/>
                  <a:ext cx="552430" cy="528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4" idx="2"/>
                  <a:endCxn id="47" idx="0"/>
                </p:cNvCxnSpPr>
                <p:nvPr/>
              </p:nvCxnSpPr>
              <p:spPr>
                <a:xfrm flipH="1">
                  <a:off x="1016569" y="4697361"/>
                  <a:ext cx="197993" cy="526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4" idx="2"/>
                  <a:endCxn id="48" idx="0"/>
                </p:cNvCxnSpPr>
                <p:nvPr/>
              </p:nvCxnSpPr>
              <p:spPr>
                <a:xfrm>
                  <a:off x="1214562" y="4697361"/>
                  <a:ext cx="160210"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44" idx="2"/>
                  <a:endCxn id="49" idx="0"/>
                </p:cNvCxnSpPr>
                <p:nvPr/>
              </p:nvCxnSpPr>
              <p:spPr>
                <a:xfrm>
                  <a:off x="1214562" y="4697361"/>
                  <a:ext cx="514370"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5" idx="2"/>
                  <a:endCxn id="50" idx="0"/>
                </p:cNvCxnSpPr>
                <p:nvPr/>
              </p:nvCxnSpPr>
              <p:spPr>
                <a:xfrm flipH="1">
                  <a:off x="2290718" y="4697361"/>
                  <a:ext cx="548105" cy="52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45" idx="2"/>
                  <a:endCxn id="51" idx="0"/>
                </p:cNvCxnSpPr>
                <p:nvPr/>
              </p:nvCxnSpPr>
              <p:spPr>
                <a:xfrm flipH="1">
                  <a:off x="2673025" y="4697361"/>
                  <a:ext cx="165798" cy="52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45" idx="2"/>
                  <a:endCxn id="52" idx="0"/>
                </p:cNvCxnSpPr>
                <p:nvPr/>
              </p:nvCxnSpPr>
              <p:spPr>
                <a:xfrm>
                  <a:off x="2838823" y="4697361"/>
                  <a:ext cx="201564" cy="535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5" idx="2"/>
                  <a:endCxn id="53" idx="0"/>
                </p:cNvCxnSpPr>
                <p:nvPr/>
              </p:nvCxnSpPr>
              <p:spPr>
                <a:xfrm>
                  <a:off x="2838823" y="4697361"/>
                  <a:ext cx="583871" cy="53585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7777316" y="2991460"/>
                <a:ext cx="3362633" cy="2669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9145151" y="3320863"/>
                <a:ext cx="688931" cy="369332"/>
              </a:xfrm>
              <a:prstGeom prst="rect">
                <a:avLst/>
              </a:prstGeom>
              <a:noFill/>
            </p:spPr>
            <p:txBody>
              <a:bodyPr wrap="square" rtlCol="0">
                <a:spAutoFit/>
              </a:bodyPr>
              <a:lstStyle/>
              <a:p>
                <a:r>
                  <a:rPr lang="en-US" altLang="zh-CN" dirty="0" smtClean="0"/>
                  <a:t>root</a:t>
                </a:r>
                <a:endParaRPr lang="zh-CN" altLang="en-US" dirty="0"/>
              </a:p>
            </p:txBody>
          </p:sp>
          <p:sp>
            <p:nvSpPr>
              <p:cNvPr id="33" name="文本框 32"/>
              <p:cNvSpPr txBox="1"/>
              <p:nvPr/>
            </p:nvSpPr>
            <p:spPr>
              <a:xfrm>
                <a:off x="8314207" y="4255826"/>
                <a:ext cx="707446" cy="369332"/>
              </a:xfrm>
              <a:prstGeom prst="rect">
                <a:avLst/>
              </a:prstGeom>
              <a:noFill/>
            </p:spPr>
            <p:txBody>
              <a:bodyPr wrap="square" rtlCol="0">
                <a:spAutoFit/>
              </a:bodyPr>
              <a:lstStyle/>
              <a:p>
                <a:pPr algn="ctr"/>
                <a:r>
                  <a:rPr lang="en-US" altLang="zh-CN" dirty="0"/>
                  <a:t>T</a:t>
                </a:r>
                <a:endParaRPr lang="zh-CN" altLang="en-US" dirty="0"/>
              </a:p>
            </p:txBody>
          </p:sp>
          <p:sp>
            <p:nvSpPr>
              <p:cNvPr id="34" name="文本框 33"/>
              <p:cNvSpPr txBox="1"/>
              <p:nvPr/>
            </p:nvSpPr>
            <p:spPr>
              <a:xfrm>
                <a:off x="9966614" y="4288958"/>
                <a:ext cx="707446" cy="369332"/>
              </a:xfrm>
              <a:prstGeom prst="rect">
                <a:avLst/>
              </a:prstGeom>
              <a:noFill/>
            </p:spPr>
            <p:txBody>
              <a:bodyPr wrap="square" rtlCol="0">
                <a:spAutoFit/>
              </a:bodyPr>
              <a:lstStyle/>
              <a:p>
                <a:pPr algn="ctr"/>
                <a:r>
                  <a:rPr lang="en-US" altLang="zh-CN" dirty="0" smtClean="0"/>
                  <a:t>T</a:t>
                </a:r>
                <a:endParaRPr lang="zh-CN" altLang="en-US" dirty="0"/>
              </a:p>
            </p:txBody>
          </p:sp>
          <p:sp>
            <p:nvSpPr>
              <p:cNvPr id="35" name="文本框 34"/>
              <p:cNvSpPr txBox="1"/>
              <p:nvPr/>
            </p:nvSpPr>
            <p:spPr>
              <a:xfrm>
                <a:off x="7905135" y="5164393"/>
                <a:ext cx="296595" cy="369332"/>
              </a:xfrm>
              <a:prstGeom prst="rect">
                <a:avLst/>
              </a:prstGeom>
              <a:noFill/>
            </p:spPr>
            <p:txBody>
              <a:bodyPr wrap="square" rtlCol="0">
                <a:spAutoFit/>
              </a:bodyPr>
              <a:lstStyle/>
              <a:p>
                <a:r>
                  <a:rPr lang="en-US" altLang="zh-CN" dirty="0"/>
                  <a:t>T</a:t>
                </a:r>
                <a:endParaRPr lang="zh-CN" altLang="en-US" dirty="0"/>
              </a:p>
            </p:txBody>
          </p:sp>
          <p:sp>
            <p:nvSpPr>
              <p:cNvPr id="36" name="文本框 35"/>
              <p:cNvSpPr txBox="1"/>
              <p:nvPr/>
            </p:nvSpPr>
            <p:spPr>
              <a:xfrm>
                <a:off x="8278757" y="5139817"/>
                <a:ext cx="296595" cy="369332"/>
              </a:xfrm>
              <a:prstGeom prst="rect">
                <a:avLst/>
              </a:prstGeom>
              <a:noFill/>
            </p:spPr>
            <p:txBody>
              <a:bodyPr wrap="square" rtlCol="0">
                <a:spAutoFit/>
              </a:bodyPr>
              <a:lstStyle/>
              <a:p>
                <a:r>
                  <a:rPr lang="en-US" altLang="zh-CN" dirty="0"/>
                  <a:t>T</a:t>
                </a:r>
                <a:endParaRPr lang="zh-CN" altLang="en-US" dirty="0"/>
              </a:p>
            </p:txBody>
          </p:sp>
          <p:sp>
            <p:nvSpPr>
              <p:cNvPr id="37" name="文本框 36"/>
              <p:cNvSpPr txBox="1"/>
              <p:nvPr/>
            </p:nvSpPr>
            <p:spPr>
              <a:xfrm>
                <a:off x="8632726" y="5139817"/>
                <a:ext cx="296595" cy="369332"/>
              </a:xfrm>
              <a:prstGeom prst="rect">
                <a:avLst/>
              </a:prstGeom>
              <a:noFill/>
            </p:spPr>
            <p:txBody>
              <a:bodyPr wrap="square" rtlCol="0">
                <a:spAutoFit/>
              </a:bodyPr>
              <a:lstStyle/>
              <a:p>
                <a:r>
                  <a:rPr lang="en-US" altLang="zh-CN" dirty="0"/>
                  <a:t>T</a:t>
                </a:r>
                <a:endParaRPr lang="zh-CN" altLang="en-US" dirty="0"/>
              </a:p>
            </p:txBody>
          </p:sp>
          <p:sp>
            <p:nvSpPr>
              <p:cNvPr id="38" name="文本框 37"/>
              <p:cNvSpPr txBox="1"/>
              <p:nvPr/>
            </p:nvSpPr>
            <p:spPr>
              <a:xfrm>
                <a:off x="8986686" y="5154563"/>
                <a:ext cx="296595" cy="369332"/>
              </a:xfrm>
              <a:prstGeom prst="rect">
                <a:avLst/>
              </a:prstGeom>
              <a:noFill/>
            </p:spPr>
            <p:txBody>
              <a:bodyPr wrap="square" rtlCol="0">
                <a:spAutoFit/>
              </a:bodyPr>
              <a:lstStyle/>
              <a:p>
                <a:r>
                  <a:rPr lang="en-US" altLang="zh-CN" dirty="0"/>
                  <a:t>T</a:t>
                </a:r>
                <a:endParaRPr lang="zh-CN" altLang="en-US" dirty="0"/>
              </a:p>
            </p:txBody>
          </p:sp>
          <p:sp>
            <p:nvSpPr>
              <p:cNvPr id="39" name="文本框 38"/>
              <p:cNvSpPr txBox="1"/>
              <p:nvPr/>
            </p:nvSpPr>
            <p:spPr>
              <a:xfrm>
                <a:off x="9561873" y="5139814"/>
                <a:ext cx="296595" cy="369332"/>
              </a:xfrm>
              <a:prstGeom prst="rect">
                <a:avLst/>
              </a:prstGeom>
              <a:noFill/>
            </p:spPr>
            <p:txBody>
              <a:bodyPr wrap="square" rtlCol="0">
                <a:spAutoFit/>
              </a:bodyPr>
              <a:lstStyle/>
              <a:p>
                <a:r>
                  <a:rPr lang="en-US" altLang="zh-CN" dirty="0"/>
                  <a:t>T</a:t>
                </a:r>
                <a:endParaRPr lang="zh-CN" altLang="en-US" dirty="0"/>
              </a:p>
            </p:txBody>
          </p:sp>
          <p:sp>
            <p:nvSpPr>
              <p:cNvPr id="40" name="文本框 39"/>
              <p:cNvSpPr txBox="1"/>
              <p:nvPr/>
            </p:nvSpPr>
            <p:spPr>
              <a:xfrm>
                <a:off x="9945323" y="5154565"/>
                <a:ext cx="296595" cy="369332"/>
              </a:xfrm>
              <a:prstGeom prst="rect">
                <a:avLst/>
              </a:prstGeom>
              <a:noFill/>
            </p:spPr>
            <p:txBody>
              <a:bodyPr wrap="square" rtlCol="0">
                <a:spAutoFit/>
              </a:bodyPr>
              <a:lstStyle/>
              <a:p>
                <a:r>
                  <a:rPr lang="en-US" altLang="zh-CN" dirty="0"/>
                  <a:t>T</a:t>
                </a:r>
                <a:endParaRPr lang="zh-CN" altLang="en-US" dirty="0"/>
              </a:p>
            </p:txBody>
          </p:sp>
          <p:sp>
            <p:nvSpPr>
              <p:cNvPr id="41" name="文本框 40"/>
              <p:cNvSpPr txBox="1"/>
              <p:nvPr/>
            </p:nvSpPr>
            <p:spPr>
              <a:xfrm>
                <a:off x="10314034" y="5169313"/>
                <a:ext cx="296595" cy="369332"/>
              </a:xfrm>
              <a:prstGeom prst="rect">
                <a:avLst/>
              </a:prstGeom>
              <a:noFill/>
            </p:spPr>
            <p:txBody>
              <a:bodyPr wrap="square" rtlCol="0">
                <a:spAutoFit/>
              </a:bodyPr>
              <a:lstStyle/>
              <a:p>
                <a:r>
                  <a:rPr lang="en-US" altLang="zh-CN" dirty="0"/>
                  <a:t>T</a:t>
                </a:r>
                <a:endParaRPr lang="zh-CN" altLang="en-US" dirty="0"/>
              </a:p>
            </p:txBody>
          </p:sp>
          <p:sp>
            <p:nvSpPr>
              <p:cNvPr id="42" name="文本框 41"/>
              <p:cNvSpPr txBox="1"/>
              <p:nvPr/>
            </p:nvSpPr>
            <p:spPr>
              <a:xfrm>
                <a:off x="10667993" y="5169311"/>
                <a:ext cx="296595" cy="369332"/>
              </a:xfrm>
              <a:prstGeom prst="rect">
                <a:avLst/>
              </a:prstGeom>
              <a:noFill/>
            </p:spPr>
            <p:txBody>
              <a:bodyPr wrap="square" rtlCol="0">
                <a:spAutoFit/>
              </a:bodyPr>
              <a:lstStyle/>
              <a:p>
                <a:r>
                  <a:rPr lang="en-US" altLang="zh-CN" dirty="0"/>
                  <a:t>T</a:t>
                </a:r>
                <a:endParaRPr lang="zh-CN" altLang="en-US" dirty="0"/>
              </a:p>
            </p:txBody>
          </p:sp>
        </p:grpSp>
        <p:sp>
          <p:nvSpPr>
            <p:cNvPr id="64" name="矩形 63"/>
            <p:cNvSpPr/>
            <p:nvPr/>
          </p:nvSpPr>
          <p:spPr>
            <a:xfrm>
              <a:off x="9394723" y="2733537"/>
              <a:ext cx="648929" cy="442452"/>
            </a:xfrm>
            <a:prstGeom prst="rect">
              <a:avLst/>
            </a:prstGeom>
            <a:solidFill>
              <a:srgbClr val="9B0D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9217741" y="1557809"/>
              <a:ext cx="1032387" cy="2478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p:cNvCxnSpPr/>
            <p:nvPr/>
          </p:nvCxnSpPr>
          <p:spPr>
            <a:xfrm>
              <a:off x="9394723" y="1809599"/>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9394723" y="1991496"/>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394723" y="2178931"/>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9394723" y="2358990"/>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9394723" y="2587140"/>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9394723" y="3368635"/>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9394723" y="3565744"/>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9394723" y="3776672"/>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9394723" y="3963487"/>
              <a:ext cx="6489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67667" y="1742475"/>
              <a:ext cx="1335572" cy="1315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31" idx="1"/>
            </p:cNvCxnSpPr>
            <p:nvPr/>
          </p:nvCxnSpPr>
          <p:spPr>
            <a:xfrm flipV="1">
              <a:off x="3128484" y="3693720"/>
              <a:ext cx="1274755" cy="151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32" idx="3"/>
            </p:cNvCxnSpPr>
            <p:nvPr/>
          </p:nvCxnSpPr>
          <p:spPr>
            <a:xfrm flipV="1">
              <a:off x="6460005" y="2846903"/>
              <a:ext cx="2757736" cy="26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64" idx="3"/>
            </p:cNvCxnSpPr>
            <p:nvPr/>
          </p:nvCxnSpPr>
          <p:spPr>
            <a:xfrm flipV="1">
              <a:off x="10043652" y="2951629"/>
              <a:ext cx="478672" cy="3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0522324" y="2252051"/>
              <a:ext cx="1517276" cy="1390376"/>
            </a:xfrm>
            <a:prstGeom prst="rect">
              <a:avLst/>
            </a:prstGeom>
            <a:noFill/>
          </p:spPr>
          <p:txBody>
            <a:bodyPr wrap="square" rtlCol="0">
              <a:spAutoFit/>
            </a:bodyPr>
            <a:lstStyle/>
            <a:p>
              <a:r>
                <a:rPr lang="en-US" altLang="zh-CN" dirty="0" smtClean="0">
                  <a:solidFill>
                    <a:schemeClr val="accent1"/>
                  </a:solidFill>
                </a:rPr>
                <a:t>Transaction root </a:t>
              </a:r>
            </a:p>
            <a:p>
              <a:r>
                <a:rPr lang="en-US" altLang="zh-CN" dirty="0" err="1" smtClean="0">
                  <a:solidFill>
                    <a:schemeClr val="accent1"/>
                  </a:solidFill>
                </a:rPr>
                <a:t>Kec</a:t>
              </a:r>
              <a:r>
                <a:rPr lang="en-US" altLang="zh-CN" dirty="0" smtClean="0">
                  <a:solidFill>
                    <a:schemeClr val="accent1"/>
                  </a:solidFill>
                </a:rPr>
                <a:t> 256 bit</a:t>
              </a:r>
            </a:p>
            <a:p>
              <a:r>
                <a:rPr lang="en-US" altLang="zh-CN" dirty="0">
                  <a:solidFill>
                    <a:schemeClr val="accent1"/>
                  </a:solidFill>
                </a:rPr>
                <a:t>hash</a:t>
              </a:r>
              <a:endParaRPr lang="zh-CN" altLang="en-US" dirty="0">
                <a:solidFill>
                  <a:schemeClr val="accent1"/>
                </a:solidFill>
              </a:endParaRPr>
            </a:p>
          </p:txBody>
        </p:sp>
        <p:sp>
          <p:nvSpPr>
            <p:cNvPr id="91" name="文本框 90"/>
            <p:cNvSpPr txBox="1"/>
            <p:nvPr/>
          </p:nvSpPr>
          <p:spPr>
            <a:xfrm>
              <a:off x="5425656" y="1877985"/>
              <a:ext cx="3059453" cy="427808"/>
            </a:xfrm>
            <a:prstGeom prst="rect">
              <a:avLst/>
            </a:prstGeom>
            <a:noFill/>
          </p:spPr>
          <p:txBody>
            <a:bodyPr wrap="square" rtlCol="0">
              <a:spAutoFit/>
            </a:bodyPr>
            <a:lstStyle/>
            <a:p>
              <a:r>
                <a:rPr lang="zh-CN" altLang="en-US" dirty="0" smtClean="0">
                  <a:solidFill>
                    <a:schemeClr val="accent1"/>
                  </a:solidFill>
                </a:rPr>
                <a:t>交易字典树</a:t>
              </a:r>
              <a:endParaRPr lang="zh-CN" altLang="en-US" dirty="0">
                <a:solidFill>
                  <a:schemeClr val="accent1"/>
                </a:solidFill>
              </a:endParaRPr>
            </a:p>
          </p:txBody>
        </p:sp>
        <p:sp>
          <p:nvSpPr>
            <p:cNvPr id="92" name="文本框 91"/>
            <p:cNvSpPr txBox="1"/>
            <p:nvPr/>
          </p:nvSpPr>
          <p:spPr>
            <a:xfrm>
              <a:off x="9250601" y="1151917"/>
              <a:ext cx="1032387" cy="427808"/>
            </a:xfrm>
            <a:prstGeom prst="rect">
              <a:avLst/>
            </a:prstGeom>
            <a:noFill/>
          </p:spPr>
          <p:txBody>
            <a:bodyPr wrap="square" rtlCol="0">
              <a:spAutoFit/>
            </a:bodyPr>
            <a:lstStyle/>
            <a:p>
              <a:r>
                <a:rPr lang="zh-CN" altLang="en-US" dirty="0" smtClean="0">
                  <a:solidFill>
                    <a:schemeClr val="accent1"/>
                  </a:solidFill>
                </a:rPr>
                <a:t>区块头</a:t>
              </a:r>
              <a:endParaRPr lang="zh-CN" altLang="en-US" dirty="0">
                <a:solidFill>
                  <a:schemeClr val="accent1"/>
                </a:solidFill>
              </a:endParaRPr>
            </a:p>
          </p:txBody>
        </p:sp>
      </p:grpSp>
    </p:spTree>
    <p:extLst>
      <p:ext uri="{BB962C8B-B14F-4D97-AF65-F5344CB8AC3E}">
        <p14:creationId xmlns:p14="http://schemas.microsoft.com/office/powerpoint/2010/main" val="916166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7.2.7  </a:t>
            </a:r>
            <a:r>
              <a:rPr lang="zh-CN" altLang="en-US" sz="2400" dirty="0" smtClean="0">
                <a:latin typeface="华文中宋" panose="02010600040101010101" pitchFamily="2" charset="-122"/>
                <a:ea typeface="华文中宋" panose="02010600040101010101" pitchFamily="2" charset="-122"/>
              </a:rPr>
              <a:t>合约生成型交易</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595745" y="1371600"/>
            <a:ext cx="10764982" cy="3831818"/>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创建账户时，需要设置如下参数：</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发送者</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最初的交易者</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现有</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值</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价格</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初始状态下分配的捐赠额度</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包含任意长度的字节数组</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初始</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代码</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消息调用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合约生成的当前堆栈深度</a:t>
            </a:r>
            <a:endParaRPr lang="en-US" altLang="zh-CN" dirty="0">
              <a:solidFill>
                <a:schemeClr val="accent1"/>
              </a:solidFill>
              <a:latin typeface="宋体" panose="02010600030101010101" pitchFamily="2" charset="-122"/>
              <a:ea typeface="宋体" panose="02010600030101010101" pitchFamily="2" charset="-122"/>
            </a:endParaRPr>
          </a:p>
        </p:txBody>
      </p:sp>
      <p:sp>
        <p:nvSpPr>
          <p:cNvPr id="5" name="矩形 4"/>
          <p:cNvSpPr/>
          <p:nvPr/>
        </p:nvSpPr>
        <p:spPr>
          <a:xfrm>
            <a:off x="7232774" y="1856626"/>
            <a:ext cx="3358244" cy="23045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917328357"/>
              </p:ext>
            </p:extLst>
          </p:nvPr>
        </p:nvGraphicFramePr>
        <p:xfrm>
          <a:off x="7232774" y="1856626"/>
          <a:ext cx="3358244" cy="2304576"/>
        </p:xfrm>
        <a:graphic>
          <a:graphicData uri="http://schemas.openxmlformats.org/drawingml/2006/table">
            <a:tbl>
              <a:tblPr firstRow="1" bandRow="1">
                <a:tableStyleId>{00A15C55-8517-42AA-B614-E9B94910E393}</a:tableStyleId>
              </a:tblPr>
              <a:tblGrid>
                <a:gridCol w="1679122">
                  <a:extLst>
                    <a:ext uri="{9D8B030D-6E8A-4147-A177-3AD203B41FA5}">
                      <a16:colId xmlns:a16="http://schemas.microsoft.com/office/drawing/2014/main" val="164754839"/>
                    </a:ext>
                  </a:extLst>
                </a:gridCol>
                <a:gridCol w="1679122">
                  <a:extLst>
                    <a:ext uri="{9D8B030D-6E8A-4147-A177-3AD203B41FA5}">
                      <a16:colId xmlns:a16="http://schemas.microsoft.com/office/drawing/2014/main" val="611738965"/>
                    </a:ext>
                  </a:extLst>
                </a:gridCol>
              </a:tblGrid>
              <a:tr h="576144">
                <a:tc>
                  <a:txBody>
                    <a:bodyPr/>
                    <a:lstStyle/>
                    <a:p>
                      <a:pPr algn="ctr"/>
                      <a:r>
                        <a:rPr lang="en-US" altLang="zh-CN" dirty="0" smtClean="0">
                          <a:solidFill>
                            <a:schemeClr val="accent1"/>
                          </a:solidFill>
                        </a:rPr>
                        <a:t>SENDER</a:t>
                      </a:r>
                      <a:endParaRPr lang="zh-CN" altLang="en-US" dirty="0">
                        <a:solidFill>
                          <a:schemeClr val="accent1"/>
                        </a:solidFill>
                      </a:endParaRPr>
                    </a:p>
                  </a:txBody>
                  <a:tcPr/>
                </a:tc>
                <a:tc>
                  <a:txBody>
                    <a:bodyPr/>
                    <a:lstStyle/>
                    <a:p>
                      <a:pPr algn="ctr"/>
                      <a:r>
                        <a:rPr lang="en-US" altLang="zh-CN" dirty="0" smtClean="0">
                          <a:solidFill>
                            <a:schemeClr val="accent1"/>
                          </a:solidFill>
                        </a:rPr>
                        <a:t>TRANACTOR</a:t>
                      </a:r>
                      <a:endParaRPr lang="zh-CN" altLang="en-US" dirty="0">
                        <a:solidFill>
                          <a:schemeClr val="accent1"/>
                        </a:solidFill>
                      </a:endParaRPr>
                    </a:p>
                  </a:txBody>
                  <a:tcPr/>
                </a:tc>
                <a:extLst>
                  <a:ext uri="{0D108BD9-81ED-4DB2-BD59-A6C34878D82A}">
                    <a16:rowId xmlns:a16="http://schemas.microsoft.com/office/drawing/2014/main" val="2083516045"/>
                  </a:ext>
                </a:extLst>
              </a:tr>
              <a:tr h="576144">
                <a:tc>
                  <a:txBody>
                    <a:bodyPr/>
                    <a:lstStyle/>
                    <a:p>
                      <a:pPr algn="ctr"/>
                      <a:r>
                        <a:rPr lang="en-US" altLang="zh-CN" b="1" dirty="0" smtClean="0">
                          <a:solidFill>
                            <a:schemeClr val="accent1"/>
                          </a:solidFill>
                        </a:rPr>
                        <a:t>GAS</a:t>
                      </a:r>
                      <a:endParaRPr lang="zh-CN" altLang="en-US" b="1" dirty="0">
                        <a:solidFill>
                          <a:schemeClr val="accent1"/>
                        </a:solidFill>
                      </a:endParaRPr>
                    </a:p>
                  </a:txBody>
                  <a:tcPr/>
                </a:tc>
                <a:tc>
                  <a:txBody>
                    <a:bodyPr/>
                    <a:lstStyle/>
                    <a:p>
                      <a:pPr algn="ctr"/>
                      <a:r>
                        <a:rPr lang="en-US" altLang="zh-CN" b="1" dirty="0" smtClean="0">
                          <a:solidFill>
                            <a:schemeClr val="accent1"/>
                          </a:solidFill>
                        </a:rPr>
                        <a:t>GAS PRICE</a:t>
                      </a:r>
                      <a:endParaRPr lang="zh-CN" altLang="en-US" b="1" dirty="0">
                        <a:solidFill>
                          <a:schemeClr val="accent1"/>
                        </a:solidFill>
                      </a:endParaRPr>
                    </a:p>
                  </a:txBody>
                  <a:tcPr/>
                </a:tc>
                <a:extLst>
                  <a:ext uri="{0D108BD9-81ED-4DB2-BD59-A6C34878D82A}">
                    <a16:rowId xmlns:a16="http://schemas.microsoft.com/office/drawing/2014/main" val="2270154123"/>
                  </a:ext>
                </a:extLst>
              </a:tr>
              <a:tr h="576144">
                <a:tc>
                  <a:txBody>
                    <a:bodyPr/>
                    <a:lstStyle/>
                    <a:p>
                      <a:pPr algn="ctr"/>
                      <a:r>
                        <a:rPr lang="en-US" altLang="zh-CN" b="1" dirty="0" smtClean="0">
                          <a:solidFill>
                            <a:schemeClr val="accent1"/>
                          </a:solidFill>
                        </a:rPr>
                        <a:t>ENDOWMENT</a:t>
                      </a:r>
                      <a:endParaRPr lang="zh-CN" altLang="en-US" b="1" dirty="0">
                        <a:solidFill>
                          <a:schemeClr val="accent1"/>
                        </a:solidFill>
                      </a:endParaRPr>
                    </a:p>
                  </a:txBody>
                  <a:tcPr/>
                </a:tc>
                <a:tc>
                  <a:txBody>
                    <a:bodyPr/>
                    <a:lstStyle/>
                    <a:p>
                      <a:pPr algn="ctr"/>
                      <a:r>
                        <a:rPr lang="en-US" altLang="zh-CN" b="1" dirty="0" smtClean="0">
                          <a:solidFill>
                            <a:schemeClr val="accent1"/>
                          </a:solidFill>
                        </a:rPr>
                        <a:t>BYTE ARRAY</a:t>
                      </a:r>
                      <a:endParaRPr lang="zh-CN" altLang="en-US" b="1" dirty="0">
                        <a:solidFill>
                          <a:schemeClr val="accent1"/>
                        </a:solidFill>
                      </a:endParaRPr>
                    </a:p>
                  </a:txBody>
                  <a:tcPr/>
                </a:tc>
                <a:extLst>
                  <a:ext uri="{0D108BD9-81ED-4DB2-BD59-A6C34878D82A}">
                    <a16:rowId xmlns:a16="http://schemas.microsoft.com/office/drawing/2014/main" val="2609453123"/>
                  </a:ext>
                </a:extLst>
              </a:tr>
              <a:tr h="576144">
                <a:tc>
                  <a:txBody>
                    <a:bodyPr/>
                    <a:lstStyle/>
                    <a:p>
                      <a:pPr algn="ctr"/>
                      <a:r>
                        <a:rPr lang="en-US" altLang="zh-CN" b="1" dirty="0" smtClean="0">
                          <a:solidFill>
                            <a:schemeClr val="accent1"/>
                          </a:solidFill>
                        </a:rPr>
                        <a:t>EVM CODE</a:t>
                      </a:r>
                      <a:endParaRPr lang="zh-CN" altLang="en-US" b="1" dirty="0">
                        <a:solidFill>
                          <a:schemeClr val="accent1"/>
                        </a:solidFill>
                      </a:endParaRPr>
                    </a:p>
                  </a:txBody>
                  <a:tcPr/>
                </a:tc>
                <a:tc>
                  <a:txBody>
                    <a:bodyPr/>
                    <a:lstStyle/>
                    <a:p>
                      <a:pPr algn="ctr"/>
                      <a:r>
                        <a:rPr lang="en-US" altLang="zh-CN" b="1" dirty="0" smtClean="0">
                          <a:solidFill>
                            <a:schemeClr val="accent1"/>
                          </a:solidFill>
                        </a:rPr>
                        <a:t>STACK</a:t>
                      </a:r>
                      <a:r>
                        <a:rPr lang="en-US" altLang="zh-CN" b="1" baseline="0" dirty="0" smtClean="0">
                          <a:solidFill>
                            <a:schemeClr val="accent1"/>
                          </a:solidFill>
                        </a:rPr>
                        <a:t> DEPTH</a:t>
                      </a:r>
                      <a:endParaRPr lang="zh-CN" altLang="en-US" b="1" dirty="0">
                        <a:solidFill>
                          <a:schemeClr val="accent1"/>
                        </a:solidFill>
                      </a:endParaRPr>
                    </a:p>
                  </a:txBody>
                  <a:tcPr/>
                </a:tc>
                <a:extLst>
                  <a:ext uri="{0D108BD9-81ED-4DB2-BD59-A6C34878D82A}">
                    <a16:rowId xmlns:a16="http://schemas.microsoft.com/office/drawing/2014/main" val="1732610637"/>
                  </a:ext>
                </a:extLst>
              </a:tr>
            </a:tbl>
          </a:graphicData>
        </a:graphic>
      </p:graphicFrame>
    </p:spTree>
    <p:extLst>
      <p:ext uri="{BB962C8B-B14F-4D97-AF65-F5344CB8AC3E}">
        <p14:creationId xmlns:p14="http://schemas.microsoft.com/office/powerpoint/2010/main" val="408050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7.2.7  </a:t>
            </a:r>
            <a:r>
              <a:rPr lang="zh-CN" altLang="en-US" sz="2400" dirty="0" smtClean="0">
                <a:latin typeface="华文中宋" panose="02010600040101010101" pitchFamily="2" charset="-122"/>
                <a:ea typeface="华文中宋" panose="02010600040101010101" pitchFamily="2" charset="-122"/>
              </a:rPr>
              <a:t>消息调用型交易</a:t>
            </a:r>
            <a:endParaRPr lang="zh-CN" altLang="en-US" sz="2400" dirty="0">
              <a:latin typeface="华文中宋" panose="02010600040101010101" pitchFamily="2" charset="-122"/>
              <a:ea typeface="华文中宋" panose="02010600040101010101" pitchFamily="2" charset="-122"/>
            </a:endParaRPr>
          </a:p>
        </p:txBody>
      </p:sp>
      <p:sp>
        <p:nvSpPr>
          <p:cNvPr id="6" name="文本框 5"/>
          <p:cNvSpPr txBox="1"/>
          <p:nvPr/>
        </p:nvSpPr>
        <p:spPr>
          <a:xfrm>
            <a:off x="595745" y="1371600"/>
            <a:ext cx="10764982" cy="4662815"/>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消息调用，需要设置如下参数：</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发送者</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交易发起者</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接受者</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账户</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现有</a:t>
            </a: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值</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价值量</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价格</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任意长度的字节数组</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当前调用的输入数据</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消息调用</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合约生成的当前堆栈深度</a:t>
            </a:r>
            <a:endParaRPr lang="en-US" altLang="zh-CN" dirty="0" smtClean="0">
              <a:solidFill>
                <a:schemeClr val="accent1"/>
              </a:solidFill>
              <a:latin typeface="宋体" panose="02010600030101010101" pitchFamily="2" charset="-122"/>
              <a:ea typeface="宋体" panose="02010600030101010101" pitchFamily="2" charset="-122"/>
            </a:endParaRPr>
          </a:p>
        </p:txBody>
      </p:sp>
      <p:sp>
        <p:nvSpPr>
          <p:cNvPr id="4" name="矩形 3"/>
          <p:cNvSpPr/>
          <p:nvPr/>
        </p:nvSpPr>
        <p:spPr>
          <a:xfrm>
            <a:off x="7232774" y="1856626"/>
            <a:ext cx="3358244" cy="28324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186193939"/>
              </p:ext>
            </p:extLst>
          </p:nvPr>
        </p:nvGraphicFramePr>
        <p:xfrm>
          <a:off x="7232774" y="1856627"/>
          <a:ext cx="3358244" cy="2832415"/>
        </p:xfrm>
        <a:graphic>
          <a:graphicData uri="http://schemas.openxmlformats.org/drawingml/2006/table">
            <a:tbl>
              <a:tblPr firstRow="1" bandRow="1">
                <a:tableStyleId>{00A15C55-8517-42AA-B614-E9B94910E393}</a:tableStyleId>
              </a:tblPr>
              <a:tblGrid>
                <a:gridCol w="1679122">
                  <a:extLst>
                    <a:ext uri="{9D8B030D-6E8A-4147-A177-3AD203B41FA5}">
                      <a16:colId xmlns:a16="http://schemas.microsoft.com/office/drawing/2014/main" val="164754839"/>
                    </a:ext>
                  </a:extLst>
                </a:gridCol>
                <a:gridCol w="1679122">
                  <a:extLst>
                    <a:ext uri="{9D8B030D-6E8A-4147-A177-3AD203B41FA5}">
                      <a16:colId xmlns:a16="http://schemas.microsoft.com/office/drawing/2014/main" val="611738965"/>
                    </a:ext>
                  </a:extLst>
                </a:gridCol>
              </a:tblGrid>
              <a:tr h="566483">
                <a:tc>
                  <a:txBody>
                    <a:bodyPr/>
                    <a:lstStyle/>
                    <a:p>
                      <a:pPr algn="ctr"/>
                      <a:r>
                        <a:rPr lang="en-US" altLang="zh-CN" dirty="0" smtClean="0">
                          <a:solidFill>
                            <a:schemeClr val="accent1"/>
                          </a:solidFill>
                        </a:rPr>
                        <a:t>SENDER</a:t>
                      </a:r>
                      <a:endParaRPr lang="zh-CN" altLang="en-US" dirty="0">
                        <a:solidFill>
                          <a:schemeClr val="accent1"/>
                        </a:solidFill>
                      </a:endParaRPr>
                    </a:p>
                  </a:txBody>
                  <a:tcPr/>
                </a:tc>
                <a:tc>
                  <a:txBody>
                    <a:bodyPr/>
                    <a:lstStyle/>
                    <a:p>
                      <a:pPr algn="ctr"/>
                      <a:r>
                        <a:rPr lang="en-US" altLang="zh-CN" dirty="0" smtClean="0">
                          <a:solidFill>
                            <a:schemeClr val="accent1"/>
                          </a:solidFill>
                        </a:rPr>
                        <a:t>ORIGINATOR</a:t>
                      </a:r>
                      <a:endParaRPr lang="zh-CN" altLang="en-US" dirty="0">
                        <a:solidFill>
                          <a:schemeClr val="accent1"/>
                        </a:solidFill>
                      </a:endParaRPr>
                    </a:p>
                  </a:txBody>
                  <a:tcPr/>
                </a:tc>
                <a:extLst>
                  <a:ext uri="{0D108BD9-81ED-4DB2-BD59-A6C34878D82A}">
                    <a16:rowId xmlns:a16="http://schemas.microsoft.com/office/drawing/2014/main" val="2083516045"/>
                  </a:ext>
                </a:extLst>
              </a:tr>
              <a:tr h="566483">
                <a:tc>
                  <a:txBody>
                    <a:bodyPr/>
                    <a:lstStyle/>
                    <a:p>
                      <a:pPr algn="ctr"/>
                      <a:r>
                        <a:rPr lang="en-US" altLang="zh-CN" b="1" dirty="0" smtClean="0">
                          <a:solidFill>
                            <a:schemeClr val="accent1"/>
                          </a:solidFill>
                        </a:rPr>
                        <a:t>RECIPIENT</a:t>
                      </a:r>
                      <a:endParaRPr lang="zh-CN" altLang="en-US" b="1" dirty="0">
                        <a:solidFill>
                          <a:schemeClr val="accent1"/>
                        </a:solidFill>
                      </a:endParaRPr>
                    </a:p>
                  </a:txBody>
                  <a:tcPr/>
                </a:tc>
                <a:tc>
                  <a:txBody>
                    <a:bodyPr/>
                    <a:lstStyle/>
                    <a:p>
                      <a:pPr algn="ctr"/>
                      <a:r>
                        <a:rPr lang="en-US" altLang="zh-CN" b="1" dirty="0" smtClean="0">
                          <a:solidFill>
                            <a:schemeClr val="accent1"/>
                          </a:solidFill>
                        </a:rPr>
                        <a:t>ACCOUNT</a:t>
                      </a:r>
                      <a:endParaRPr lang="zh-CN" altLang="en-US" b="1" dirty="0">
                        <a:solidFill>
                          <a:schemeClr val="accent1"/>
                        </a:solidFill>
                      </a:endParaRPr>
                    </a:p>
                  </a:txBody>
                  <a:tcPr/>
                </a:tc>
                <a:extLst>
                  <a:ext uri="{0D108BD9-81ED-4DB2-BD59-A6C34878D82A}">
                    <a16:rowId xmlns:a16="http://schemas.microsoft.com/office/drawing/2014/main" val="2270154123"/>
                  </a:ext>
                </a:extLst>
              </a:tr>
              <a:tr h="566483">
                <a:tc>
                  <a:txBody>
                    <a:bodyPr/>
                    <a:lstStyle/>
                    <a:p>
                      <a:pPr algn="ctr"/>
                      <a:r>
                        <a:rPr lang="en-US" altLang="zh-CN" b="1" dirty="0" smtClean="0">
                          <a:solidFill>
                            <a:schemeClr val="accent1"/>
                          </a:solidFill>
                        </a:rPr>
                        <a:t>GAS</a:t>
                      </a:r>
                      <a:endParaRPr lang="zh-CN" altLang="en-US" b="1" dirty="0">
                        <a:solidFill>
                          <a:schemeClr val="accent1"/>
                        </a:solidFill>
                      </a:endParaRPr>
                    </a:p>
                  </a:txBody>
                  <a:tcPr/>
                </a:tc>
                <a:tc>
                  <a:txBody>
                    <a:bodyPr/>
                    <a:lstStyle/>
                    <a:p>
                      <a:pPr algn="ctr"/>
                      <a:r>
                        <a:rPr lang="en-US" altLang="zh-CN" b="1" dirty="0" smtClean="0">
                          <a:solidFill>
                            <a:schemeClr val="accent1"/>
                          </a:solidFill>
                        </a:rPr>
                        <a:t>VALUE</a:t>
                      </a:r>
                      <a:endParaRPr lang="zh-CN" altLang="en-US" b="1" dirty="0">
                        <a:solidFill>
                          <a:schemeClr val="accent1"/>
                        </a:solidFill>
                      </a:endParaRPr>
                    </a:p>
                  </a:txBody>
                  <a:tcPr/>
                </a:tc>
                <a:extLst>
                  <a:ext uri="{0D108BD9-81ED-4DB2-BD59-A6C34878D82A}">
                    <a16:rowId xmlns:a16="http://schemas.microsoft.com/office/drawing/2014/main" val="2609453123"/>
                  </a:ext>
                </a:extLst>
              </a:tr>
              <a:tr h="566483">
                <a:tc>
                  <a:txBody>
                    <a:bodyPr/>
                    <a:lstStyle/>
                    <a:p>
                      <a:pPr algn="ctr"/>
                      <a:r>
                        <a:rPr lang="en-US" altLang="zh-CN" b="1" dirty="0" smtClean="0">
                          <a:solidFill>
                            <a:schemeClr val="accent1"/>
                          </a:solidFill>
                        </a:rPr>
                        <a:t>GAS PRICE</a:t>
                      </a:r>
                      <a:endParaRPr lang="zh-CN" altLang="en-US" b="1" dirty="0">
                        <a:solidFill>
                          <a:schemeClr val="accent1"/>
                        </a:solidFill>
                      </a:endParaRPr>
                    </a:p>
                  </a:txBody>
                  <a:tcPr/>
                </a:tc>
                <a:tc>
                  <a:txBody>
                    <a:bodyPr/>
                    <a:lstStyle/>
                    <a:p>
                      <a:pPr algn="ctr"/>
                      <a:r>
                        <a:rPr lang="en-US" altLang="zh-CN" b="1" dirty="0" smtClean="0">
                          <a:solidFill>
                            <a:schemeClr val="accent1"/>
                          </a:solidFill>
                        </a:rPr>
                        <a:t>BYTE ARRAY</a:t>
                      </a:r>
                      <a:endParaRPr lang="zh-CN" altLang="en-US" b="1" dirty="0">
                        <a:solidFill>
                          <a:schemeClr val="accent1"/>
                        </a:solidFill>
                      </a:endParaRPr>
                    </a:p>
                  </a:txBody>
                  <a:tcPr/>
                </a:tc>
                <a:extLst>
                  <a:ext uri="{0D108BD9-81ED-4DB2-BD59-A6C34878D82A}">
                    <a16:rowId xmlns:a16="http://schemas.microsoft.com/office/drawing/2014/main" val="1732610637"/>
                  </a:ext>
                </a:extLst>
              </a:tr>
              <a:tr h="566483">
                <a:tc>
                  <a:txBody>
                    <a:bodyPr/>
                    <a:lstStyle/>
                    <a:p>
                      <a:pPr algn="ctr"/>
                      <a:r>
                        <a:rPr lang="en-US" altLang="zh-CN" b="1" dirty="0" smtClean="0">
                          <a:solidFill>
                            <a:schemeClr val="accent1"/>
                          </a:solidFill>
                        </a:rPr>
                        <a:t>CALL DATA</a:t>
                      </a:r>
                      <a:endParaRPr lang="zh-CN" altLang="en-US" b="1" dirty="0">
                        <a:solidFill>
                          <a:schemeClr val="accent1"/>
                        </a:solidFill>
                      </a:endParaRPr>
                    </a:p>
                  </a:txBody>
                  <a:tcPr/>
                </a:tc>
                <a:tc>
                  <a:txBody>
                    <a:bodyPr/>
                    <a:lstStyle/>
                    <a:p>
                      <a:pPr algn="ctr"/>
                      <a:r>
                        <a:rPr lang="en-US" altLang="zh-CN" b="1" dirty="0" smtClean="0">
                          <a:solidFill>
                            <a:schemeClr val="accent1"/>
                          </a:solidFill>
                        </a:rPr>
                        <a:t>STACK</a:t>
                      </a:r>
                      <a:r>
                        <a:rPr lang="en-US" altLang="zh-CN" b="1" baseline="0" dirty="0" smtClean="0">
                          <a:solidFill>
                            <a:schemeClr val="accent1"/>
                          </a:solidFill>
                        </a:rPr>
                        <a:t> DEPTH</a:t>
                      </a:r>
                      <a:endParaRPr lang="zh-CN" altLang="en-US" b="1" dirty="0">
                        <a:solidFill>
                          <a:schemeClr val="accent1"/>
                        </a:solidFill>
                      </a:endParaRPr>
                    </a:p>
                  </a:txBody>
                  <a:tcPr/>
                </a:tc>
                <a:extLst>
                  <a:ext uri="{0D108BD9-81ED-4DB2-BD59-A6C34878D82A}">
                    <a16:rowId xmlns:a16="http://schemas.microsoft.com/office/drawing/2014/main" val="2710254495"/>
                  </a:ext>
                </a:extLst>
              </a:tr>
            </a:tbl>
          </a:graphicData>
        </a:graphic>
      </p:graphicFrame>
    </p:spTree>
    <p:extLst>
      <p:ext uri="{BB962C8B-B14F-4D97-AF65-F5344CB8AC3E}">
        <p14:creationId xmlns:p14="http://schemas.microsoft.com/office/powerpoint/2010/main" val="3557651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24007" y="-2956"/>
            <a:ext cx="12203942" cy="6878885"/>
            <a:chOff x="-11942" y="-2956"/>
            <a:chExt cx="12203942" cy="6878885"/>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79586" cy="6858000"/>
            </a:xfrm>
            <a:prstGeom prst="rect">
              <a:avLst/>
            </a:prstGeom>
          </p:spPr>
        </p:pic>
        <p:sp>
          <p:nvSpPr>
            <p:cNvPr id="23" name="矩形 22"/>
            <p:cNvSpPr/>
            <p:nvPr/>
          </p:nvSpPr>
          <p:spPr>
            <a:xfrm>
              <a:off x="-11942" y="-2956"/>
              <a:ext cx="12203942" cy="20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25" name="矩形 24"/>
            <p:cNvSpPr/>
            <p:nvPr/>
          </p:nvSpPr>
          <p:spPr>
            <a:xfrm>
              <a:off x="-1" y="6695154"/>
              <a:ext cx="12192001" cy="180775"/>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sp>
        <p:nvSpPr>
          <p:cNvPr id="24" name="矩形 23"/>
          <p:cNvSpPr/>
          <p:nvPr/>
        </p:nvSpPr>
        <p:spPr>
          <a:xfrm>
            <a:off x="-11942" y="-2955"/>
            <a:ext cx="12192000" cy="164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123" name="矩形 122"/>
          <p:cNvSpPr/>
          <p:nvPr/>
        </p:nvSpPr>
        <p:spPr>
          <a:xfrm>
            <a:off x="-1" y="6695155"/>
            <a:ext cx="12381875" cy="164666"/>
          </a:xfrm>
          <a:prstGeom prst="rect">
            <a:avLst/>
          </a:prstGeom>
          <a:solidFill>
            <a:srgbClr val="CF6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黑体" panose="02010609060101010101" pitchFamily="49" charset="-122"/>
              <a:cs typeface="+mn-cs"/>
            </a:endParaRPr>
          </a:p>
        </p:txBody>
      </p:sp>
      <p:grpSp>
        <p:nvGrpSpPr>
          <p:cNvPr id="17" name="组合 2"/>
          <p:cNvGrpSpPr/>
          <p:nvPr/>
        </p:nvGrpSpPr>
        <p:grpSpPr>
          <a:xfrm rot="10800000">
            <a:off x="1893301" y="1613006"/>
            <a:ext cx="3105189" cy="3040244"/>
            <a:chOff x="769753" y="910395"/>
            <a:chExt cx="3213824" cy="3146608"/>
          </a:xfrm>
        </p:grpSpPr>
        <p:sp>
          <p:nvSpPr>
            <p:cNvPr id="18" name="Freeform 54"/>
            <p:cNvSpPr/>
            <p:nvPr/>
          </p:nvSpPr>
          <p:spPr bwMode="auto">
            <a:xfrm>
              <a:off x="1996847" y="910395"/>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57908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latin typeface="Arial"/>
                <a:ea typeface="黑体" panose="02010609060101010101" pitchFamily="49" charset="-122"/>
                <a:cs typeface="+mn-cs"/>
              </a:endParaRPr>
            </a:p>
          </p:txBody>
        </p:sp>
        <p:sp>
          <p:nvSpPr>
            <p:cNvPr id="19" name="Freeform 58"/>
            <p:cNvSpPr/>
            <p:nvPr/>
          </p:nvSpPr>
          <p:spPr bwMode="auto">
            <a:xfrm>
              <a:off x="1706214" y="2412353"/>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F5C24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20" name="Freeform 73"/>
            <p:cNvSpPr/>
            <p:nvPr/>
          </p:nvSpPr>
          <p:spPr bwMode="auto">
            <a:xfrm>
              <a:off x="1380735" y="1162743"/>
              <a:ext cx="2602842" cy="2604555"/>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latin typeface="Arial"/>
                <a:ea typeface="黑体" panose="02010609060101010101" pitchFamily="49" charset="-122"/>
                <a:cs typeface="+mn-cs"/>
              </a:endParaRPr>
            </a:p>
          </p:txBody>
        </p:sp>
        <p:sp>
          <p:nvSpPr>
            <p:cNvPr id="21" name="Freeform 74"/>
            <p:cNvSpPr/>
            <p:nvPr/>
          </p:nvSpPr>
          <p:spPr bwMode="auto">
            <a:xfrm>
              <a:off x="769753" y="1317994"/>
              <a:ext cx="1221965" cy="1220082"/>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CF632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121856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sp>
        <p:nvSpPr>
          <p:cNvPr id="22" name="内容占位符 2"/>
          <p:cNvSpPr txBox="1"/>
          <p:nvPr/>
        </p:nvSpPr>
        <p:spPr>
          <a:xfrm>
            <a:off x="1305345" y="2914053"/>
            <a:ext cx="2395493" cy="5679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3580"/>
              </a:lnSpc>
              <a:spcBef>
                <a:spcPts val="1000"/>
              </a:spcBef>
              <a:spcAft>
                <a:spcPts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4C505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PART</a:t>
            </a:r>
            <a:r>
              <a:rPr lang="en-US" altLang="zh-CN" sz="6600" b="1" dirty="0">
                <a:solidFill>
                  <a:srgbClr val="4C5050"/>
                </a:solidFill>
                <a:latin typeface="微软雅黑" panose="020B0503020204020204" pitchFamily="34" charset="-122"/>
                <a:ea typeface="微软雅黑" panose="020B0503020204020204" pitchFamily="34" charset="-122"/>
                <a:cs typeface="微软雅黑" panose="020B0503020204020204" pitchFamily="34" charset="-122"/>
              </a:rPr>
              <a:t>2 </a:t>
            </a:r>
            <a:endParaRPr kumimoji="0" lang="en-US" altLang="zh-CN" sz="6600" b="1" i="0" u="none" strike="noStrike" kern="1200" cap="none" spc="0" normalizeH="0" baseline="0" noProof="0" dirty="0">
              <a:ln>
                <a:noFill/>
              </a:ln>
              <a:solidFill>
                <a:srgbClr val="4C505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内容占位符 2">
            <a:extLst>
              <a:ext uri="{FF2B5EF4-FFF2-40B4-BE49-F238E27FC236}">
                <a16:creationId xmlns:a16="http://schemas.microsoft.com/office/drawing/2014/main" id="{013F0289-2719-4373-B3F3-B612143C4908}"/>
              </a:ext>
            </a:extLst>
          </p:cNvPr>
          <p:cNvSpPr txBox="1">
            <a:spLocks/>
          </p:cNvSpPr>
          <p:nvPr/>
        </p:nvSpPr>
        <p:spPr>
          <a:xfrm>
            <a:off x="5752504" y="1965624"/>
            <a:ext cx="5525096" cy="1091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4800" b="1" spc="120" dirty="0">
                <a:solidFill>
                  <a:srgbClr val="CF632F"/>
                </a:solidFill>
                <a:latin typeface="微软雅黑" panose="020B0503020204020204" pitchFamily="34" charset="-122"/>
                <a:ea typeface="微软雅黑" panose="020B0503020204020204" pitchFamily="34" charset="-122"/>
              </a:rPr>
              <a:t>区块链</a:t>
            </a:r>
            <a:r>
              <a:rPr lang="en-US" altLang="zh-CN" sz="4800" b="1" spc="120" dirty="0">
                <a:solidFill>
                  <a:srgbClr val="CF632F"/>
                </a:solidFill>
                <a:latin typeface="微软雅黑" panose="020B0503020204020204" pitchFamily="34" charset="-122"/>
                <a:ea typeface="微软雅黑" panose="020B0503020204020204" pitchFamily="34" charset="-122"/>
              </a:rPr>
              <a:t>2.0</a:t>
            </a:r>
            <a:endParaRPr lang="en-US" altLang="zh-CN" sz="4800" b="1" spc="120" dirty="0">
              <a:solidFill>
                <a:srgbClr val="CF632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内容占位符 2">
            <a:extLst>
              <a:ext uri="{FF2B5EF4-FFF2-40B4-BE49-F238E27FC236}">
                <a16:creationId xmlns:a16="http://schemas.microsoft.com/office/drawing/2014/main" id="{8D5FCC36-60B4-4963-AA44-D5F9981C6624}"/>
              </a:ext>
            </a:extLst>
          </p:cNvPr>
          <p:cNvSpPr txBox="1">
            <a:spLocks/>
          </p:cNvSpPr>
          <p:nvPr/>
        </p:nvSpPr>
        <p:spPr>
          <a:xfrm>
            <a:off x="5752503" y="3033033"/>
            <a:ext cx="5972013" cy="1077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4800" b="1" spc="120" dirty="0">
                <a:solidFill>
                  <a:srgbClr val="CF632F"/>
                </a:solidFill>
                <a:latin typeface="微软雅黑" panose="020B0503020204020204" pitchFamily="34" charset="-122"/>
                <a:ea typeface="微软雅黑" panose="020B0503020204020204" pitchFamily="34" charset="-122"/>
              </a:rPr>
              <a:t>以太坊区块链</a:t>
            </a:r>
          </a:p>
        </p:txBody>
      </p:sp>
      <p:sp>
        <p:nvSpPr>
          <p:cNvPr id="28" name="矩形 27">
            <a:extLst>
              <a:ext uri="{FF2B5EF4-FFF2-40B4-BE49-F238E27FC236}">
                <a16:creationId xmlns:a16="http://schemas.microsoft.com/office/drawing/2014/main" id="{4B2CB81A-FF85-4641-B8DB-E91F3F51E941}"/>
              </a:ext>
            </a:extLst>
          </p:cNvPr>
          <p:cNvSpPr/>
          <p:nvPr/>
        </p:nvSpPr>
        <p:spPr bwMode="auto">
          <a:xfrm flipV="1">
            <a:off x="5878286" y="3018972"/>
            <a:ext cx="3677194" cy="45719"/>
          </a:xfrm>
          <a:prstGeom prst="rect">
            <a:avLst/>
          </a:prstGeom>
          <a:solidFill>
            <a:srgbClr val="579089"/>
          </a:solidFill>
          <a:ln>
            <a:noFill/>
          </a:ln>
        </p:spPr>
        <p:txBody>
          <a:bodyPr rtlCol="0" anchor="ctr"/>
          <a:lstStyle/>
          <a:p>
            <a:pPr algn="ctr"/>
            <a:endParaRPr lang="zh-CN" altLang="en-US"/>
          </a:p>
        </p:txBody>
      </p:sp>
      <p:sp>
        <p:nvSpPr>
          <p:cNvPr id="29" name="矩形 28">
            <a:extLst>
              <a:ext uri="{FF2B5EF4-FFF2-40B4-BE49-F238E27FC236}">
                <a16:creationId xmlns:a16="http://schemas.microsoft.com/office/drawing/2014/main" id="{0EFC70F6-3C24-4DD9-884E-C035FBA9AF23}"/>
              </a:ext>
            </a:extLst>
          </p:cNvPr>
          <p:cNvSpPr/>
          <p:nvPr/>
        </p:nvSpPr>
        <p:spPr bwMode="auto">
          <a:xfrm flipV="1">
            <a:off x="5878286" y="3088258"/>
            <a:ext cx="3677194" cy="45719"/>
          </a:xfrm>
          <a:prstGeom prst="rect">
            <a:avLst/>
          </a:prstGeom>
          <a:solidFill>
            <a:srgbClr val="F6CA59"/>
          </a:solidFill>
          <a:ln>
            <a:noFill/>
          </a:ln>
        </p:spPr>
        <p:txBody>
          <a:bodyPr rtlCol="0" anchor="ctr"/>
          <a:lstStyle/>
          <a:p>
            <a:pPr algn="ctr"/>
            <a:endParaRPr lang="zh-CN" altLang="en-US"/>
          </a:p>
        </p:txBody>
      </p:sp>
    </p:spTree>
    <p:extLst>
      <p:ext uri="{BB962C8B-B14F-4D97-AF65-F5344CB8AC3E}">
        <p14:creationId xmlns:p14="http://schemas.microsoft.com/office/powerpoint/2010/main" val="258100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7.2.8 </a:t>
            </a:r>
            <a:r>
              <a:rPr lang="zh-CN" altLang="en-US" sz="2400" dirty="0" smtClean="0">
                <a:latin typeface="华文中宋" panose="02010600040101010101" pitchFamily="2" charset="-122"/>
                <a:ea typeface="华文中宋" panose="02010600040101010101" pitchFamily="2" charset="-122"/>
              </a:rPr>
              <a:t>交易验证和执行</a:t>
            </a:r>
            <a:endParaRPr lang="en-US" altLang="zh-CN" sz="2400" dirty="0" smtClean="0">
              <a:latin typeface="华文中宋" panose="02010600040101010101" pitchFamily="2" charset="-122"/>
              <a:ea typeface="华文中宋" panose="02010600040101010101" pitchFamily="2" charset="-122"/>
            </a:endParaRPr>
          </a:p>
        </p:txBody>
      </p:sp>
      <p:sp>
        <p:nvSpPr>
          <p:cNvPr id="30" name="文本框 29"/>
          <p:cNvSpPr txBox="1"/>
          <p:nvPr/>
        </p:nvSpPr>
        <p:spPr>
          <a:xfrm>
            <a:off x="573698" y="1551840"/>
            <a:ext cx="11194924"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smtClean="0">
                <a:solidFill>
                  <a:schemeClr val="accent1"/>
                </a:solidFill>
                <a:latin typeface="宋体" panose="02010600030101010101" pitchFamily="2" charset="-122"/>
                <a:ea typeface="宋体" panose="02010600030101010101" pitchFamily="2" charset="-122"/>
              </a:rPr>
              <a:t>交易的有效性验证</a:t>
            </a:r>
            <a:r>
              <a:rPr lang="zh-CN" altLang="en-US" dirty="0" smtClean="0">
                <a:solidFill>
                  <a:schemeClr val="accent1"/>
                </a:solidFill>
                <a:latin typeface="宋体" panose="02010600030101010101" pitchFamily="2" charset="-122"/>
                <a:ea typeface="宋体" panose="02010600030101010101" pitchFamily="2" charset="-122"/>
              </a:rPr>
              <a:t>包括：</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交易</a:t>
            </a:r>
            <a:r>
              <a:rPr lang="zh-CN" altLang="en-US" dirty="0">
                <a:solidFill>
                  <a:schemeClr val="accent1"/>
                </a:solidFill>
                <a:latin typeface="宋体" panose="02010600030101010101" pitchFamily="2" charset="-122"/>
                <a:ea typeface="宋体" panose="02010600030101010101" pitchFamily="2" charset="-122"/>
              </a:rPr>
              <a:t>必须是格式良好的</a:t>
            </a:r>
            <a:r>
              <a:rPr lang="en-US" altLang="zh-CN" dirty="0">
                <a:solidFill>
                  <a:schemeClr val="accent1"/>
                </a:solidFill>
                <a:latin typeface="宋体" panose="02010600030101010101" pitchFamily="2" charset="-122"/>
                <a:ea typeface="宋体" panose="02010600030101010101" pitchFamily="2" charset="-122"/>
              </a:rPr>
              <a:t>RLP</a:t>
            </a:r>
            <a:r>
              <a:rPr lang="zh-CN" altLang="en-US" dirty="0">
                <a:solidFill>
                  <a:schemeClr val="accent1"/>
                </a:solidFill>
                <a:latin typeface="宋体" panose="02010600030101010101" pitchFamily="2" charset="-122"/>
                <a:ea typeface="宋体" panose="02010600030101010101" pitchFamily="2" charset="-122"/>
              </a:rPr>
              <a:t>编码</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且不包含任何附加的尾随</a:t>
            </a:r>
            <a:r>
              <a:rPr lang="zh-CN" altLang="en-US" dirty="0" smtClean="0">
                <a:solidFill>
                  <a:schemeClr val="accent1"/>
                </a:solidFill>
                <a:latin typeface="宋体" panose="02010600030101010101" pitchFamily="2" charset="-122"/>
                <a:ea typeface="宋体" panose="02010600030101010101" pitchFamily="2" charset="-122"/>
              </a:rPr>
              <a:t>字节</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应</a:t>
            </a:r>
            <a:r>
              <a:rPr lang="zh-CN" altLang="en-US" dirty="0">
                <a:solidFill>
                  <a:schemeClr val="accent1"/>
                </a:solidFill>
                <a:latin typeface="宋体" panose="02010600030101010101" pitchFamily="2" charset="-122"/>
                <a:ea typeface="宋体" panose="02010600030101010101" pitchFamily="2" charset="-122"/>
              </a:rPr>
              <a:t>确保交易签名的</a:t>
            </a:r>
            <a:r>
              <a:rPr lang="zh-CN" altLang="en-US" dirty="0" smtClean="0">
                <a:solidFill>
                  <a:schemeClr val="accent1"/>
                </a:solidFill>
                <a:latin typeface="宋体" panose="02010600030101010101" pitchFamily="2" charset="-122"/>
                <a:ea typeface="宋体" panose="02010600030101010101" pitchFamily="2" charset="-122"/>
              </a:rPr>
              <a:t>有效性</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交易 </a:t>
            </a:r>
            <a:r>
              <a:rPr lang="en-US" altLang="zh-CN" dirty="0" smtClean="0">
                <a:solidFill>
                  <a:schemeClr val="accent1"/>
                </a:solidFill>
                <a:latin typeface="宋体" panose="02010600030101010101" pitchFamily="2" charset="-122"/>
                <a:ea typeface="宋体" panose="02010600030101010101" pitchFamily="2" charset="-122"/>
              </a:rPr>
              <a:t>nonce</a:t>
            </a:r>
            <a:r>
              <a:rPr lang="zh-CN" altLang="en-US" dirty="0" smtClean="0">
                <a:solidFill>
                  <a:schemeClr val="accent1"/>
                </a:solidFill>
                <a:latin typeface="宋体" panose="02010600030101010101" pitchFamily="2" charset="-122"/>
                <a:ea typeface="宋体" panose="02010600030101010101" pitchFamily="2" charset="-122"/>
              </a:rPr>
              <a:t>须等于发送者账户中的当前</a:t>
            </a:r>
            <a:r>
              <a:rPr lang="en-US" altLang="zh-CN" dirty="0" err="1" smtClean="0">
                <a:solidFill>
                  <a:schemeClr val="accent1"/>
                </a:solidFill>
                <a:latin typeface="宋体" panose="02010600030101010101" pitchFamily="2" charset="-122"/>
                <a:ea typeface="宋体" panose="02010600030101010101" pitchFamily="2" charset="-122"/>
              </a:rPr>
              <a:t>nounce</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限定条件不应小于交易所消费的</a:t>
            </a:r>
            <a:r>
              <a:rPr lang="en-US" altLang="zh-CN" dirty="0" smtClean="0">
                <a:solidFill>
                  <a:schemeClr val="accent1"/>
                </a:solidFill>
                <a:latin typeface="宋体" panose="02010600030101010101" pitchFamily="2" charset="-122"/>
                <a:ea typeface="宋体" panose="02010600030101010101" pitchFamily="2" charset="-122"/>
              </a:rPr>
              <a:t>gas</a:t>
            </a: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发送者</a:t>
            </a:r>
            <a:r>
              <a:rPr lang="zh-CN" altLang="en-US" dirty="0">
                <a:solidFill>
                  <a:schemeClr val="accent1"/>
                </a:solidFill>
                <a:latin typeface="宋体" panose="02010600030101010101" pitchFamily="2" charset="-122"/>
                <a:ea typeface="宋体" panose="02010600030101010101" pitchFamily="2" charset="-122"/>
              </a:rPr>
              <a:t>账户中应包含足够的余额以支付执行</a:t>
            </a:r>
            <a:r>
              <a:rPr lang="zh-CN" altLang="en-US" dirty="0" smtClean="0">
                <a:solidFill>
                  <a:schemeClr val="accent1"/>
                </a:solidFill>
                <a:latin typeface="宋体" panose="02010600030101010101" pitchFamily="2" charset="-122"/>
                <a:ea typeface="宋体" panose="02010600030101010101" pitchFamily="2" charset="-122"/>
              </a:rPr>
              <a:t>费用</a:t>
            </a:r>
            <a:endParaRPr lang="en-US" altLang="zh-CN" dirty="0" smtClean="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80405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7.2.8 </a:t>
            </a:r>
            <a:r>
              <a:rPr lang="zh-CN" altLang="en-US" sz="2400" dirty="0" smtClean="0">
                <a:latin typeface="华文中宋" panose="02010600040101010101" pitchFamily="2" charset="-122"/>
                <a:ea typeface="华文中宋" panose="02010600040101010101" pitchFamily="2" charset="-122"/>
              </a:rPr>
              <a:t>交易验证和执行</a:t>
            </a:r>
            <a:endParaRPr lang="en-US" altLang="zh-CN" sz="2400" dirty="0" smtClean="0">
              <a:latin typeface="华文中宋" panose="02010600040101010101" pitchFamily="2" charset="-122"/>
              <a:ea typeface="华文中宋" panose="02010600040101010101" pitchFamily="2" charset="-122"/>
            </a:endParaRPr>
          </a:p>
        </p:txBody>
      </p:sp>
      <p:sp>
        <p:nvSpPr>
          <p:cNvPr id="30" name="文本框 29"/>
          <p:cNvSpPr txBox="1"/>
          <p:nvPr/>
        </p:nvSpPr>
        <p:spPr>
          <a:xfrm>
            <a:off x="573698" y="1743569"/>
            <a:ext cx="7419928" cy="383181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smtClean="0">
                <a:solidFill>
                  <a:schemeClr val="accent1"/>
                </a:solidFill>
                <a:latin typeface="宋体" panose="02010600030101010101" pitchFamily="2" charset="-122"/>
                <a:ea typeface="宋体" panose="02010600030101010101" pitchFamily="2" charset="-122"/>
              </a:rPr>
              <a:t>交易</a:t>
            </a:r>
            <a:r>
              <a:rPr lang="zh-CN" altLang="en-US" b="1" dirty="0">
                <a:solidFill>
                  <a:schemeClr val="accent1"/>
                </a:solidFill>
                <a:latin typeface="宋体" panose="02010600030101010101" pitchFamily="2" charset="-122"/>
                <a:ea typeface="宋体" panose="02010600030101010101" pitchFamily="2" charset="-122"/>
              </a:rPr>
              <a:t>子状态表示为一个</a:t>
            </a:r>
            <a:r>
              <a:rPr lang="en-US" altLang="zh-CN" b="1" dirty="0">
                <a:solidFill>
                  <a:schemeClr val="accent1"/>
                </a:solidFill>
                <a:latin typeface="宋体" panose="02010600030101010101" pitchFamily="2" charset="-122"/>
                <a:ea typeface="宋体" panose="02010600030101010101" pitchFamily="2" charset="-122"/>
              </a:rPr>
              <a:t>3</a:t>
            </a:r>
            <a:r>
              <a:rPr lang="zh-CN" altLang="en-US" b="1" dirty="0" smtClean="0">
                <a:solidFill>
                  <a:schemeClr val="accent1"/>
                </a:solidFill>
                <a:latin typeface="宋体" panose="02010600030101010101" pitchFamily="2" charset="-122"/>
                <a:ea typeface="宋体" panose="02010600030101010101" pitchFamily="2" charset="-122"/>
              </a:rPr>
              <a:t>元组，即：</a:t>
            </a:r>
            <a:endParaRPr lang="en-US" altLang="zh-CN" b="1"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销毁</a:t>
            </a:r>
            <a:r>
              <a:rPr lang="zh-CN" altLang="en-US" b="1" dirty="0">
                <a:solidFill>
                  <a:schemeClr val="accent1"/>
                </a:solidFill>
                <a:latin typeface="宋体" panose="02010600030101010101" pitchFamily="2" charset="-122"/>
                <a:ea typeface="宋体" panose="02010600030101010101" pitchFamily="2" charset="-122"/>
              </a:rPr>
              <a:t>集合。</a:t>
            </a:r>
            <a:r>
              <a:rPr lang="zh-CN" altLang="en-US" dirty="0">
                <a:solidFill>
                  <a:schemeClr val="accent1"/>
                </a:solidFill>
                <a:latin typeface="宋体" panose="02010600030101010101" pitchFamily="2" charset="-122"/>
                <a:ea typeface="宋体" panose="02010600030101010101" pitchFamily="2" charset="-122"/>
              </a:rPr>
              <a:t>该元素包含了交易执行完毕后须处理掉的账户</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日志</a:t>
            </a:r>
            <a:r>
              <a:rPr lang="zh-CN" altLang="en-US" b="1" dirty="0">
                <a:solidFill>
                  <a:schemeClr val="accent1"/>
                </a:solidFill>
                <a:latin typeface="宋体" panose="02010600030101010101" pitchFamily="2" charset="-122"/>
                <a:ea typeface="宋体" panose="02010600030101010101" pitchFamily="2" charset="-122"/>
              </a:rPr>
              <a:t>系列。</a:t>
            </a:r>
            <a:r>
              <a:rPr lang="zh-CN" altLang="en-US" dirty="0">
                <a:solidFill>
                  <a:schemeClr val="accent1"/>
                </a:solidFill>
                <a:latin typeface="宋体" panose="02010600030101010101" pitchFamily="2" charset="-122"/>
                <a:ea typeface="宋体" panose="02010600030101010101" pitchFamily="2" charset="-122"/>
              </a:rPr>
              <a:t>表示索引化的检查点系列</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允许监视和通知合约调用以太坊环境外部的实体</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例如应用程序前端。其工作原理类似于每次调用特定函数或发生特定事件时执行的触发器机制。另外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日志的创建旨在响应智能合约中产生的事件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同时也可以作为一种更简单的存储</a:t>
            </a:r>
            <a:r>
              <a:rPr lang="zh-CN" altLang="en-US" dirty="0" smtClean="0">
                <a:solidFill>
                  <a:schemeClr val="accent1"/>
                </a:solidFill>
                <a:latin typeface="宋体" panose="02010600030101010101" pitchFamily="2" charset="-122"/>
                <a:ea typeface="宋体" panose="02010600030101010101" pitchFamily="2" charset="-122"/>
              </a:rPr>
              <a:t>方式。</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b="1" dirty="0" smtClean="0">
                <a:solidFill>
                  <a:schemeClr val="accent1"/>
                </a:solidFill>
                <a:latin typeface="宋体" panose="02010600030101010101" pitchFamily="2" charset="-122"/>
                <a:ea typeface="宋体" panose="02010600030101010101" pitchFamily="2" charset="-122"/>
              </a:rPr>
              <a:t>退还</a:t>
            </a:r>
            <a:r>
              <a:rPr lang="zh-CN" altLang="en-US" b="1" dirty="0">
                <a:solidFill>
                  <a:schemeClr val="accent1"/>
                </a:solidFill>
                <a:latin typeface="宋体" panose="02010600030101010101" pitchFamily="2" charset="-122"/>
                <a:ea typeface="宋体" panose="02010600030101010101" pitchFamily="2" charset="-122"/>
              </a:rPr>
              <a:t>余额。</a:t>
            </a:r>
            <a:r>
              <a:rPr lang="zh-CN" altLang="en-US" dirty="0">
                <a:solidFill>
                  <a:schemeClr val="accent1"/>
                </a:solidFill>
                <a:latin typeface="宋体" panose="02010600030101010101" pitchFamily="2" charset="-122"/>
                <a:ea typeface="宋体" panose="02010600030101010101" pitchFamily="2" charset="-122"/>
              </a:rPr>
              <a:t>表示启动执行过程的、交易中的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总价格。注意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退还余额并不立即执行</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相反</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它们被用来部分抵消全部执行</a:t>
            </a:r>
            <a:r>
              <a:rPr lang="zh-CN" altLang="en-US" dirty="0" smtClean="0">
                <a:solidFill>
                  <a:schemeClr val="accent1"/>
                </a:solidFill>
                <a:latin typeface="宋体" panose="02010600030101010101" pitchFamily="2" charset="-122"/>
                <a:ea typeface="宋体" panose="02010600030101010101" pitchFamily="2" charset="-122"/>
              </a:rPr>
              <a:t>成本。</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4" name="文本框 3"/>
          <p:cNvSpPr txBox="1"/>
          <p:nvPr/>
        </p:nvSpPr>
        <p:spPr>
          <a:xfrm>
            <a:off x="573698" y="1112162"/>
            <a:ext cx="9351967" cy="646331"/>
          </a:xfrm>
          <a:prstGeom prst="rect">
            <a:avLst/>
          </a:prstGeom>
          <a:noFill/>
        </p:spPr>
        <p:txBody>
          <a:bodyPr wrap="square" rtlCol="0">
            <a:spAutoFit/>
          </a:bodyPr>
          <a:lstStyle/>
          <a:p>
            <a:r>
              <a:rPr lang="zh-CN" altLang="en-US" b="1" dirty="0">
                <a:solidFill>
                  <a:schemeClr val="accent1"/>
                </a:solidFill>
                <a:latin typeface="宋体" panose="02010600030101010101" pitchFamily="2" charset="-122"/>
                <a:ea typeface="宋体" panose="02010600030101010101" pitchFamily="2" charset="-122"/>
              </a:rPr>
              <a:t>交易子状态在交易执行过程中被创建</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并在交易结束后即刻被执行。</a:t>
            </a:r>
            <a:endParaRPr lang="en-US" altLang="zh-CN" b="1" dirty="0">
              <a:solidFill>
                <a:schemeClr val="accent1"/>
              </a:solidFill>
              <a:latin typeface="宋体" panose="02010600030101010101" pitchFamily="2" charset="-122"/>
              <a:ea typeface="宋体" panose="02010600030101010101" pitchFamily="2" charset="-122"/>
            </a:endParaRPr>
          </a:p>
          <a:p>
            <a:endParaRPr lang="zh-CN" altLang="en-US" dirty="0"/>
          </a:p>
        </p:txBody>
      </p:sp>
      <p:grpSp>
        <p:nvGrpSpPr>
          <p:cNvPr id="12" name="组合 11"/>
          <p:cNvGrpSpPr/>
          <p:nvPr/>
        </p:nvGrpSpPr>
        <p:grpSpPr>
          <a:xfrm>
            <a:off x="8694174" y="2403365"/>
            <a:ext cx="2462981" cy="2478351"/>
            <a:chOff x="8082116" y="2300126"/>
            <a:chExt cx="2462981" cy="2478351"/>
          </a:xfrm>
        </p:grpSpPr>
        <p:sp>
          <p:nvSpPr>
            <p:cNvPr id="6" name="矩形 5"/>
            <p:cNvSpPr/>
            <p:nvPr/>
          </p:nvSpPr>
          <p:spPr>
            <a:xfrm>
              <a:off x="8082116" y="2669458"/>
              <a:ext cx="2462981" cy="21090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214852" y="2787445"/>
              <a:ext cx="2168013" cy="4719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303342" y="2772697"/>
              <a:ext cx="1991032" cy="369332"/>
            </a:xfrm>
            <a:prstGeom prst="rect">
              <a:avLst/>
            </a:prstGeom>
            <a:noFill/>
          </p:spPr>
          <p:txBody>
            <a:bodyPr wrap="square" rtlCol="0">
              <a:spAutoFit/>
            </a:bodyPr>
            <a:lstStyle/>
            <a:p>
              <a:pPr algn="ctr"/>
              <a:r>
                <a:rPr lang="zh-CN" altLang="en-US" dirty="0" smtClean="0"/>
                <a:t>销毁集合</a:t>
              </a:r>
              <a:endParaRPr lang="zh-CN" altLang="en-US" dirty="0"/>
            </a:p>
          </p:txBody>
        </p:sp>
        <p:sp>
          <p:nvSpPr>
            <p:cNvPr id="7" name="矩形 6"/>
            <p:cNvSpPr/>
            <p:nvPr/>
          </p:nvSpPr>
          <p:spPr>
            <a:xfrm>
              <a:off x="8214852" y="3456038"/>
              <a:ext cx="2168013" cy="4719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303342" y="3441290"/>
              <a:ext cx="1991032" cy="369332"/>
            </a:xfrm>
            <a:prstGeom prst="rect">
              <a:avLst/>
            </a:prstGeom>
            <a:noFill/>
          </p:spPr>
          <p:txBody>
            <a:bodyPr wrap="square" rtlCol="0">
              <a:spAutoFit/>
            </a:bodyPr>
            <a:lstStyle/>
            <a:p>
              <a:pPr algn="ctr"/>
              <a:r>
                <a:rPr lang="zh-CN" altLang="en-US" dirty="0" smtClean="0"/>
                <a:t>日志系列</a:t>
              </a:r>
              <a:endParaRPr lang="zh-CN" altLang="en-US" dirty="0"/>
            </a:p>
          </p:txBody>
        </p:sp>
        <p:sp>
          <p:nvSpPr>
            <p:cNvPr id="9" name="矩形 8"/>
            <p:cNvSpPr/>
            <p:nvPr/>
          </p:nvSpPr>
          <p:spPr>
            <a:xfrm>
              <a:off x="8214852" y="4084021"/>
              <a:ext cx="2168013" cy="4719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303342" y="4069273"/>
              <a:ext cx="1991032" cy="369332"/>
            </a:xfrm>
            <a:prstGeom prst="rect">
              <a:avLst/>
            </a:prstGeom>
            <a:noFill/>
          </p:spPr>
          <p:txBody>
            <a:bodyPr wrap="square" rtlCol="0">
              <a:spAutoFit/>
            </a:bodyPr>
            <a:lstStyle/>
            <a:p>
              <a:pPr algn="ctr"/>
              <a:r>
                <a:rPr lang="zh-CN" altLang="en-US" dirty="0" smtClean="0"/>
                <a:t>退还余额</a:t>
              </a:r>
              <a:endParaRPr lang="zh-CN" altLang="en-US" dirty="0"/>
            </a:p>
          </p:txBody>
        </p:sp>
        <p:sp>
          <p:nvSpPr>
            <p:cNvPr id="11" name="文本框 10"/>
            <p:cNvSpPr txBox="1"/>
            <p:nvPr/>
          </p:nvSpPr>
          <p:spPr>
            <a:xfrm>
              <a:off x="8214852" y="2300126"/>
              <a:ext cx="1991032" cy="369332"/>
            </a:xfrm>
            <a:prstGeom prst="rect">
              <a:avLst/>
            </a:prstGeom>
            <a:noFill/>
          </p:spPr>
          <p:txBody>
            <a:bodyPr wrap="square" rtlCol="0">
              <a:spAutoFit/>
            </a:bodyPr>
            <a:lstStyle/>
            <a:p>
              <a:pPr algn="ctr"/>
              <a:r>
                <a:rPr lang="zh-CN" altLang="en-US" dirty="0" smtClean="0">
                  <a:solidFill>
                    <a:schemeClr val="accent1"/>
                  </a:solidFill>
                </a:rPr>
                <a:t>子状态</a:t>
              </a:r>
              <a:endParaRPr lang="zh-CN" altLang="en-US" dirty="0">
                <a:solidFill>
                  <a:schemeClr val="accent1"/>
                </a:solidFill>
              </a:endParaRPr>
            </a:p>
          </p:txBody>
        </p:sp>
      </p:grpSp>
    </p:spTree>
    <p:extLst>
      <p:ext uri="{BB962C8B-B14F-4D97-AF65-F5344CB8AC3E}">
        <p14:creationId xmlns:p14="http://schemas.microsoft.com/office/powerpoint/2010/main" val="3590673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187439"/>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7.2.8 </a:t>
            </a:r>
            <a:r>
              <a:rPr lang="zh-CN" altLang="en-US" sz="2400" dirty="0" smtClean="0">
                <a:latin typeface="华文中宋" panose="02010600040101010101" pitchFamily="2" charset="-122"/>
                <a:ea typeface="华文中宋" panose="02010600040101010101" pitchFamily="2" charset="-122"/>
              </a:rPr>
              <a:t>交易收据</a:t>
            </a:r>
            <a:endParaRPr lang="en-US" altLang="zh-CN" sz="2400" dirty="0" smtClean="0">
              <a:latin typeface="华文中宋" panose="02010600040101010101" pitchFamily="2" charset="-122"/>
              <a:ea typeface="华文中宋" panose="02010600040101010101" pitchFamily="2" charset="-122"/>
            </a:endParaRPr>
          </a:p>
        </p:txBody>
      </p:sp>
      <p:grpSp>
        <p:nvGrpSpPr>
          <p:cNvPr id="32" name="组合 31"/>
          <p:cNvGrpSpPr/>
          <p:nvPr/>
        </p:nvGrpSpPr>
        <p:grpSpPr>
          <a:xfrm>
            <a:off x="1938756" y="4079884"/>
            <a:ext cx="8237630" cy="2525742"/>
            <a:chOff x="1378318" y="4092224"/>
            <a:chExt cx="8237630" cy="2903828"/>
          </a:xfrm>
        </p:grpSpPr>
        <p:sp>
          <p:nvSpPr>
            <p:cNvPr id="31" name="矩形 30"/>
            <p:cNvSpPr/>
            <p:nvPr/>
          </p:nvSpPr>
          <p:spPr>
            <a:xfrm>
              <a:off x="1378318" y="4092224"/>
              <a:ext cx="8031154" cy="29038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592825" y="4304925"/>
              <a:ext cx="8023123" cy="2553076"/>
              <a:chOff x="1012720" y="2344994"/>
              <a:chExt cx="7851061" cy="3362632"/>
            </a:xfrm>
          </p:grpSpPr>
          <p:sp>
            <p:nvSpPr>
              <p:cNvPr id="4" name="矩形 3"/>
              <p:cNvSpPr/>
              <p:nvPr/>
            </p:nvSpPr>
            <p:spPr>
              <a:xfrm>
                <a:off x="1199534" y="4380271"/>
                <a:ext cx="1917291" cy="471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864077" y="2910355"/>
                <a:ext cx="1917291" cy="661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99534" y="5039032"/>
                <a:ext cx="1917291" cy="471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64077" y="5039032"/>
                <a:ext cx="1917291" cy="471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64077" y="4429433"/>
                <a:ext cx="1917291" cy="471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864077" y="3741176"/>
                <a:ext cx="1917291" cy="471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99534" y="3741176"/>
                <a:ext cx="1917291" cy="471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99534" y="3741176"/>
                <a:ext cx="1917291"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Logger’s address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106126" y="4429433"/>
                <a:ext cx="2104105"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Series of log topics</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199534" y="5039032"/>
                <a:ext cx="1917291"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Log data</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3864077" y="2820447"/>
                <a:ext cx="1755058" cy="646331"/>
              </a:xfrm>
              <a:prstGeom prst="rect">
                <a:avLst/>
              </a:prstGeom>
              <a:noFill/>
            </p:spPr>
            <p:txBody>
              <a:bodyPr wrap="square" rtlCol="0">
                <a:spAutoFit/>
              </a:bodyPr>
              <a:lstStyle/>
              <a:p>
                <a:pPr algn="ctr"/>
                <a:r>
                  <a:rPr lang="en-US" altLang="zh-CN" dirty="0" smtClean="0"/>
                  <a:t>Post transaction state </a:t>
                </a:r>
                <a:endParaRPr lang="zh-CN" altLang="en-US" dirty="0"/>
              </a:p>
            </p:txBody>
          </p:sp>
          <p:sp>
            <p:nvSpPr>
              <p:cNvPr id="16" name="文本框 15"/>
              <p:cNvSpPr txBox="1"/>
              <p:nvPr/>
            </p:nvSpPr>
            <p:spPr>
              <a:xfrm>
                <a:off x="3864077" y="3738719"/>
                <a:ext cx="1917291" cy="369332"/>
              </a:xfrm>
              <a:prstGeom prst="rect">
                <a:avLst/>
              </a:prstGeom>
              <a:noFill/>
            </p:spPr>
            <p:txBody>
              <a:bodyPr wrap="square" rtlCol="0">
                <a:spAutoFit/>
              </a:bodyPr>
              <a:lstStyle/>
              <a:p>
                <a:pPr algn="ctr"/>
                <a:r>
                  <a:rPr lang="en-US" altLang="zh-CN" dirty="0" smtClean="0"/>
                  <a:t>Total gas used</a:t>
                </a:r>
                <a:endParaRPr lang="zh-CN" altLang="en-US" dirty="0"/>
              </a:p>
            </p:txBody>
          </p:sp>
          <p:sp>
            <p:nvSpPr>
              <p:cNvPr id="17" name="文本框 16"/>
              <p:cNvSpPr txBox="1"/>
              <p:nvPr/>
            </p:nvSpPr>
            <p:spPr>
              <a:xfrm>
                <a:off x="3864077" y="4429433"/>
                <a:ext cx="1917291" cy="369332"/>
              </a:xfrm>
              <a:prstGeom prst="rect">
                <a:avLst/>
              </a:prstGeom>
              <a:noFill/>
            </p:spPr>
            <p:txBody>
              <a:bodyPr wrap="square" rtlCol="0">
                <a:spAutoFit/>
              </a:bodyPr>
              <a:lstStyle/>
              <a:p>
                <a:pPr algn="ctr"/>
                <a:r>
                  <a:rPr lang="en-US" altLang="zh-CN" dirty="0" smtClean="0"/>
                  <a:t>Transaction logs</a:t>
                </a:r>
                <a:endParaRPr lang="zh-CN" altLang="en-US" dirty="0"/>
              </a:p>
            </p:txBody>
          </p:sp>
          <p:sp>
            <p:nvSpPr>
              <p:cNvPr id="18" name="文本框 17"/>
              <p:cNvSpPr txBox="1"/>
              <p:nvPr/>
            </p:nvSpPr>
            <p:spPr>
              <a:xfrm>
                <a:off x="3864077" y="5039032"/>
                <a:ext cx="1917291" cy="369332"/>
              </a:xfrm>
              <a:prstGeom prst="rect">
                <a:avLst/>
              </a:prstGeom>
              <a:noFill/>
            </p:spPr>
            <p:txBody>
              <a:bodyPr wrap="square" rtlCol="0">
                <a:spAutoFit/>
              </a:bodyPr>
              <a:lstStyle/>
              <a:p>
                <a:pPr algn="ctr"/>
                <a:r>
                  <a:rPr lang="en-US" altLang="zh-CN" dirty="0" smtClean="0"/>
                  <a:t>Bloom filter</a:t>
                </a:r>
                <a:endParaRPr lang="zh-CN" altLang="en-US" dirty="0"/>
              </a:p>
            </p:txBody>
          </p:sp>
          <p:sp>
            <p:nvSpPr>
              <p:cNvPr id="19" name="文本框 18"/>
              <p:cNvSpPr txBox="1"/>
              <p:nvPr/>
            </p:nvSpPr>
            <p:spPr>
              <a:xfrm>
                <a:off x="1457630" y="3258478"/>
                <a:ext cx="1401096" cy="450308"/>
              </a:xfrm>
              <a:prstGeom prst="rect">
                <a:avLst/>
              </a:prstGeom>
              <a:noFill/>
            </p:spPr>
            <p:txBody>
              <a:bodyPr wrap="square" rtlCol="0">
                <a:spAutoFit/>
              </a:bodyPr>
              <a:lstStyle/>
              <a:p>
                <a:r>
                  <a:rPr lang="zh-CN" altLang="en-US" dirty="0" smtClean="0">
                    <a:solidFill>
                      <a:schemeClr val="accent1"/>
                    </a:solidFill>
                  </a:rPr>
                  <a:t>日志条目</a:t>
                </a:r>
                <a:endParaRPr lang="zh-CN" altLang="en-US" dirty="0">
                  <a:solidFill>
                    <a:schemeClr val="accent1"/>
                  </a:solidFill>
                </a:endParaRPr>
              </a:p>
            </p:txBody>
          </p:sp>
          <p:sp>
            <p:nvSpPr>
              <p:cNvPr id="20" name="文本框 19"/>
              <p:cNvSpPr txBox="1"/>
              <p:nvPr/>
            </p:nvSpPr>
            <p:spPr>
              <a:xfrm>
                <a:off x="4195915" y="2349823"/>
                <a:ext cx="2079524" cy="369332"/>
              </a:xfrm>
              <a:prstGeom prst="rect">
                <a:avLst/>
              </a:prstGeom>
              <a:noFill/>
            </p:spPr>
            <p:txBody>
              <a:bodyPr wrap="square" rtlCol="0">
                <a:spAutoFit/>
              </a:bodyPr>
              <a:lstStyle/>
              <a:p>
                <a:r>
                  <a:rPr lang="zh-CN" altLang="en-US" dirty="0" smtClean="0">
                    <a:solidFill>
                      <a:schemeClr val="accent1"/>
                    </a:solidFill>
                  </a:rPr>
                  <a:t>交易收据</a:t>
                </a:r>
                <a:endParaRPr lang="zh-CN" altLang="en-US" dirty="0">
                  <a:solidFill>
                    <a:schemeClr val="accent1"/>
                  </a:solidFill>
                </a:endParaRPr>
              </a:p>
            </p:txBody>
          </p:sp>
          <p:sp>
            <p:nvSpPr>
              <p:cNvPr id="21" name="矩形 20"/>
              <p:cNvSpPr/>
              <p:nvPr/>
            </p:nvSpPr>
            <p:spPr>
              <a:xfrm>
                <a:off x="3672348" y="2344994"/>
                <a:ext cx="2344994" cy="3333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12720" y="3215153"/>
                <a:ext cx="2290919" cy="2492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p:nvCxnSpPr>
            <p:spPr>
              <a:xfrm>
                <a:off x="3303639" y="4852219"/>
                <a:ext cx="39820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3303638" y="4247537"/>
                <a:ext cx="39820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017342" y="5369035"/>
                <a:ext cx="39820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533535" y="4901381"/>
                <a:ext cx="2330246" cy="646331"/>
              </a:xfrm>
              <a:prstGeom prst="rect">
                <a:avLst/>
              </a:prstGeom>
              <a:noFill/>
            </p:spPr>
            <p:txBody>
              <a:bodyPr wrap="square" rtlCol="0">
                <a:spAutoFit/>
              </a:bodyPr>
              <a:lstStyle/>
              <a:p>
                <a:r>
                  <a:rPr lang="zh-CN" altLang="en-US" dirty="0" smtClean="0">
                    <a:solidFill>
                      <a:schemeClr val="accent1"/>
                    </a:solidFill>
                  </a:rPr>
                  <a:t>作为日志</a:t>
                </a:r>
                <a:r>
                  <a:rPr lang="en-US" altLang="zh-CN" dirty="0" smtClean="0">
                    <a:solidFill>
                      <a:schemeClr val="accent1"/>
                    </a:solidFill>
                  </a:rPr>
                  <a:t>bloom</a:t>
                </a:r>
                <a:r>
                  <a:rPr lang="zh-CN" altLang="en-US" dirty="0" smtClean="0">
                    <a:solidFill>
                      <a:schemeClr val="accent1"/>
                    </a:solidFill>
                  </a:rPr>
                  <a:t>嵌入区块头中</a:t>
                </a:r>
                <a:endParaRPr lang="zh-CN" altLang="en-US" dirty="0">
                  <a:solidFill>
                    <a:schemeClr val="accent1"/>
                  </a:solidFill>
                </a:endParaRPr>
              </a:p>
            </p:txBody>
          </p:sp>
        </p:grpSp>
      </p:grpSp>
      <p:sp>
        <p:nvSpPr>
          <p:cNvPr id="30" name="文本框 29"/>
          <p:cNvSpPr txBox="1"/>
          <p:nvPr/>
        </p:nvSpPr>
        <p:spPr>
          <a:xfrm>
            <a:off x="573698" y="770176"/>
            <a:ext cx="11194924" cy="3416320"/>
          </a:xfrm>
          <a:prstGeom prst="rect">
            <a:avLst/>
          </a:prstGeom>
          <a:noFill/>
        </p:spPr>
        <p:txBody>
          <a:bodyPr wrap="square" rtlCol="0">
            <a:spAutoFit/>
          </a:bodyPr>
          <a:lstStyle/>
          <a:p>
            <a:pPr>
              <a:lnSpc>
                <a:spcPct val="150000"/>
              </a:lnSpc>
            </a:pPr>
            <a:r>
              <a:rPr lang="zh-CN" altLang="en-US" b="1" dirty="0" smtClean="0">
                <a:solidFill>
                  <a:schemeClr val="accent1"/>
                </a:solidFill>
                <a:latin typeface="宋体" panose="02010600030101010101" pitchFamily="2" charset="-122"/>
                <a:ea typeface="宋体" panose="02010600030101010101" pitchFamily="2" charset="-122"/>
              </a:rPr>
              <a:t>交易收据在交易执行完毕后存储当前状态，记录交易执行结果，在每次交易执行完毕后生成。</a:t>
            </a:r>
            <a:endParaRPr lang="en-US" altLang="zh-CN" b="1" dirty="0" smtClean="0">
              <a:solidFill>
                <a:schemeClr val="accent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u"/>
            </a:pPr>
            <a:r>
              <a:rPr lang="zh-CN" altLang="en-US" dirty="0" smtClean="0">
                <a:solidFill>
                  <a:schemeClr val="accent1"/>
                </a:solidFill>
                <a:latin typeface="宋体" panose="02010600030101010101" pitchFamily="2" charset="-122"/>
                <a:ea typeface="宋体" panose="02010600030101010101" pitchFamily="2" charset="-122"/>
              </a:rPr>
              <a:t>所有收据存储在索引</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键字典树中，字典树的根哈希值由下列四种元素组成：</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交易</a:t>
            </a:r>
            <a:r>
              <a:rPr lang="zh-CN" altLang="en-US" dirty="0">
                <a:solidFill>
                  <a:schemeClr val="accent1"/>
                </a:solidFill>
                <a:latin typeface="宋体" panose="02010600030101010101" pitchFamily="2" charset="-122"/>
                <a:ea typeface="宋体" panose="02010600030101010101" pitchFamily="2" charset="-122"/>
              </a:rPr>
              <a:t>后状态：该项定义为字典树结构</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存储交易执行后的状态</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并编码为字节数组。</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所用</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量：表示包含交易收据的区块中使用的总</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并在交易执行完毕后立即使用该值。</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日志集合：该字段显示了作为交易执行结果所创建的日志项集合。其中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日志项包含日志记录器的地址、一系列日志主题和日志数据。</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en-US" altLang="zh-CN" dirty="0">
                <a:solidFill>
                  <a:schemeClr val="accent1"/>
                </a:solidFill>
                <a:latin typeface="宋体" panose="02010600030101010101" pitchFamily="2" charset="-122"/>
                <a:ea typeface="宋体" panose="02010600030101010101" pitchFamily="2" charset="-122"/>
              </a:rPr>
              <a:t>Bloom</a:t>
            </a:r>
            <a:r>
              <a:rPr lang="zh-CN" altLang="en-US" dirty="0">
                <a:solidFill>
                  <a:schemeClr val="accent1"/>
                </a:solidFill>
                <a:latin typeface="宋体" panose="02010600030101010101" pitchFamily="2" charset="-122"/>
                <a:ea typeface="宋体" panose="02010600030101010101" pitchFamily="2" charset="-122"/>
              </a:rPr>
              <a:t>过滤器：是由日志集合中所包含的信息创建的，并将日志哈希值作为日志 </a:t>
            </a:r>
            <a:r>
              <a:rPr lang="en-US" altLang="zh-CN" dirty="0">
                <a:solidFill>
                  <a:schemeClr val="accent1"/>
                </a:solidFill>
                <a:latin typeface="宋体" panose="02010600030101010101" pitchFamily="2" charset="-122"/>
                <a:ea typeface="宋体" panose="02010600030101010101" pitchFamily="2" charset="-122"/>
              </a:rPr>
              <a:t>Bloom</a:t>
            </a:r>
            <a:r>
              <a:rPr lang="zh-CN" altLang="en-US" dirty="0">
                <a:solidFill>
                  <a:schemeClr val="accent1"/>
                </a:solidFill>
                <a:latin typeface="宋体" panose="02010600030101010101" pitchFamily="2" charset="-122"/>
                <a:ea typeface="宋体" panose="02010600030101010101" pitchFamily="2" charset="-122"/>
              </a:rPr>
              <a:t>嵌入至区块头中。相应地</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日志条目由日志记录器的地址、日志主题和日志数据组成。</a:t>
            </a:r>
          </a:p>
        </p:txBody>
      </p:sp>
    </p:spTree>
    <p:extLst>
      <p:ext uri="{BB962C8B-B14F-4D97-AF65-F5344CB8AC3E}">
        <p14:creationId xmlns:p14="http://schemas.microsoft.com/office/powerpoint/2010/main" val="130827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7.3.1  </a:t>
            </a:r>
            <a:r>
              <a:rPr lang="zh-CN" altLang="en-US" sz="2400" dirty="0" smtClean="0">
                <a:latin typeface="华文中宋" panose="02010600040101010101" pitchFamily="2" charset="-122"/>
                <a:ea typeface="华文中宋" panose="02010600040101010101" pitchFamily="2" charset="-122"/>
              </a:rPr>
              <a:t>以太坊虚拟机</a:t>
            </a:r>
            <a:endParaRPr lang="zh-CN" altLang="en-US" sz="2400" dirty="0">
              <a:latin typeface="华文中宋" panose="02010600040101010101" pitchFamily="2" charset="-122"/>
              <a:ea typeface="华文中宋" panose="02010600040101010101" pitchFamily="2" charset="-122"/>
            </a:endParaRPr>
          </a:p>
        </p:txBody>
      </p:sp>
      <p:sp>
        <p:nvSpPr>
          <p:cNvPr id="69" name="文本框 68"/>
          <p:cNvSpPr txBox="1"/>
          <p:nvPr/>
        </p:nvSpPr>
        <p:spPr>
          <a:xfrm>
            <a:off x="803130" y="1357782"/>
            <a:ext cx="10854813" cy="3831818"/>
          </a:xfrm>
          <a:prstGeom prst="rect">
            <a:avLst/>
          </a:prstGeom>
          <a:noFill/>
        </p:spPr>
        <p:txBody>
          <a:bodyPr wrap="square" rtlCol="0">
            <a:spAutoFit/>
          </a:bodyPr>
          <a:lstStyle/>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    </a:t>
            </a:r>
            <a:r>
              <a:rPr lang="en-US" altLang="zh-CN" b="1" dirty="0">
                <a:solidFill>
                  <a:schemeClr val="accent1"/>
                </a:solidFill>
                <a:latin typeface="宋体" panose="02010600030101010101" pitchFamily="2" charset="-122"/>
                <a:ea typeface="宋体" panose="02010600030101010101" pitchFamily="2" charset="-122"/>
              </a:rPr>
              <a:t>EVM</a:t>
            </a:r>
            <a:r>
              <a:rPr lang="zh-CN" altLang="en-US" b="1" dirty="0">
                <a:solidFill>
                  <a:schemeClr val="accent1"/>
                </a:solidFill>
                <a:latin typeface="宋体" panose="02010600030101010101" pitchFamily="2" charset="-122"/>
                <a:ea typeface="宋体" panose="02010600030101010101" pitchFamily="2" charset="-122"/>
              </a:rPr>
              <a:t>是一种简单的基于堆栈的执行器</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运行字节码指令</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以便在系统状态间进行转换</a:t>
            </a:r>
            <a:r>
              <a:rPr lang="zh-CN" altLang="en-US" b="1" dirty="0" smtClean="0">
                <a:solidFill>
                  <a:schemeClr val="accent1"/>
                </a:solidFill>
                <a:latin typeface="宋体" panose="02010600030101010101" pitchFamily="2" charset="-122"/>
                <a:ea typeface="宋体" panose="02010600030101010101" pitchFamily="2" charset="-122"/>
              </a:rPr>
              <a:t>。</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en-US" altLang="zh-CN" b="1"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l"/>
            </a:pPr>
            <a:r>
              <a:rPr lang="zh-CN" altLang="en-US" dirty="0" smtClean="0">
                <a:solidFill>
                  <a:schemeClr val="accent1"/>
                </a:solidFill>
                <a:latin typeface="宋体" panose="02010600030101010101" pitchFamily="2" charset="-122"/>
                <a:ea typeface="宋体" panose="02010600030101010101" pitchFamily="2" charset="-122"/>
              </a:rPr>
              <a:t>虚拟机</a:t>
            </a:r>
            <a:r>
              <a:rPr lang="zh-CN" altLang="en-US" dirty="0">
                <a:solidFill>
                  <a:schemeClr val="accent1"/>
                </a:solidFill>
                <a:latin typeface="宋体" panose="02010600030101010101" pitchFamily="2" charset="-122"/>
                <a:ea typeface="宋体" panose="02010600030101010101" pitchFamily="2" charset="-122"/>
              </a:rPr>
              <a:t>的字大小设置为</a:t>
            </a:r>
            <a:r>
              <a:rPr lang="en-US" altLang="zh-CN" dirty="0">
                <a:solidFill>
                  <a:schemeClr val="accent1"/>
                </a:solidFill>
                <a:latin typeface="宋体" panose="02010600030101010101" pitchFamily="2" charset="-122"/>
                <a:ea typeface="宋体" panose="02010600030101010101" pitchFamily="2" charset="-122"/>
              </a:rPr>
              <a:t>256</a:t>
            </a:r>
            <a:r>
              <a:rPr lang="zh-CN" altLang="en-US" dirty="0">
                <a:solidFill>
                  <a:schemeClr val="accent1"/>
                </a:solidFill>
                <a:latin typeface="宋体" panose="02010600030101010101" pitchFamily="2" charset="-122"/>
                <a:ea typeface="宋体" panose="02010600030101010101" pitchFamily="2" charset="-122"/>
              </a:rPr>
              <a:t>位</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栈大小则限制为</a:t>
            </a:r>
            <a:r>
              <a:rPr lang="en-US" altLang="zh-CN" dirty="0">
                <a:solidFill>
                  <a:schemeClr val="accent1"/>
                </a:solidFill>
                <a:latin typeface="宋体" panose="02010600030101010101" pitchFamily="2" charset="-122"/>
                <a:ea typeface="宋体" panose="02010600030101010101" pitchFamily="2" charset="-122"/>
              </a:rPr>
              <a:t>1024</a:t>
            </a:r>
            <a:r>
              <a:rPr lang="zh-CN" altLang="en-US" dirty="0">
                <a:solidFill>
                  <a:schemeClr val="accent1"/>
                </a:solidFill>
                <a:latin typeface="宋体" panose="02010600030101010101" pitchFamily="2" charset="-122"/>
                <a:ea typeface="宋体" panose="02010600030101010101" pitchFamily="2" charset="-122"/>
              </a:rPr>
              <a:t>个元素</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并基于</a:t>
            </a:r>
            <a:r>
              <a:rPr lang="en-US" altLang="zh-CN" dirty="0">
                <a:solidFill>
                  <a:schemeClr val="accent1"/>
                </a:solidFill>
                <a:latin typeface="宋体" panose="02010600030101010101" pitchFamily="2" charset="-122"/>
                <a:ea typeface="宋体" panose="02010600030101010101" pitchFamily="2" charset="-122"/>
              </a:rPr>
              <a:t>LIFO(</a:t>
            </a:r>
            <a:r>
              <a:rPr lang="zh-CN" altLang="en-US" dirty="0">
                <a:solidFill>
                  <a:schemeClr val="accent1"/>
                </a:solidFill>
                <a:latin typeface="宋体" panose="02010600030101010101" pitchFamily="2" charset="-122"/>
                <a:ea typeface="宋体" panose="02010600030101010101" pitchFamily="2" charset="-122"/>
              </a:rPr>
              <a:t>后进先出</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队列</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l"/>
            </a:pPr>
            <a:r>
              <a:rPr lang="en-US" altLang="zh-CN" dirty="0" smtClean="0">
                <a:solidFill>
                  <a:schemeClr val="accent1"/>
                </a:solidFill>
                <a:latin typeface="宋体" panose="02010600030101010101" pitchFamily="2" charset="-122"/>
                <a:ea typeface="宋体" panose="02010600030101010101" pitchFamily="2" charset="-122"/>
              </a:rPr>
              <a:t>EVM</a:t>
            </a:r>
            <a:r>
              <a:rPr lang="zh-CN" altLang="en-US" dirty="0" smtClean="0">
                <a:solidFill>
                  <a:schemeClr val="accent1"/>
                </a:solidFill>
                <a:latin typeface="宋体" panose="02010600030101010101" pitchFamily="2" charset="-122"/>
                <a:ea typeface="宋体" panose="02010600030101010101" pitchFamily="2" charset="-122"/>
              </a:rPr>
              <a:t>会</a:t>
            </a:r>
            <a:r>
              <a:rPr lang="zh-CN" altLang="en-US" dirty="0">
                <a:solidFill>
                  <a:schemeClr val="accent1"/>
                </a:solidFill>
                <a:latin typeface="宋体" panose="02010600030101010101" pitchFamily="2" charset="-122"/>
                <a:ea typeface="宋体" panose="02010600030101010101" pitchFamily="2" charset="-122"/>
              </a:rPr>
              <a:t>受到运行指令时所需的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量的</a:t>
            </a:r>
            <a:r>
              <a:rPr lang="zh-CN" altLang="en-US" dirty="0" smtClean="0">
                <a:solidFill>
                  <a:schemeClr val="accent1"/>
                </a:solidFill>
                <a:latin typeface="宋体" panose="02010600030101010101" pitchFamily="2" charset="-122"/>
                <a:ea typeface="宋体" panose="02010600030101010101" pitchFamily="2" charset="-122"/>
              </a:rPr>
              <a:t>限制</a:t>
            </a:r>
            <a:r>
              <a:rPr lang="zh-CN" altLang="en-US" dirty="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这意味将</a:t>
            </a:r>
            <a:r>
              <a:rPr lang="zh-CN" altLang="en-US" dirty="0">
                <a:solidFill>
                  <a:schemeClr val="accent1"/>
                </a:solidFill>
                <a:latin typeface="宋体" panose="02010600030101010101" pitchFamily="2" charset="-122"/>
                <a:ea typeface="宋体" panose="02010600030101010101" pitchFamily="2" charset="-122"/>
              </a:rPr>
              <a:t>不可能出现</a:t>
            </a:r>
            <a:r>
              <a:rPr lang="zh-CN" altLang="en-US" dirty="0" smtClean="0">
                <a:solidFill>
                  <a:schemeClr val="accent1"/>
                </a:solidFill>
                <a:latin typeface="宋体" panose="02010600030101010101" pitchFamily="2" charset="-122"/>
                <a:ea typeface="宋体" panose="02010600030101010101" pitchFamily="2" charset="-122"/>
              </a:rPr>
              <a:t>无限循环</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可能导致拒绝服务攻击</a:t>
            </a:r>
            <a:r>
              <a:rPr lang="en-US" altLang="zh-CN" dirty="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l"/>
            </a:pPr>
            <a:r>
              <a:rPr lang="en-US" altLang="zh-CN" dirty="0" smtClean="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还支持异常处理</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例如</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量不足或无效的指令。在这种情况下机器将立即停止并将错误返回至执行代理</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l"/>
            </a:pPr>
            <a:r>
              <a:rPr lang="en-US" altLang="zh-CN" dirty="0" smtClean="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是一个完全隔离的沙箱运行环境。也就是说</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在</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上运行的代码不能访问任何外部资源</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例如网络或文件系统</a:t>
            </a:r>
            <a:r>
              <a:rPr lang="zh-CN" altLang="en-US" dirty="0" smtClean="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Wingdings" panose="05000000000000000000" pitchFamily="2" charset="2"/>
              <a:buChar char="l"/>
            </a:pPr>
            <a:r>
              <a:rPr lang="en-US" altLang="zh-CN" dirty="0" smtClean="0">
                <a:solidFill>
                  <a:schemeClr val="accent1"/>
                </a:solidFill>
                <a:latin typeface="宋体" panose="02010600030101010101" pitchFamily="2" charset="-122"/>
                <a:ea typeface="宋体" panose="02010600030101010101" pitchFamily="2" charset="-122"/>
              </a:rPr>
              <a:t>EVM</a:t>
            </a:r>
            <a:r>
              <a:rPr lang="zh-CN" altLang="en-US" dirty="0" smtClean="0">
                <a:solidFill>
                  <a:schemeClr val="accent1"/>
                </a:solidFill>
                <a:latin typeface="宋体" panose="02010600030101010101" pitchFamily="2" charset="-122"/>
                <a:ea typeface="宋体" panose="02010600030101010101" pitchFamily="2" charset="-122"/>
              </a:rPr>
              <a:t>是一个基于堆栈的架构</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 对应的字大小为</a:t>
            </a:r>
            <a:r>
              <a:rPr lang="en-US" altLang="zh-CN" dirty="0" smtClean="0">
                <a:solidFill>
                  <a:schemeClr val="accent1"/>
                </a:solidFill>
                <a:latin typeface="宋体" panose="02010600030101010101" pitchFamily="2" charset="-122"/>
                <a:ea typeface="宋体" panose="02010600030101010101" pitchFamily="2" charset="-122"/>
              </a:rPr>
              <a:t>256</a:t>
            </a:r>
            <a:r>
              <a:rPr lang="zh-CN" altLang="en-US" dirty="0" smtClean="0">
                <a:solidFill>
                  <a:schemeClr val="accent1"/>
                </a:solidFill>
                <a:latin typeface="宋体" panose="02010600030101010101" pitchFamily="2" charset="-122"/>
                <a:ea typeface="宋体" panose="02010600030101010101" pitchFamily="2" charset="-122"/>
              </a:rPr>
              <a:t>位宽</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允许 </a:t>
            </a:r>
            <a:r>
              <a:rPr lang="en-US" altLang="zh-CN" dirty="0" smtClean="0">
                <a:solidFill>
                  <a:schemeClr val="accent1"/>
                </a:solidFill>
                <a:latin typeface="宋体" panose="02010600030101010101" pitchFamily="2" charset="-122"/>
                <a:ea typeface="宋体" panose="02010600030101010101" pitchFamily="2" charset="-122"/>
              </a:rPr>
              <a:t>Keccak256</a:t>
            </a:r>
            <a:r>
              <a:rPr lang="zh-CN" altLang="en-US" dirty="0" smtClean="0">
                <a:solidFill>
                  <a:schemeClr val="accent1"/>
                </a:solidFill>
                <a:latin typeface="宋体" panose="02010600030101010101" pitchFamily="2" charset="-122"/>
                <a:ea typeface="宋体" panose="02010600030101010101" pitchFamily="2" charset="-122"/>
              </a:rPr>
              <a:t>位哈希和椭圆曲线密码计算。</a:t>
            </a:r>
            <a:endParaRPr lang="zh-CN" altLang="en-US"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2255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7.3.1  </a:t>
            </a:r>
            <a:r>
              <a:rPr lang="zh-CN" altLang="en-US" sz="2400" dirty="0" smtClean="0">
                <a:latin typeface="华文中宋" panose="02010600040101010101" pitchFamily="2" charset="-122"/>
                <a:ea typeface="华文中宋" panose="02010600040101010101" pitchFamily="2" charset="-122"/>
              </a:rPr>
              <a:t>以太坊虚拟机的设计环境</a:t>
            </a:r>
            <a:endParaRPr lang="zh-CN" altLang="en-US" sz="2400" dirty="0">
              <a:latin typeface="华文中宋" panose="02010600040101010101" pitchFamily="2" charset="-122"/>
              <a:ea typeface="华文中宋" panose="02010600040101010101" pitchFamily="2" charset="-122"/>
            </a:endParaRPr>
          </a:p>
        </p:txBody>
      </p:sp>
      <p:grpSp>
        <p:nvGrpSpPr>
          <p:cNvPr id="68" name="组合 67"/>
          <p:cNvGrpSpPr/>
          <p:nvPr/>
        </p:nvGrpSpPr>
        <p:grpSpPr>
          <a:xfrm>
            <a:off x="1251682" y="1126223"/>
            <a:ext cx="9234422" cy="4041354"/>
            <a:chOff x="2195578" y="1584727"/>
            <a:chExt cx="9234422" cy="4041354"/>
          </a:xfrm>
        </p:grpSpPr>
        <p:sp>
          <p:nvSpPr>
            <p:cNvPr id="3" name="矩形 2"/>
            <p:cNvSpPr/>
            <p:nvPr/>
          </p:nvSpPr>
          <p:spPr>
            <a:xfrm>
              <a:off x="9518074" y="1981200"/>
              <a:ext cx="1579417" cy="2507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739746" y="1584727"/>
              <a:ext cx="1690254" cy="369332"/>
            </a:xfrm>
            <a:prstGeom prst="rect">
              <a:avLst/>
            </a:prstGeom>
            <a:noFill/>
          </p:spPr>
          <p:txBody>
            <a:bodyPr wrap="square" rtlCol="0">
              <a:spAutoFit/>
            </a:bodyPr>
            <a:lstStyle/>
            <a:p>
              <a:r>
                <a:rPr lang="zh-CN" altLang="en-US" dirty="0" smtClean="0">
                  <a:solidFill>
                    <a:schemeClr val="accent1"/>
                  </a:solidFill>
                </a:rPr>
                <a:t>虚拟</a:t>
              </a:r>
              <a:r>
                <a:rPr lang="en-US" altLang="zh-CN" dirty="0" smtClean="0">
                  <a:solidFill>
                    <a:schemeClr val="accent1"/>
                  </a:solidFill>
                </a:rPr>
                <a:t>ROM</a:t>
              </a:r>
              <a:endParaRPr lang="zh-CN" altLang="en-US" dirty="0">
                <a:solidFill>
                  <a:schemeClr val="accent1"/>
                </a:solidFill>
              </a:endParaRPr>
            </a:p>
          </p:txBody>
        </p:sp>
        <p:sp>
          <p:nvSpPr>
            <p:cNvPr id="5" name="文本框 4"/>
            <p:cNvSpPr txBox="1"/>
            <p:nvPr/>
          </p:nvSpPr>
          <p:spPr>
            <a:xfrm>
              <a:off x="9739746" y="3119643"/>
              <a:ext cx="1357745" cy="369332"/>
            </a:xfrm>
            <a:prstGeom prst="rect">
              <a:avLst/>
            </a:prstGeom>
            <a:noFill/>
          </p:spPr>
          <p:txBody>
            <a:bodyPr wrap="square" rtlCol="0">
              <a:spAutoFit/>
            </a:bodyPr>
            <a:lstStyle/>
            <a:p>
              <a:r>
                <a:rPr lang="zh-CN" altLang="en-US" dirty="0" smtClean="0"/>
                <a:t>程序代码</a:t>
              </a:r>
              <a:endParaRPr lang="zh-CN" altLang="en-US" dirty="0"/>
            </a:p>
          </p:txBody>
        </p:sp>
        <p:sp>
          <p:nvSpPr>
            <p:cNvPr id="7" name="文本框 6"/>
            <p:cNvSpPr txBox="1"/>
            <p:nvPr/>
          </p:nvSpPr>
          <p:spPr>
            <a:xfrm>
              <a:off x="9518074" y="4481993"/>
              <a:ext cx="1579417" cy="646331"/>
            </a:xfrm>
            <a:prstGeom prst="rect">
              <a:avLst/>
            </a:prstGeom>
            <a:noFill/>
          </p:spPr>
          <p:txBody>
            <a:bodyPr wrap="square" rtlCol="0">
              <a:spAutoFit/>
            </a:bodyPr>
            <a:lstStyle/>
            <a:p>
              <a:pPr algn="ctr"/>
              <a:r>
                <a:rPr lang="zh-CN" altLang="en-US" dirty="0" smtClean="0">
                  <a:solidFill>
                    <a:schemeClr val="accent1"/>
                  </a:solidFill>
                </a:rPr>
                <a:t>存储</a:t>
              </a:r>
              <a:endParaRPr lang="en-US" altLang="zh-CN" dirty="0" smtClean="0">
                <a:solidFill>
                  <a:schemeClr val="accent1"/>
                </a:solidFill>
              </a:endParaRPr>
            </a:p>
            <a:p>
              <a:pPr algn="ctr"/>
              <a:r>
                <a:rPr lang="zh-CN" altLang="en-US" dirty="0" smtClean="0">
                  <a:solidFill>
                    <a:schemeClr val="accent1"/>
                  </a:solidFill>
                </a:rPr>
                <a:t>（系统状态）</a:t>
              </a:r>
              <a:endParaRPr lang="zh-CN" altLang="en-US" dirty="0">
                <a:solidFill>
                  <a:schemeClr val="accent1"/>
                </a:solidFill>
              </a:endParaRPr>
            </a:p>
          </p:txBody>
        </p:sp>
        <p:sp>
          <p:nvSpPr>
            <p:cNvPr id="8" name="矩形 7"/>
            <p:cNvSpPr/>
            <p:nvPr/>
          </p:nvSpPr>
          <p:spPr>
            <a:xfrm>
              <a:off x="6844146" y="2175164"/>
              <a:ext cx="1066800" cy="332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844146" y="2604655"/>
              <a:ext cx="1066800" cy="332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44146" y="3034146"/>
              <a:ext cx="1066800" cy="332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44146" y="3477491"/>
              <a:ext cx="1066800" cy="332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44146" y="3920836"/>
              <a:ext cx="1066800" cy="332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844146" y="2175164"/>
              <a:ext cx="1066800" cy="369332"/>
            </a:xfrm>
            <a:prstGeom prst="rect">
              <a:avLst/>
            </a:prstGeom>
            <a:noFill/>
          </p:spPr>
          <p:txBody>
            <a:bodyPr wrap="square" rtlCol="0">
              <a:spAutoFit/>
            </a:bodyPr>
            <a:lstStyle/>
            <a:p>
              <a:r>
                <a:rPr lang="en-US" altLang="zh-CN" dirty="0" smtClean="0"/>
                <a:t>stop</a:t>
              </a:r>
              <a:endParaRPr lang="zh-CN" altLang="en-US" dirty="0"/>
            </a:p>
          </p:txBody>
        </p:sp>
        <p:sp>
          <p:nvSpPr>
            <p:cNvPr id="14" name="文本框 13"/>
            <p:cNvSpPr txBox="1"/>
            <p:nvPr/>
          </p:nvSpPr>
          <p:spPr>
            <a:xfrm>
              <a:off x="6844146" y="2604655"/>
              <a:ext cx="1066800" cy="369332"/>
            </a:xfrm>
            <a:prstGeom prst="rect">
              <a:avLst/>
            </a:prstGeom>
            <a:noFill/>
          </p:spPr>
          <p:txBody>
            <a:bodyPr wrap="square" rtlCol="0">
              <a:spAutoFit/>
            </a:bodyPr>
            <a:lstStyle/>
            <a:p>
              <a:r>
                <a:rPr lang="en-US" altLang="zh-CN" dirty="0" smtClean="0"/>
                <a:t>…</a:t>
              </a:r>
              <a:endParaRPr lang="zh-CN" altLang="en-US" dirty="0"/>
            </a:p>
          </p:txBody>
        </p:sp>
        <p:sp>
          <p:nvSpPr>
            <p:cNvPr id="15" name="矩形 14"/>
            <p:cNvSpPr/>
            <p:nvPr/>
          </p:nvSpPr>
          <p:spPr>
            <a:xfrm>
              <a:off x="6844146" y="3048000"/>
              <a:ext cx="1066800" cy="332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smtClean="0"/>
                <a:t>…</a:t>
              </a:r>
              <a:endParaRPr lang="zh-CN" altLang="en-US" dirty="0"/>
            </a:p>
          </p:txBody>
        </p:sp>
        <p:sp>
          <p:nvSpPr>
            <p:cNvPr id="16" name="文本框 15"/>
            <p:cNvSpPr txBox="1"/>
            <p:nvPr/>
          </p:nvSpPr>
          <p:spPr>
            <a:xfrm>
              <a:off x="6844146" y="3477491"/>
              <a:ext cx="1066800" cy="369332"/>
            </a:xfrm>
            <a:prstGeom prst="rect">
              <a:avLst/>
            </a:prstGeom>
            <a:noFill/>
          </p:spPr>
          <p:txBody>
            <a:bodyPr wrap="square" rtlCol="0">
              <a:spAutoFit/>
            </a:bodyPr>
            <a:lstStyle/>
            <a:p>
              <a:r>
                <a:rPr lang="en-US" altLang="zh-CN" dirty="0" smtClean="0"/>
                <a:t>add</a:t>
              </a:r>
              <a:endParaRPr lang="zh-CN" altLang="en-US" dirty="0"/>
            </a:p>
          </p:txBody>
        </p:sp>
        <p:sp>
          <p:nvSpPr>
            <p:cNvPr id="17" name="文本框 16"/>
            <p:cNvSpPr txBox="1"/>
            <p:nvPr/>
          </p:nvSpPr>
          <p:spPr>
            <a:xfrm>
              <a:off x="6844146" y="3920836"/>
              <a:ext cx="1066800" cy="369332"/>
            </a:xfrm>
            <a:prstGeom prst="rect">
              <a:avLst/>
            </a:prstGeom>
            <a:noFill/>
          </p:spPr>
          <p:txBody>
            <a:bodyPr wrap="square" rtlCol="0">
              <a:spAutoFit/>
            </a:bodyPr>
            <a:lstStyle/>
            <a:p>
              <a:r>
                <a:rPr lang="en-US" altLang="zh-CN" dirty="0" smtClean="0"/>
                <a:t>Push 1</a:t>
              </a:r>
              <a:endParaRPr lang="zh-CN" altLang="en-US" dirty="0"/>
            </a:p>
          </p:txBody>
        </p:sp>
        <p:sp>
          <p:nvSpPr>
            <p:cNvPr id="18" name="矩形 17"/>
            <p:cNvSpPr/>
            <p:nvPr/>
          </p:nvSpPr>
          <p:spPr>
            <a:xfrm>
              <a:off x="6691745" y="1981200"/>
              <a:ext cx="1343891" cy="2507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859933" y="1625929"/>
              <a:ext cx="1219201" cy="369332"/>
            </a:xfrm>
            <a:prstGeom prst="rect">
              <a:avLst/>
            </a:prstGeom>
            <a:noFill/>
          </p:spPr>
          <p:txBody>
            <a:bodyPr wrap="square" rtlCol="0">
              <a:spAutoFit/>
            </a:bodyPr>
            <a:lstStyle/>
            <a:p>
              <a:r>
                <a:rPr lang="zh-CN" altLang="en-US" dirty="0">
                  <a:solidFill>
                    <a:schemeClr val="accent1"/>
                  </a:solidFill>
                </a:rPr>
                <a:t>主内存</a:t>
              </a:r>
            </a:p>
          </p:txBody>
        </p:sp>
        <p:cxnSp>
          <p:nvCxnSpPr>
            <p:cNvPr id="21" name="直接连接符 20"/>
            <p:cNvCxnSpPr/>
            <p:nvPr/>
          </p:nvCxnSpPr>
          <p:spPr>
            <a:xfrm>
              <a:off x="6428509" y="1981200"/>
              <a:ext cx="0" cy="56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428509" y="3920836"/>
              <a:ext cx="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211531" y="2687782"/>
              <a:ext cx="461665" cy="1579417"/>
            </a:xfrm>
            <a:prstGeom prst="rect">
              <a:avLst/>
            </a:prstGeom>
            <a:noFill/>
          </p:spPr>
          <p:txBody>
            <a:bodyPr vert="eaVert" wrap="square" rtlCol="0">
              <a:spAutoFit/>
            </a:bodyPr>
            <a:lstStyle/>
            <a:p>
              <a:r>
                <a:rPr lang="en-US" altLang="zh-CN" dirty="0"/>
                <a:t>instruction</a:t>
              </a:r>
              <a:endParaRPr lang="zh-CN" altLang="en-US" dirty="0"/>
            </a:p>
          </p:txBody>
        </p:sp>
        <p:grpSp>
          <p:nvGrpSpPr>
            <p:cNvPr id="32" name="组合 31"/>
            <p:cNvGrpSpPr/>
            <p:nvPr/>
          </p:nvGrpSpPr>
          <p:grpSpPr>
            <a:xfrm>
              <a:off x="4858480" y="3890756"/>
              <a:ext cx="1011382" cy="1186934"/>
              <a:chOff x="4572000" y="3662157"/>
              <a:chExt cx="1011382" cy="1186934"/>
            </a:xfrm>
          </p:grpSpPr>
          <p:sp>
            <p:nvSpPr>
              <p:cNvPr id="30" name="矩形 29"/>
              <p:cNvSpPr/>
              <p:nvPr/>
            </p:nvSpPr>
            <p:spPr>
              <a:xfrm>
                <a:off x="4572000" y="3662157"/>
                <a:ext cx="1011382" cy="11869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641272" y="3944033"/>
                <a:ext cx="872838" cy="646331"/>
              </a:xfrm>
              <a:prstGeom prst="rect">
                <a:avLst/>
              </a:prstGeom>
              <a:noFill/>
            </p:spPr>
            <p:txBody>
              <a:bodyPr wrap="square" rtlCol="0">
                <a:spAutoFit/>
              </a:bodyPr>
              <a:lstStyle/>
              <a:p>
                <a:pPr algn="ctr"/>
                <a:r>
                  <a:rPr lang="zh-CN" altLang="en-US" dirty="0" smtClean="0"/>
                  <a:t>程序</a:t>
                </a:r>
                <a:endParaRPr lang="en-US" altLang="zh-CN" dirty="0" smtClean="0"/>
              </a:p>
              <a:p>
                <a:pPr algn="ctr"/>
                <a:r>
                  <a:rPr lang="zh-CN" altLang="en-US" dirty="0" smtClean="0"/>
                  <a:t>计数器</a:t>
                </a:r>
                <a:endParaRPr lang="zh-CN" altLang="en-US" dirty="0"/>
              </a:p>
            </p:txBody>
          </p:sp>
        </p:grpSp>
        <p:grpSp>
          <p:nvGrpSpPr>
            <p:cNvPr id="61" name="组合 60"/>
            <p:cNvGrpSpPr/>
            <p:nvPr/>
          </p:nvGrpSpPr>
          <p:grpSpPr>
            <a:xfrm>
              <a:off x="2378636" y="2341418"/>
              <a:ext cx="2258171" cy="3284663"/>
              <a:chOff x="1076193" y="2175164"/>
              <a:chExt cx="2258171" cy="3284663"/>
            </a:xfrm>
          </p:grpSpPr>
          <p:sp>
            <p:nvSpPr>
              <p:cNvPr id="33" name="矩形 32"/>
              <p:cNvSpPr/>
              <p:nvPr/>
            </p:nvSpPr>
            <p:spPr>
              <a:xfrm>
                <a:off x="1662545" y="2923317"/>
                <a:ext cx="1316182" cy="281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662545" y="3308966"/>
                <a:ext cx="1316182" cy="281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62545" y="3719953"/>
                <a:ext cx="1316182" cy="281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662545" y="4130940"/>
                <a:ext cx="1316182" cy="281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662545" y="4528165"/>
                <a:ext cx="1316182" cy="281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1496291" y="2175164"/>
                <a:ext cx="0" cy="2775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168110" y="2175164"/>
                <a:ext cx="4582" cy="2775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91711" y="4950583"/>
                <a:ext cx="1671819"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62545" y="4528165"/>
                <a:ext cx="1108364" cy="369332"/>
              </a:xfrm>
              <a:prstGeom prst="rect">
                <a:avLst/>
              </a:prstGeom>
              <a:noFill/>
            </p:spPr>
            <p:txBody>
              <a:bodyPr wrap="square" rtlCol="0">
                <a:spAutoFit/>
              </a:bodyPr>
              <a:lstStyle/>
              <a:p>
                <a:r>
                  <a:rPr lang="en-US" altLang="zh-CN" dirty="0" smtClean="0"/>
                  <a:t>Item 1</a:t>
                </a:r>
                <a:endParaRPr lang="zh-CN" altLang="en-US" dirty="0"/>
              </a:p>
            </p:txBody>
          </p:sp>
          <p:cxnSp>
            <p:nvCxnSpPr>
              <p:cNvPr id="48" name="直接连接符 47"/>
              <p:cNvCxnSpPr/>
              <p:nvPr/>
            </p:nvCxnSpPr>
            <p:spPr>
              <a:xfrm>
                <a:off x="1306908" y="2194204"/>
                <a:ext cx="0" cy="1072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1288473" y="3810000"/>
                <a:ext cx="13854" cy="1087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076193" y="3262744"/>
                <a:ext cx="461665" cy="697292"/>
              </a:xfrm>
              <a:prstGeom prst="rect">
                <a:avLst/>
              </a:prstGeom>
              <a:noFill/>
            </p:spPr>
            <p:txBody>
              <a:bodyPr vert="eaVert" wrap="square" rtlCol="0">
                <a:spAutoFit/>
              </a:bodyPr>
              <a:lstStyle/>
              <a:p>
                <a:r>
                  <a:rPr lang="en-US" altLang="zh-CN" dirty="0" smtClean="0"/>
                  <a:t>1024</a:t>
                </a:r>
                <a:endParaRPr lang="zh-CN" altLang="en-US" dirty="0"/>
              </a:p>
            </p:txBody>
          </p:sp>
          <p:sp>
            <p:nvSpPr>
              <p:cNvPr id="52" name="文本框 51"/>
              <p:cNvSpPr txBox="1"/>
              <p:nvPr/>
            </p:nvSpPr>
            <p:spPr>
              <a:xfrm>
                <a:off x="1662545" y="5090495"/>
                <a:ext cx="1671819" cy="369332"/>
              </a:xfrm>
              <a:prstGeom prst="rect">
                <a:avLst/>
              </a:prstGeom>
              <a:noFill/>
            </p:spPr>
            <p:txBody>
              <a:bodyPr wrap="square" rtlCol="0">
                <a:spAutoFit/>
              </a:bodyPr>
              <a:lstStyle/>
              <a:p>
                <a:r>
                  <a:rPr lang="en-US" altLang="zh-CN" dirty="0" smtClean="0">
                    <a:solidFill>
                      <a:schemeClr val="accent1"/>
                    </a:solidFill>
                  </a:rPr>
                  <a:t>EVM </a:t>
                </a:r>
                <a:r>
                  <a:rPr lang="zh-CN" altLang="en-US" dirty="0" smtClean="0">
                    <a:solidFill>
                      <a:schemeClr val="accent1"/>
                    </a:solidFill>
                  </a:rPr>
                  <a:t>堆栈</a:t>
                </a:r>
                <a:endParaRPr lang="zh-CN" altLang="en-US" dirty="0">
                  <a:solidFill>
                    <a:schemeClr val="accent1"/>
                  </a:solidFill>
                </a:endParaRPr>
              </a:p>
            </p:txBody>
          </p:sp>
        </p:grpSp>
        <p:cxnSp>
          <p:nvCxnSpPr>
            <p:cNvPr id="54" name="直接箭头连接符 53"/>
            <p:cNvCxnSpPr/>
            <p:nvPr/>
          </p:nvCxnSpPr>
          <p:spPr>
            <a:xfrm flipH="1">
              <a:off x="8063347" y="2604655"/>
              <a:ext cx="1454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8063347" y="3562873"/>
              <a:ext cx="1454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8063347" y="2687782"/>
              <a:ext cx="1357744" cy="646331"/>
            </a:xfrm>
            <a:prstGeom prst="rect">
              <a:avLst/>
            </a:prstGeom>
            <a:noFill/>
          </p:spPr>
          <p:txBody>
            <a:bodyPr wrap="square" rtlCol="0">
              <a:spAutoFit/>
            </a:bodyPr>
            <a:lstStyle/>
            <a:p>
              <a:pPr algn="ctr"/>
              <a:r>
                <a:rPr lang="en-US" altLang="zh-CN" dirty="0" err="1" smtClean="0">
                  <a:solidFill>
                    <a:schemeClr val="accent1"/>
                  </a:solidFill>
                </a:rPr>
                <a:t>Codecopy</a:t>
              </a:r>
              <a:endParaRPr lang="en-US" altLang="zh-CN" dirty="0" smtClean="0">
                <a:solidFill>
                  <a:schemeClr val="accent1"/>
                </a:solidFill>
              </a:endParaRPr>
            </a:p>
            <a:p>
              <a:pPr algn="ctr"/>
              <a:r>
                <a:rPr lang="en-US" altLang="zh-CN" dirty="0">
                  <a:solidFill>
                    <a:schemeClr val="accent1"/>
                  </a:solidFill>
                </a:rPr>
                <a:t>opcode</a:t>
              </a:r>
              <a:endParaRPr lang="zh-CN" altLang="en-US" dirty="0">
                <a:solidFill>
                  <a:schemeClr val="accent1"/>
                </a:solidFill>
              </a:endParaRPr>
            </a:p>
          </p:txBody>
        </p:sp>
        <p:cxnSp>
          <p:nvCxnSpPr>
            <p:cNvPr id="60" name="肘形连接符 59"/>
            <p:cNvCxnSpPr>
              <a:stCxn id="30" idx="0"/>
            </p:cNvCxnSpPr>
            <p:nvPr/>
          </p:nvCxnSpPr>
          <p:spPr>
            <a:xfrm rot="5400000" flipH="1" flipV="1">
              <a:off x="5474962" y="3269719"/>
              <a:ext cx="510247" cy="7318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弧形 63"/>
            <p:cNvSpPr/>
            <p:nvPr/>
          </p:nvSpPr>
          <p:spPr>
            <a:xfrm rot="18360226">
              <a:off x="4145454" y="1975851"/>
              <a:ext cx="951498" cy="1203043"/>
            </a:xfrm>
            <a:prstGeom prst="arc">
              <a:avLst/>
            </a:prstGeom>
            <a:ln w="19050">
              <a:headEnd type="triangle"/>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p:cNvSpPr/>
            <p:nvPr/>
          </p:nvSpPr>
          <p:spPr>
            <a:xfrm rot="18360226">
              <a:off x="2321351" y="1994124"/>
              <a:ext cx="951498" cy="1203043"/>
            </a:xfrm>
            <a:prstGeom prst="arc">
              <a:avLst/>
            </a:prstGeom>
            <a:ln w="19050">
              <a:headEnd type="triangle"/>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p:cNvSpPr txBox="1"/>
            <p:nvPr/>
          </p:nvSpPr>
          <p:spPr>
            <a:xfrm>
              <a:off x="4125780" y="1635075"/>
              <a:ext cx="1224838" cy="369332"/>
            </a:xfrm>
            <a:prstGeom prst="rect">
              <a:avLst/>
            </a:prstGeom>
            <a:noFill/>
          </p:spPr>
          <p:txBody>
            <a:bodyPr wrap="square" rtlCol="0">
              <a:spAutoFit/>
            </a:bodyPr>
            <a:lstStyle/>
            <a:p>
              <a:r>
                <a:rPr lang="en-US" altLang="zh-CN" dirty="0" smtClean="0">
                  <a:solidFill>
                    <a:schemeClr val="accent1"/>
                  </a:solidFill>
                </a:rPr>
                <a:t>push</a:t>
              </a:r>
              <a:endParaRPr lang="zh-CN" altLang="en-US" dirty="0">
                <a:solidFill>
                  <a:schemeClr val="accent1"/>
                </a:solidFill>
              </a:endParaRPr>
            </a:p>
          </p:txBody>
        </p:sp>
        <p:sp>
          <p:nvSpPr>
            <p:cNvPr id="67" name="文本框 66"/>
            <p:cNvSpPr txBox="1"/>
            <p:nvPr/>
          </p:nvSpPr>
          <p:spPr>
            <a:xfrm>
              <a:off x="2405225" y="1680957"/>
              <a:ext cx="1224838" cy="369332"/>
            </a:xfrm>
            <a:prstGeom prst="rect">
              <a:avLst/>
            </a:prstGeom>
            <a:noFill/>
          </p:spPr>
          <p:txBody>
            <a:bodyPr wrap="square" rtlCol="0">
              <a:spAutoFit/>
            </a:bodyPr>
            <a:lstStyle/>
            <a:p>
              <a:r>
                <a:rPr lang="en-US" altLang="zh-CN" dirty="0">
                  <a:solidFill>
                    <a:schemeClr val="accent1"/>
                  </a:solidFill>
                </a:rPr>
                <a:t>pop</a:t>
              </a:r>
              <a:endParaRPr lang="zh-CN" altLang="en-US" dirty="0">
                <a:solidFill>
                  <a:schemeClr val="accent1"/>
                </a:solidFill>
              </a:endParaRPr>
            </a:p>
          </p:txBody>
        </p:sp>
      </p:grpSp>
      <p:sp>
        <p:nvSpPr>
          <p:cNvPr id="69" name="文本框 68"/>
          <p:cNvSpPr txBox="1"/>
          <p:nvPr/>
        </p:nvSpPr>
        <p:spPr>
          <a:xfrm>
            <a:off x="472843" y="5221860"/>
            <a:ext cx="10854813" cy="1273875"/>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在</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的设计环境中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虚拟</a:t>
            </a:r>
            <a:r>
              <a:rPr lang="en-US" altLang="zh-CN" dirty="0">
                <a:solidFill>
                  <a:schemeClr val="accent1"/>
                </a:solidFill>
                <a:latin typeface="宋体" panose="02010600030101010101" pitchFamily="2" charset="-122"/>
                <a:ea typeface="宋体" panose="02010600030101010101" pitchFamily="2" charset="-122"/>
              </a:rPr>
              <a:t>ROM</a:t>
            </a:r>
            <a:r>
              <a:rPr lang="zh-CN" altLang="en-US" dirty="0">
                <a:solidFill>
                  <a:schemeClr val="accent1"/>
                </a:solidFill>
                <a:latin typeface="宋体" panose="02010600030101010101" pitchFamily="2" charset="-122"/>
                <a:ea typeface="宋体" panose="02010600030101010101" pitchFamily="2" charset="-122"/>
              </a:rPr>
              <a:t>存储了程序代码</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对应代码使用 </a:t>
            </a:r>
            <a:r>
              <a:rPr lang="en-US" altLang="zh-CN" dirty="0">
                <a:solidFill>
                  <a:schemeClr val="accent1"/>
                </a:solidFill>
                <a:latin typeface="宋体" panose="02010600030101010101" pitchFamily="2" charset="-122"/>
                <a:ea typeface="宋体" panose="02010600030101010101" pitchFamily="2" charset="-122"/>
              </a:rPr>
              <a:t>CODECOPY</a:t>
            </a:r>
            <a:r>
              <a:rPr lang="zh-CN" altLang="en-US" dirty="0">
                <a:solidFill>
                  <a:schemeClr val="accent1"/>
                </a:solidFill>
                <a:latin typeface="宋体" panose="02010600030101010101" pitchFamily="2" charset="-122"/>
                <a:ea typeface="宋体" panose="02010600030101010101" pitchFamily="2" charset="-122"/>
              </a:rPr>
              <a:t>被复制到主内存中。随后</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主内存通过</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读取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引用程序计数器并逐个步骤执行指令</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程序计数器和</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堆栈会随着每次指令执行而更新。</a:t>
            </a:r>
          </a:p>
        </p:txBody>
      </p:sp>
    </p:spTree>
    <p:extLst>
      <p:ext uri="{BB962C8B-B14F-4D97-AF65-F5344CB8AC3E}">
        <p14:creationId xmlns:p14="http://schemas.microsoft.com/office/powerpoint/2010/main" val="4025774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7.3.2  </a:t>
            </a:r>
            <a:r>
              <a:rPr lang="zh-CN" altLang="en-US" sz="2400" dirty="0" smtClean="0">
                <a:latin typeface="华文中宋" panose="02010600040101010101" pitchFamily="2" charset="-122"/>
                <a:ea typeface="华文中宋" panose="02010600040101010101" pitchFamily="2" charset="-122"/>
              </a:rPr>
              <a:t>执行环境</a:t>
            </a:r>
            <a:endParaRPr lang="zh-CN" altLang="en-US" sz="2400" dirty="0">
              <a:latin typeface="华文中宋" panose="02010600040101010101" pitchFamily="2" charset="-122"/>
              <a:ea typeface="华文中宋" panose="02010600040101010101" pitchFamily="2" charset="-122"/>
            </a:endParaRPr>
          </a:p>
        </p:txBody>
      </p:sp>
      <p:sp>
        <p:nvSpPr>
          <p:cNvPr id="69" name="文本框 68"/>
          <p:cNvSpPr txBox="1"/>
          <p:nvPr/>
        </p:nvSpPr>
        <p:spPr>
          <a:xfrm>
            <a:off x="803130" y="1357782"/>
            <a:ext cx="10854813" cy="442878"/>
          </a:xfrm>
          <a:prstGeom prst="rect">
            <a:avLst/>
          </a:prstGeom>
          <a:noFill/>
        </p:spPr>
        <p:txBody>
          <a:bodyPr wrap="square" rtlCol="0">
            <a:spAutoFit/>
          </a:bodyPr>
          <a:lstStyle/>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    </a:t>
            </a:r>
            <a:endParaRPr lang="zh-CN" altLang="en-US" dirty="0">
              <a:solidFill>
                <a:schemeClr val="accent1"/>
              </a:solidFill>
              <a:latin typeface="宋体" panose="02010600030101010101" pitchFamily="2" charset="-122"/>
              <a:ea typeface="宋体" panose="02010600030101010101" pitchFamily="2" charset="-122"/>
            </a:endParaRPr>
          </a:p>
        </p:txBody>
      </p:sp>
      <p:grpSp>
        <p:nvGrpSpPr>
          <p:cNvPr id="24" name="组合 23"/>
          <p:cNvGrpSpPr/>
          <p:nvPr/>
        </p:nvGrpSpPr>
        <p:grpSpPr>
          <a:xfrm>
            <a:off x="8804787" y="810735"/>
            <a:ext cx="2684207" cy="5383588"/>
            <a:chOff x="8804787" y="810735"/>
            <a:chExt cx="2684207" cy="5383588"/>
          </a:xfrm>
        </p:grpSpPr>
        <p:sp>
          <p:nvSpPr>
            <p:cNvPr id="3" name="矩形 2"/>
            <p:cNvSpPr/>
            <p:nvPr/>
          </p:nvSpPr>
          <p:spPr>
            <a:xfrm>
              <a:off x="8952270" y="1357782"/>
              <a:ext cx="2418735"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52271" y="1899216"/>
              <a:ext cx="2418734"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52271" y="2431728"/>
              <a:ext cx="2418734"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952271" y="2964240"/>
              <a:ext cx="2418734"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52271" y="3496752"/>
              <a:ext cx="2418734"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52270" y="4029264"/>
              <a:ext cx="2418735"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52270" y="4561776"/>
              <a:ext cx="2418734"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952270" y="5094288"/>
              <a:ext cx="2418733"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52271" y="5626800"/>
              <a:ext cx="2418732" cy="442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952271" y="1394555"/>
              <a:ext cx="2536723" cy="369332"/>
            </a:xfrm>
            <a:prstGeom prst="rect">
              <a:avLst/>
            </a:prstGeom>
            <a:noFill/>
          </p:spPr>
          <p:txBody>
            <a:bodyPr wrap="square" rtlCol="0">
              <a:spAutoFit/>
            </a:bodyPr>
            <a:lstStyle/>
            <a:p>
              <a:pPr algn="ctr"/>
              <a:r>
                <a:rPr lang="en-US" altLang="zh-CN" dirty="0" smtClean="0"/>
                <a:t>Address of code owner</a:t>
              </a:r>
              <a:endParaRPr lang="zh-CN" altLang="en-US" dirty="0"/>
            </a:p>
          </p:txBody>
        </p:sp>
        <p:sp>
          <p:nvSpPr>
            <p:cNvPr id="13" name="文本框 12"/>
            <p:cNvSpPr txBox="1"/>
            <p:nvPr/>
          </p:nvSpPr>
          <p:spPr>
            <a:xfrm>
              <a:off x="8952270" y="1899216"/>
              <a:ext cx="2212259" cy="369332"/>
            </a:xfrm>
            <a:prstGeom prst="rect">
              <a:avLst/>
            </a:prstGeom>
            <a:noFill/>
          </p:spPr>
          <p:txBody>
            <a:bodyPr wrap="square" rtlCol="0">
              <a:spAutoFit/>
            </a:bodyPr>
            <a:lstStyle/>
            <a:p>
              <a:pPr algn="ctr"/>
              <a:r>
                <a:rPr lang="en-US" altLang="zh-CN" dirty="0" smtClean="0"/>
                <a:t>Address of sender</a:t>
              </a:r>
              <a:endParaRPr lang="zh-CN" altLang="en-US" dirty="0"/>
            </a:p>
          </p:txBody>
        </p:sp>
        <p:sp>
          <p:nvSpPr>
            <p:cNvPr id="14" name="文本框 13"/>
            <p:cNvSpPr txBox="1"/>
            <p:nvPr/>
          </p:nvSpPr>
          <p:spPr>
            <a:xfrm>
              <a:off x="9055507" y="2459895"/>
              <a:ext cx="1828803" cy="369332"/>
            </a:xfrm>
            <a:prstGeom prst="rect">
              <a:avLst/>
            </a:prstGeom>
            <a:noFill/>
          </p:spPr>
          <p:txBody>
            <a:bodyPr wrap="square" rtlCol="0">
              <a:spAutoFit/>
            </a:bodyPr>
            <a:lstStyle/>
            <a:p>
              <a:pPr algn="ctr"/>
              <a:r>
                <a:rPr lang="en-US" altLang="zh-CN" dirty="0" smtClean="0"/>
                <a:t>Gas price</a:t>
              </a:r>
              <a:endParaRPr lang="zh-CN" altLang="en-US" dirty="0"/>
            </a:p>
          </p:txBody>
        </p:sp>
        <p:sp>
          <p:nvSpPr>
            <p:cNvPr id="15" name="文本框 14"/>
            <p:cNvSpPr txBox="1"/>
            <p:nvPr/>
          </p:nvSpPr>
          <p:spPr>
            <a:xfrm>
              <a:off x="8952271" y="2964240"/>
              <a:ext cx="1932040" cy="369332"/>
            </a:xfrm>
            <a:prstGeom prst="rect">
              <a:avLst/>
            </a:prstGeom>
            <a:noFill/>
          </p:spPr>
          <p:txBody>
            <a:bodyPr wrap="square" rtlCol="0">
              <a:spAutoFit/>
            </a:bodyPr>
            <a:lstStyle/>
            <a:p>
              <a:pPr algn="ctr"/>
              <a:r>
                <a:rPr lang="en-US" altLang="zh-CN" dirty="0" smtClean="0"/>
                <a:t>Input data</a:t>
              </a:r>
              <a:endParaRPr lang="zh-CN" altLang="en-US" dirty="0"/>
            </a:p>
          </p:txBody>
        </p:sp>
        <p:sp>
          <p:nvSpPr>
            <p:cNvPr id="16" name="文本框 15"/>
            <p:cNvSpPr txBox="1"/>
            <p:nvPr/>
          </p:nvSpPr>
          <p:spPr>
            <a:xfrm>
              <a:off x="8952270" y="3496752"/>
              <a:ext cx="2064775" cy="369332"/>
            </a:xfrm>
            <a:prstGeom prst="rect">
              <a:avLst/>
            </a:prstGeom>
            <a:noFill/>
          </p:spPr>
          <p:txBody>
            <a:bodyPr wrap="square" rtlCol="0">
              <a:spAutoFit/>
            </a:bodyPr>
            <a:lstStyle/>
            <a:p>
              <a:pPr algn="ctr"/>
              <a:r>
                <a:rPr lang="en-US" altLang="zh-CN" dirty="0" smtClean="0"/>
                <a:t>Initiator address</a:t>
              </a:r>
              <a:endParaRPr lang="zh-CN" altLang="en-US" dirty="0"/>
            </a:p>
          </p:txBody>
        </p:sp>
        <p:sp>
          <p:nvSpPr>
            <p:cNvPr id="17" name="文本框 16"/>
            <p:cNvSpPr txBox="1"/>
            <p:nvPr/>
          </p:nvSpPr>
          <p:spPr>
            <a:xfrm>
              <a:off x="9055507" y="4029264"/>
              <a:ext cx="1961538" cy="369332"/>
            </a:xfrm>
            <a:prstGeom prst="rect">
              <a:avLst/>
            </a:prstGeom>
            <a:noFill/>
          </p:spPr>
          <p:txBody>
            <a:bodyPr wrap="square" rtlCol="0">
              <a:spAutoFit/>
            </a:bodyPr>
            <a:lstStyle/>
            <a:p>
              <a:pPr algn="ctr"/>
              <a:r>
                <a:rPr lang="en-US" altLang="zh-CN" dirty="0" smtClean="0"/>
                <a:t>value</a:t>
              </a:r>
              <a:endParaRPr lang="zh-CN" altLang="en-US" dirty="0"/>
            </a:p>
          </p:txBody>
        </p:sp>
        <p:sp>
          <p:nvSpPr>
            <p:cNvPr id="18" name="文本框 17"/>
            <p:cNvSpPr txBox="1"/>
            <p:nvPr/>
          </p:nvSpPr>
          <p:spPr>
            <a:xfrm>
              <a:off x="8952270" y="4561776"/>
              <a:ext cx="2212259" cy="369332"/>
            </a:xfrm>
            <a:prstGeom prst="rect">
              <a:avLst/>
            </a:prstGeom>
            <a:noFill/>
          </p:spPr>
          <p:txBody>
            <a:bodyPr wrap="square" rtlCol="0">
              <a:spAutoFit/>
            </a:bodyPr>
            <a:lstStyle/>
            <a:p>
              <a:pPr algn="ctr"/>
              <a:r>
                <a:rPr lang="en-US" altLang="zh-CN" dirty="0" smtClean="0"/>
                <a:t>Byte code</a:t>
              </a:r>
              <a:endParaRPr lang="zh-CN" altLang="en-US" dirty="0"/>
            </a:p>
          </p:txBody>
        </p:sp>
        <p:sp>
          <p:nvSpPr>
            <p:cNvPr id="19" name="文本框 18"/>
            <p:cNvSpPr txBox="1"/>
            <p:nvPr/>
          </p:nvSpPr>
          <p:spPr>
            <a:xfrm>
              <a:off x="8952270" y="5094288"/>
              <a:ext cx="2064775" cy="369332"/>
            </a:xfrm>
            <a:prstGeom prst="rect">
              <a:avLst/>
            </a:prstGeom>
            <a:noFill/>
          </p:spPr>
          <p:txBody>
            <a:bodyPr wrap="square" rtlCol="0">
              <a:spAutoFit/>
            </a:bodyPr>
            <a:lstStyle/>
            <a:p>
              <a:pPr algn="ctr"/>
              <a:r>
                <a:rPr lang="en-US" altLang="zh-CN" dirty="0" smtClean="0"/>
                <a:t>Block header</a:t>
              </a:r>
              <a:endParaRPr lang="zh-CN" altLang="en-US" dirty="0"/>
            </a:p>
          </p:txBody>
        </p:sp>
        <p:sp>
          <p:nvSpPr>
            <p:cNvPr id="20" name="文本框 19"/>
            <p:cNvSpPr txBox="1"/>
            <p:nvPr/>
          </p:nvSpPr>
          <p:spPr>
            <a:xfrm>
              <a:off x="8952270" y="5626800"/>
              <a:ext cx="2212259" cy="369332"/>
            </a:xfrm>
            <a:prstGeom prst="rect">
              <a:avLst/>
            </a:prstGeom>
            <a:noFill/>
          </p:spPr>
          <p:txBody>
            <a:bodyPr wrap="square" rtlCol="0">
              <a:spAutoFit/>
            </a:bodyPr>
            <a:lstStyle/>
            <a:p>
              <a:pPr algn="ctr"/>
              <a:r>
                <a:rPr lang="en-US" altLang="zh-CN" dirty="0" smtClean="0"/>
                <a:t>Message call depth</a:t>
              </a:r>
              <a:endParaRPr lang="zh-CN" altLang="en-US" dirty="0"/>
            </a:p>
          </p:txBody>
        </p:sp>
        <p:sp>
          <p:nvSpPr>
            <p:cNvPr id="21" name="矩形 20"/>
            <p:cNvSpPr/>
            <p:nvPr/>
          </p:nvSpPr>
          <p:spPr>
            <a:xfrm>
              <a:off x="8804787" y="1253613"/>
              <a:ext cx="2684207" cy="4940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409465" y="810735"/>
              <a:ext cx="1961538" cy="400110"/>
            </a:xfrm>
            <a:prstGeom prst="rect">
              <a:avLst/>
            </a:prstGeom>
            <a:noFill/>
          </p:spPr>
          <p:txBody>
            <a:bodyPr wrap="square" rtlCol="0">
              <a:spAutoFit/>
            </a:bodyPr>
            <a:lstStyle/>
            <a:p>
              <a:r>
                <a:rPr lang="zh-CN" altLang="en-US" sz="2000" dirty="0" smtClean="0">
                  <a:solidFill>
                    <a:schemeClr val="accent1"/>
                  </a:solidFill>
                </a:rPr>
                <a:t>执行环境</a:t>
              </a:r>
              <a:endParaRPr lang="zh-CN" altLang="en-US" sz="2000" dirty="0">
                <a:solidFill>
                  <a:schemeClr val="accent1"/>
                </a:solidFill>
              </a:endParaRPr>
            </a:p>
          </p:txBody>
        </p:sp>
      </p:grpSp>
      <p:sp>
        <p:nvSpPr>
          <p:cNvPr id="23" name="文本框 22"/>
          <p:cNvSpPr txBox="1"/>
          <p:nvPr/>
        </p:nvSpPr>
        <p:spPr>
          <a:xfrm>
            <a:off x="339213" y="1088299"/>
            <a:ext cx="8229599" cy="5493812"/>
          </a:xfrm>
          <a:prstGeom prst="rect">
            <a:avLst/>
          </a:prstGeom>
          <a:noFill/>
        </p:spPr>
        <p:txBody>
          <a:bodyPr wrap="square" rtlCol="0">
            <a:spAutoFit/>
          </a:bodyPr>
          <a:lstStyle/>
          <a:p>
            <a:pPr>
              <a:lnSpc>
                <a:spcPct val="150000"/>
              </a:lnSpc>
            </a:pPr>
            <a:r>
              <a:rPr lang="zh-CN" altLang="en-US" dirty="0">
                <a:solidFill>
                  <a:schemeClr val="accent1"/>
                </a:solidFill>
                <a:latin typeface="宋体" panose="02010600030101010101" pitchFamily="2" charset="-122"/>
                <a:ea typeface="宋体" panose="02010600030101010101" pitchFamily="2" charset="-122"/>
              </a:rPr>
              <a:t>为了执行代码</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执行环境需要提供一些关键</a:t>
            </a:r>
            <a:r>
              <a:rPr lang="zh-CN" altLang="en-US" dirty="0" smtClean="0">
                <a:solidFill>
                  <a:schemeClr val="accent1"/>
                </a:solidFill>
                <a:latin typeface="宋体" panose="02010600030101010101" pitchFamily="2" charset="-122"/>
                <a:ea typeface="宋体" panose="02010600030101010101" pitchFamily="2" charset="-122"/>
              </a:rPr>
              <a:t>元素，核心</a:t>
            </a:r>
            <a:r>
              <a:rPr lang="zh-CN" altLang="en-US" dirty="0">
                <a:solidFill>
                  <a:schemeClr val="accent1"/>
                </a:solidFill>
                <a:latin typeface="宋体" panose="02010600030101010101" pitchFamily="2" charset="-122"/>
                <a:ea typeface="宋体" panose="02010600030101010101" pitchFamily="2" charset="-122"/>
              </a:rPr>
              <a:t>参数如下所示</a:t>
            </a:r>
            <a:r>
              <a:rPr lang="en-US" altLang="zh-CN" dirty="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拥有</a:t>
            </a:r>
            <a:r>
              <a:rPr lang="zh-CN" altLang="en-US" dirty="0">
                <a:solidFill>
                  <a:schemeClr val="accent1"/>
                </a:solidFill>
                <a:latin typeface="宋体" panose="02010600030101010101" pitchFamily="2" charset="-122"/>
                <a:ea typeface="宋体" panose="02010600030101010101" pitchFamily="2" charset="-122"/>
              </a:rPr>
              <a:t>执行代码的账户</a:t>
            </a:r>
            <a:r>
              <a:rPr lang="zh-CN" altLang="en-US" dirty="0" smtClean="0">
                <a:solidFill>
                  <a:schemeClr val="accent1"/>
                </a:solidFill>
                <a:latin typeface="宋体" panose="02010600030101010101" pitchFamily="2" charset="-122"/>
                <a:ea typeface="宋体" panose="02010600030101010101" pitchFamily="2" charset="-122"/>
              </a:rPr>
              <a:t>地址</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交易</a:t>
            </a:r>
            <a:r>
              <a:rPr lang="zh-CN" altLang="en-US" dirty="0">
                <a:solidFill>
                  <a:schemeClr val="accent1"/>
                </a:solidFill>
                <a:latin typeface="宋体" panose="02010600030101010101" pitchFamily="2" charset="-122"/>
                <a:ea typeface="宋体" panose="02010600030101010101" pitchFamily="2" charset="-122"/>
              </a:rPr>
              <a:t>发送者地址</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以及执行的最初</a:t>
            </a:r>
            <a:r>
              <a:rPr lang="zh-CN" altLang="en-US" dirty="0" smtClean="0">
                <a:solidFill>
                  <a:schemeClr val="accent1"/>
                </a:solidFill>
                <a:latin typeface="宋体" panose="02010600030101010101" pitchFamily="2" charset="-122"/>
                <a:ea typeface="宋体" panose="02010600030101010101" pitchFamily="2" charset="-122"/>
              </a:rPr>
              <a:t>地址</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交易</a:t>
            </a:r>
            <a:r>
              <a:rPr lang="zh-CN" altLang="en-US" dirty="0">
                <a:solidFill>
                  <a:schemeClr val="accent1"/>
                </a:solidFill>
                <a:latin typeface="宋体" panose="02010600030101010101" pitchFamily="2" charset="-122"/>
                <a:ea typeface="宋体" panose="02010600030101010101" pitchFamily="2" charset="-122"/>
              </a:rPr>
              <a:t>中的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价格</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用于初始化当前执行</a:t>
            </a:r>
            <a:r>
              <a:rPr lang="zh-CN" altLang="en-US" dirty="0" smtClean="0">
                <a:solidFill>
                  <a:schemeClr val="accent1"/>
                </a:solidFill>
                <a:latin typeface="宋体" panose="02010600030101010101" pitchFamily="2" charset="-122"/>
                <a:ea typeface="宋体" panose="02010600030101010101" pitchFamily="2" charset="-122"/>
              </a:rPr>
              <a:t>过程</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基于</a:t>
            </a:r>
            <a:r>
              <a:rPr lang="zh-CN" altLang="en-US" dirty="0">
                <a:solidFill>
                  <a:schemeClr val="accent1"/>
                </a:solidFill>
                <a:latin typeface="宋体" panose="02010600030101010101" pitchFamily="2" charset="-122"/>
                <a:ea typeface="宋体" panose="02010600030101010101" pitchFamily="2" charset="-122"/>
              </a:rPr>
              <a:t>执行代理类型的输入数据或交易数据</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并定义为一个字节数组。在消息调用时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如果执行代理表示为某项交易</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则交易数据作为</a:t>
            </a:r>
            <a:r>
              <a:rPr lang="zh-CN" altLang="en-US" dirty="0" smtClean="0">
                <a:solidFill>
                  <a:schemeClr val="accent1"/>
                </a:solidFill>
                <a:latin typeface="宋体" panose="02010600030101010101" pitchFamily="2" charset="-122"/>
                <a:ea typeface="宋体" panose="02010600030101010101" pitchFamily="2" charset="-122"/>
              </a:rPr>
              <a:t>输入数据。</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账户</a:t>
            </a:r>
            <a:r>
              <a:rPr lang="zh-CN" altLang="en-US" dirty="0">
                <a:solidFill>
                  <a:schemeClr val="accent1"/>
                </a:solidFill>
                <a:latin typeface="宋体" panose="02010600030101010101" pitchFamily="2" charset="-122"/>
                <a:ea typeface="宋体" panose="02010600030101010101" pitchFamily="2" charset="-122"/>
              </a:rPr>
              <a:t>地址</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用于启动代码执行或交易的发送者。若代码执行由某项交易发起</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则表示为发送者的地址</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否则</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则表示为账户</a:t>
            </a:r>
            <a:r>
              <a:rPr lang="zh-CN" altLang="en-US" dirty="0" smtClean="0">
                <a:solidFill>
                  <a:schemeClr val="accent1"/>
                </a:solidFill>
                <a:latin typeface="宋体" panose="02010600030101010101" pitchFamily="2" charset="-122"/>
                <a:ea typeface="宋体" panose="02010600030101010101" pitchFamily="2" charset="-122"/>
              </a:rPr>
              <a:t>地址。</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值</a:t>
            </a:r>
            <a:r>
              <a:rPr lang="zh-CN" altLang="en-US" dirty="0">
                <a:solidFill>
                  <a:schemeClr val="accent1"/>
                </a:solidFill>
                <a:latin typeface="宋体" panose="02010600030101010101" pitchFamily="2" charset="-122"/>
                <a:ea typeface="宋体" panose="02010600030101010101" pitchFamily="2" charset="-122"/>
              </a:rPr>
              <a:t>或交易值</a:t>
            </a:r>
            <a:r>
              <a:rPr lang="zh-CN" altLang="en-US" dirty="0" smtClean="0">
                <a:solidFill>
                  <a:schemeClr val="accent1"/>
                </a:solidFill>
                <a:latin typeface="宋体" panose="02010600030101010101" pitchFamily="2" charset="-122"/>
                <a:ea typeface="宋体" panose="02010600030101010101" pitchFamily="2" charset="-122"/>
              </a:rPr>
              <a:t>。如果</a:t>
            </a:r>
            <a:r>
              <a:rPr lang="zh-CN" altLang="en-US" dirty="0">
                <a:solidFill>
                  <a:schemeClr val="accent1"/>
                </a:solidFill>
                <a:latin typeface="宋体" panose="02010600030101010101" pitchFamily="2" charset="-122"/>
                <a:ea typeface="宋体" panose="02010600030101010101" pitchFamily="2" charset="-122"/>
              </a:rPr>
              <a:t>执行代理为某项交易</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则表示为交易</a:t>
            </a:r>
            <a:r>
              <a:rPr lang="zh-CN" altLang="en-US" dirty="0" smtClean="0">
                <a:solidFill>
                  <a:schemeClr val="accent1"/>
                </a:solidFill>
                <a:latin typeface="宋体" panose="02010600030101010101" pitchFamily="2" charset="-122"/>
                <a:ea typeface="宋体" panose="02010600030101010101" pitchFamily="2" charset="-122"/>
              </a:rPr>
              <a:t>值。</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所</a:t>
            </a:r>
            <a:r>
              <a:rPr lang="zh-CN" altLang="en-US" dirty="0">
                <a:solidFill>
                  <a:schemeClr val="accent1"/>
                </a:solidFill>
                <a:latin typeface="宋体" panose="02010600030101010101" pitchFamily="2" charset="-122"/>
                <a:ea typeface="宋体" panose="02010600030101010101" pitchFamily="2" charset="-122"/>
              </a:rPr>
              <a:t>执行的代码呈现为字节数组形式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在每次执行循环中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由迭代函数获取</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当前</a:t>
            </a:r>
            <a:r>
              <a:rPr lang="zh-CN" altLang="en-US" dirty="0">
                <a:solidFill>
                  <a:schemeClr val="accent1"/>
                </a:solidFill>
                <a:latin typeface="宋体" panose="02010600030101010101" pitchFamily="2" charset="-122"/>
                <a:ea typeface="宋体" panose="02010600030101010101" pitchFamily="2" charset="-122"/>
              </a:rPr>
              <a:t>区块的区块</a:t>
            </a:r>
            <a:r>
              <a:rPr lang="zh-CN" altLang="en-US" dirty="0" smtClean="0">
                <a:solidFill>
                  <a:schemeClr val="accent1"/>
                </a:solidFill>
                <a:latin typeface="宋体" panose="02010600030101010101" pitchFamily="2" charset="-122"/>
                <a:ea typeface="宋体" panose="02010600030101010101" pitchFamily="2" charset="-122"/>
              </a:rPr>
              <a:t>头</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执行</a:t>
            </a:r>
            <a:r>
              <a:rPr lang="zh-CN" altLang="en-US" dirty="0">
                <a:solidFill>
                  <a:schemeClr val="accent1"/>
                </a:solidFill>
                <a:latin typeface="宋体" panose="02010600030101010101" pitchFamily="2" charset="-122"/>
                <a:ea typeface="宋体" panose="02010600030101010101" pitchFamily="2" charset="-122"/>
              </a:rPr>
              <a:t>中消息调用或合约生成型交易的数量</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即所执行的</a:t>
            </a:r>
            <a:r>
              <a:rPr lang="en-US" altLang="zh-CN" dirty="0">
                <a:solidFill>
                  <a:schemeClr val="accent1"/>
                </a:solidFill>
                <a:latin typeface="宋体" panose="02010600030101010101" pitchFamily="2" charset="-122"/>
                <a:ea typeface="宋体" panose="02010600030101010101" pitchFamily="2" charset="-122"/>
              </a:rPr>
              <a:t>CALL</a:t>
            </a:r>
            <a:r>
              <a:rPr lang="zh-CN" altLang="en-US" dirty="0">
                <a:solidFill>
                  <a:schemeClr val="accent1"/>
                </a:solidFill>
                <a:latin typeface="宋体" panose="02010600030101010101" pitchFamily="2" charset="-122"/>
                <a:ea typeface="宋体" panose="02010600030101010101" pitchFamily="2" charset="-122"/>
              </a:rPr>
              <a:t>或 </a:t>
            </a:r>
            <a:r>
              <a:rPr lang="en-US" altLang="zh-CN" dirty="0">
                <a:solidFill>
                  <a:schemeClr val="accent1"/>
                </a:solidFill>
                <a:latin typeface="宋体" panose="02010600030101010101" pitchFamily="2" charset="-122"/>
                <a:ea typeface="宋体" panose="02010600030101010101" pitchFamily="2" charset="-122"/>
              </a:rPr>
              <a:t>CREATE</a:t>
            </a:r>
            <a:r>
              <a:rPr lang="zh-CN" altLang="en-US" dirty="0">
                <a:solidFill>
                  <a:schemeClr val="accent1"/>
                </a:solidFill>
                <a:latin typeface="宋体" panose="02010600030101010101" pitchFamily="2" charset="-122"/>
                <a:ea typeface="宋体" panose="02010600030101010101" pitchFamily="2" charset="-122"/>
              </a:rPr>
              <a:t>的数量。</a:t>
            </a:r>
          </a:p>
        </p:txBody>
      </p:sp>
    </p:spTree>
    <p:extLst>
      <p:ext uri="{BB962C8B-B14F-4D97-AF65-F5344CB8AC3E}">
        <p14:creationId xmlns:p14="http://schemas.microsoft.com/office/powerpoint/2010/main" val="1977188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7.3.2  </a:t>
            </a:r>
            <a:r>
              <a:rPr lang="zh-CN" altLang="en-US" sz="2400" dirty="0" smtClean="0">
                <a:latin typeface="华文中宋" panose="02010600040101010101" pitchFamily="2" charset="-122"/>
                <a:ea typeface="华文中宋" panose="02010600040101010101" pitchFamily="2" charset="-122"/>
              </a:rPr>
              <a:t>执行环境</a:t>
            </a:r>
            <a:endParaRPr lang="zh-CN" altLang="en-US" sz="2400" dirty="0">
              <a:latin typeface="华文中宋" panose="02010600040101010101" pitchFamily="2" charset="-122"/>
              <a:ea typeface="华文中宋" panose="02010600040101010101" pitchFamily="2" charset="-122"/>
            </a:endParaRPr>
          </a:p>
        </p:txBody>
      </p:sp>
      <p:sp>
        <p:nvSpPr>
          <p:cNvPr id="69" name="文本框 68"/>
          <p:cNvSpPr txBox="1"/>
          <p:nvPr/>
        </p:nvSpPr>
        <p:spPr>
          <a:xfrm>
            <a:off x="803130" y="1357782"/>
            <a:ext cx="10854813" cy="442878"/>
          </a:xfrm>
          <a:prstGeom prst="rect">
            <a:avLst/>
          </a:prstGeom>
          <a:noFill/>
        </p:spPr>
        <p:txBody>
          <a:bodyPr wrap="square" rtlCol="0">
            <a:spAutoFit/>
          </a:bodyPr>
          <a:lstStyle/>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    </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23" name="文本框 22"/>
          <p:cNvSpPr txBox="1"/>
          <p:nvPr/>
        </p:nvSpPr>
        <p:spPr>
          <a:xfrm>
            <a:off x="339213" y="984193"/>
            <a:ext cx="11318730" cy="5909310"/>
          </a:xfrm>
          <a:prstGeom prst="rect">
            <a:avLst/>
          </a:prstGeom>
          <a:noFill/>
        </p:spPr>
        <p:txBody>
          <a:bodyPr wrap="square" rtlCol="0">
            <a:spAutoFit/>
          </a:bodyPr>
          <a:lstStyle/>
          <a:p>
            <a:pPr marL="342900" indent="-342900">
              <a:lnSpc>
                <a:spcPct val="150000"/>
              </a:lnSpc>
              <a:buAutoNum type="arabicPeriod"/>
            </a:pPr>
            <a:r>
              <a:rPr lang="zh-CN" altLang="en-US" b="1" dirty="0" smtClean="0">
                <a:solidFill>
                  <a:schemeClr val="accent1"/>
                </a:solidFill>
                <a:latin typeface="宋体" panose="02010600030101010101" pitchFamily="2" charset="-122"/>
                <a:ea typeface="宋体" panose="02010600030101010101" pitchFamily="2" charset="-122"/>
              </a:rPr>
              <a:t>机器状态</a:t>
            </a:r>
            <a:endParaRPr lang="en-US" altLang="zh-CN" b="1" dirty="0" smtClean="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a:solidFill>
                  <a:schemeClr val="accent1"/>
                </a:solidFill>
                <a:latin typeface="宋体" panose="02010600030101010101" pitchFamily="2" charset="-122"/>
                <a:ea typeface="宋体" panose="02010600030101010101" pitchFamily="2" charset="-122"/>
              </a:rPr>
              <a:t>机器状态也是通过</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于内部维护</a:t>
            </a:r>
            <a:r>
              <a:rPr lang="zh-CN" altLang="en-US" dirty="0" smtClean="0">
                <a:solidFill>
                  <a:schemeClr val="accent1"/>
                </a:solidFill>
                <a:latin typeface="宋体" panose="02010600030101010101" pitchFamily="2" charset="-122"/>
                <a:ea typeface="宋体" panose="02010600030101010101" pitchFamily="2" charset="-122"/>
              </a:rPr>
              <a:t>的，在</a:t>
            </a: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的每个执行周期之后</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都会更新机器状态</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zh-CN" altLang="en-US" dirty="0" smtClean="0">
                <a:solidFill>
                  <a:schemeClr val="accent1"/>
                </a:solidFill>
                <a:latin typeface="宋体" panose="02010600030101010101" pitchFamily="2" charset="-122"/>
                <a:ea typeface="宋体" panose="02010600030101010101" pitchFamily="2" charset="-122"/>
              </a:rPr>
              <a:t>机器</a:t>
            </a:r>
            <a:r>
              <a:rPr lang="zh-CN" altLang="en-US" dirty="0">
                <a:solidFill>
                  <a:schemeClr val="accent1"/>
                </a:solidFill>
                <a:latin typeface="宋体" panose="02010600030101010101" pitchFamily="2" charset="-122"/>
                <a:ea typeface="宋体" panose="02010600030101010101" pitchFamily="2" charset="-122"/>
              </a:rPr>
              <a:t>状态表示为以下元素组成的元组</a:t>
            </a:r>
            <a:r>
              <a:rPr lang="en-US" altLang="zh-CN" dirty="0" smtClean="0">
                <a:solidFill>
                  <a:schemeClr val="accent1"/>
                </a:solidFill>
                <a:latin typeface="宋体" panose="02010600030101010101" pitchFamily="2" charset="-122"/>
                <a:ea typeface="宋体" panose="02010600030101010101" pitchFamily="2" charset="-122"/>
              </a:rPr>
              <a:t>:</a:t>
            </a: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现有</a:t>
            </a:r>
            <a:r>
              <a:rPr lang="en-US" altLang="zh-CN" dirty="0" smtClean="0">
                <a:solidFill>
                  <a:schemeClr val="accent1"/>
                </a:solidFill>
                <a:latin typeface="宋体" panose="02010600030101010101" pitchFamily="2" charset="-122"/>
                <a:ea typeface="宋体" panose="02010600030101010101" pitchFamily="2" charset="-122"/>
              </a:rPr>
              <a:t>gas</a:t>
            </a: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程序计数器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可表示最大值为</a:t>
            </a:r>
            <a:r>
              <a:rPr lang="en-US" altLang="zh-CN" dirty="0">
                <a:solidFill>
                  <a:schemeClr val="accent1"/>
                </a:solidFill>
                <a:latin typeface="宋体" panose="02010600030101010101" pitchFamily="2" charset="-122"/>
                <a:ea typeface="宋体" panose="02010600030101010101" pitchFamily="2" charset="-122"/>
              </a:rPr>
              <a:t>256</a:t>
            </a:r>
            <a:r>
              <a:rPr lang="zh-CN" altLang="en-US" dirty="0">
                <a:solidFill>
                  <a:schemeClr val="accent1"/>
                </a:solidFill>
                <a:latin typeface="宋体" panose="02010600030101010101" pitchFamily="2" charset="-122"/>
                <a:ea typeface="宋体" panose="02010600030101010101" pitchFamily="2" charset="-122"/>
              </a:rPr>
              <a:t>的</a:t>
            </a:r>
            <a:r>
              <a:rPr lang="zh-CN" altLang="en-US" dirty="0" smtClean="0">
                <a:solidFill>
                  <a:schemeClr val="accent1"/>
                </a:solidFill>
                <a:latin typeface="宋体" panose="02010600030101010101" pitchFamily="2" charset="-122"/>
                <a:ea typeface="宋体" panose="02010600030101010101" pitchFamily="2" charset="-122"/>
              </a:rPr>
              <a:t>正整数</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存储内容</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内存</a:t>
            </a:r>
            <a:r>
              <a:rPr lang="zh-CN" altLang="en-US" dirty="0">
                <a:solidFill>
                  <a:schemeClr val="accent1"/>
                </a:solidFill>
                <a:latin typeface="宋体" panose="02010600030101010101" pitchFamily="2" charset="-122"/>
                <a:ea typeface="宋体" panose="02010600030101010101" pitchFamily="2" charset="-122"/>
              </a:rPr>
              <a:t>中活跃的字数</a:t>
            </a:r>
            <a:r>
              <a:rPr lang="zh-CN" altLang="en-US" dirty="0" smtClean="0">
                <a:solidFill>
                  <a:schemeClr val="accent1"/>
                </a:solidFill>
                <a:latin typeface="宋体" panose="02010600030101010101" pitchFamily="2" charset="-122"/>
                <a:ea typeface="宋体" panose="02010600030101010101" pitchFamily="2" charset="-122"/>
              </a:rPr>
              <a:t>量</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堆栈内容</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en-US" altLang="zh-CN" dirty="0">
                <a:solidFill>
                  <a:schemeClr val="accent1"/>
                </a:solidFill>
                <a:latin typeface="宋体" panose="02010600030101010101" pitchFamily="2" charset="-122"/>
                <a:ea typeface="宋体" panose="02010600030101010101" pitchFamily="2" charset="-122"/>
              </a:rPr>
              <a:t>EVM</a:t>
            </a:r>
            <a:r>
              <a:rPr lang="zh-CN" altLang="en-US" dirty="0">
                <a:solidFill>
                  <a:schemeClr val="accent1"/>
                </a:solidFill>
                <a:latin typeface="宋体" panose="02010600030101010101" pitchFamily="2" charset="-122"/>
                <a:ea typeface="宋体" panose="02010600030101010101" pitchFamily="2" charset="-122"/>
              </a:rPr>
              <a:t>设计包含了异常处理</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并在出现下列异常时终止执行</a:t>
            </a:r>
            <a:r>
              <a:rPr lang="en-US" altLang="zh-CN" dirty="0" smtClean="0">
                <a:solidFill>
                  <a:schemeClr val="accent1"/>
                </a:solidFill>
                <a:latin typeface="宋体" panose="02010600030101010101" pitchFamily="2" charset="-122"/>
                <a:ea typeface="宋体" panose="02010600030101010101" pitchFamily="2" charset="-122"/>
              </a:rPr>
              <a:t>:</a:t>
            </a: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执行</a:t>
            </a:r>
            <a:r>
              <a:rPr lang="zh-CN" altLang="en-US" dirty="0">
                <a:solidFill>
                  <a:schemeClr val="accent1"/>
                </a:solidFill>
                <a:latin typeface="宋体" panose="02010600030101010101" pitchFamily="2" charset="-122"/>
                <a:ea typeface="宋体" panose="02010600030101010101" pitchFamily="2" charset="-122"/>
              </a:rPr>
              <a:t>中的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a:t>
            </a:r>
            <a:r>
              <a:rPr lang="zh-CN" altLang="en-US" dirty="0" smtClean="0">
                <a:solidFill>
                  <a:schemeClr val="accent1"/>
                </a:solidFill>
                <a:latin typeface="宋体" panose="02010600030101010101" pitchFamily="2" charset="-122"/>
                <a:ea typeface="宋体" panose="02010600030101010101" pitchFamily="2" charset="-122"/>
              </a:rPr>
              <a:t>不足</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无效指令</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缺乏</a:t>
            </a:r>
            <a:r>
              <a:rPr lang="zh-CN" altLang="en-US" dirty="0">
                <a:solidFill>
                  <a:schemeClr val="accent1"/>
                </a:solidFill>
                <a:latin typeface="宋体" panose="02010600030101010101" pitchFamily="2" charset="-122"/>
                <a:ea typeface="宋体" panose="02010600030101010101" pitchFamily="2" charset="-122"/>
              </a:rPr>
              <a:t>足够的堆栈</a:t>
            </a:r>
            <a:r>
              <a:rPr lang="zh-CN" altLang="en-US" dirty="0" smtClean="0">
                <a:solidFill>
                  <a:schemeClr val="accent1"/>
                </a:solidFill>
                <a:latin typeface="宋体" panose="02010600030101010101" pitchFamily="2" charset="-122"/>
                <a:ea typeface="宋体" panose="02010600030101010101" pitchFamily="2" charset="-122"/>
              </a:rPr>
              <a:t>数据项</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en-US" altLang="zh-CN" dirty="0" smtClean="0">
                <a:solidFill>
                  <a:schemeClr val="accent1"/>
                </a:solidFill>
                <a:latin typeface="宋体" panose="02010600030101010101" pitchFamily="2" charset="-122"/>
                <a:ea typeface="宋体" panose="02010600030101010101" pitchFamily="2" charset="-122"/>
              </a:rPr>
              <a:t>jump</a:t>
            </a:r>
            <a:r>
              <a:rPr lang="zh-CN" altLang="en-US" dirty="0">
                <a:solidFill>
                  <a:schemeClr val="accent1"/>
                </a:solidFill>
                <a:latin typeface="宋体" panose="02010600030101010101" pitchFamily="2" charset="-122"/>
                <a:ea typeface="宋体" panose="02010600030101010101" pitchFamily="2" charset="-122"/>
              </a:rPr>
              <a:t>操作码的无效</a:t>
            </a:r>
            <a:r>
              <a:rPr lang="zh-CN" altLang="en-US" dirty="0" smtClean="0">
                <a:solidFill>
                  <a:schemeClr val="accent1"/>
                </a:solidFill>
                <a:latin typeface="宋体" panose="02010600030101010101" pitchFamily="2" charset="-122"/>
                <a:ea typeface="宋体" panose="02010600030101010101" pitchFamily="2" charset="-122"/>
              </a:rPr>
              <a:t>地址</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无效</a:t>
            </a:r>
            <a:r>
              <a:rPr lang="zh-CN" altLang="en-US" dirty="0">
                <a:solidFill>
                  <a:schemeClr val="accent1"/>
                </a:solidFill>
                <a:latin typeface="宋体" panose="02010600030101010101" pitchFamily="2" charset="-122"/>
                <a:ea typeface="宋体" panose="02010600030101010101" pitchFamily="2" charset="-122"/>
              </a:rPr>
              <a:t>的堆栈尺寸</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大于</a:t>
            </a:r>
            <a:r>
              <a:rPr lang="en-US" altLang="zh-CN" dirty="0">
                <a:solidFill>
                  <a:schemeClr val="accent1"/>
                </a:solidFill>
                <a:latin typeface="宋体" panose="02010600030101010101" pitchFamily="2" charset="-122"/>
                <a:ea typeface="宋体" panose="02010600030101010101" pitchFamily="2" charset="-122"/>
              </a:rPr>
              <a:t>1024</a:t>
            </a:r>
            <a:r>
              <a:rPr lang="en-US" altLang="zh-CN" dirty="0" smtClean="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grpSp>
        <p:nvGrpSpPr>
          <p:cNvPr id="39" name="组合 38"/>
          <p:cNvGrpSpPr/>
          <p:nvPr/>
        </p:nvGrpSpPr>
        <p:grpSpPr>
          <a:xfrm>
            <a:off x="8945224" y="1943674"/>
            <a:ext cx="2712719" cy="2654345"/>
            <a:chOff x="9033386" y="2297160"/>
            <a:chExt cx="2712719" cy="2654345"/>
          </a:xfrm>
        </p:grpSpPr>
        <p:grpSp>
          <p:nvGrpSpPr>
            <p:cNvPr id="37" name="组合 36"/>
            <p:cNvGrpSpPr/>
            <p:nvPr/>
          </p:nvGrpSpPr>
          <p:grpSpPr>
            <a:xfrm>
              <a:off x="9033386" y="2297160"/>
              <a:ext cx="2492478" cy="2654345"/>
              <a:chOff x="8502445" y="1786062"/>
              <a:chExt cx="2492478" cy="2654345"/>
            </a:xfrm>
          </p:grpSpPr>
          <p:grpSp>
            <p:nvGrpSpPr>
              <p:cNvPr id="35" name="组合 34"/>
              <p:cNvGrpSpPr/>
              <p:nvPr/>
            </p:nvGrpSpPr>
            <p:grpSpPr>
              <a:xfrm>
                <a:off x="8657303" y="2208731"/>
                <a:ext cx="2182762" cy="2152966"/>
                <a:chOff x="8657303" y="2208731"/>
                <a:chExt cx="2182762" cy="2152966"/>
              </a:xfrm>
            </p:grpSpPr>
            <p:sp>
              <p:nvSpPr>
                <p:cNvPr id="25" name="矩形 24"/>
                <p:cNvSpPr/>
                <p:nvPr/>
              </p:nvSpPr>
              <p:spPr>
                <a:xfrm>
                  <a:off x="8657303" y="2208731"/>
                  <a:ext cx="2182762" cy="368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657303" y="2650146"/>
                  <a:ext cx="2182762" cy="368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657303" y="3091561"/>
                  <a:ext cx="2182762" cy="368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657303" y="3551572"/>
                  <a:ext cx="2182762" cy="368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657303" y="3992987"/>
                  <a:ext cx="2182762" cy="368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657303" y="2208731"/>
                  <a:ext cx="2182762" cy="369332"/>
                </a:xfrm>
                <a:prstGeom prst="rect">
                  <a:avLst/>
                </a:prstGeom>
                <a:noFill/>
              </p:spPr>
              <p:txBody>
                <a:bodyPr wrap="square" rtlCol="0">
                  <a:spAutoFit/>
                </a:bodyPr>
                <a:lstStyle/>
                <a:p>
                  <a:pPr algn="ctr"/>
                  <a:r>
                    <a:rPr lang="en-US" altLang="zh-CN" dirty="0" smtClean="0"/>
                    <a:t>Available gas</a:t>
                  </a:r>
                  <a:endParaRPr lang="zh-CN" altLang="en-US" dirty="0"/>
                </a:p>
              </p:txBody>
            </p:sp>
            <p:sp>
              <p:nvSpPr>
                <p:cNvPr id="31" name="文本框 30"/>
                <p:cNvSpPr txBox="1"/>
                <p:nvPr/>
              </p:nvSpPr>
              <p:spPr>
                <a:xfrm>
                  <a:off x="8657303" y="2650146"/>
                  <a:ext cx="2182762" cy="368710"/>
                </a:xfrm>
                <a:prstGeom prst="rect">
                  <a:avLst/>
                </a:prstGeom>
                <a:noFill/>
              </p:spPr>
              <p:txBody>
                <a:bodyPr wrap="square" rtlCol="0">
                  <a:spAutoFit/>
                </a:bodyPr>
                <a:lstStyle/>
                <a:p>
                  <a:pPr algn="ctr"/>
                  <a:r>
                    <a:rPr lang="en-US" altLang="zh-CN" dirty="0" smtClean="0"/>
                    <a:t>Program counter</a:t>
                  </a:r>
                  <a:endParaRPr lang="zh-CN" altLang="en-US" dirty="0"/>
                </a:p>
              </p:txBody>
            </p:sp>
            <p:sp>
              <p:nvSpPr>
                <p:cNvPr id="32" name="文本框 31"/>
                <p:cNvSpPr txBox="1"/>
                <p:nvPr/>
              </p:nvSpPr>
              <p:spPr>
                <a:xfrm>
                  <a:off x="8657303" y="3110157"/>
                  <a:ext cx="2182762" cy="369332"/>
                </a:xfrm>
                <a:prstGeom prst="rect">
                  <a:avLst/>
                </a:prstGeom>
                <a:noFill/>
              </p:spPr>
              <p:txBody>
                <a:bodyPr wrap="square" rtlCol="0">
                  <a:spAutoFit/>
                </a:bodyPr>
                <a:lstStyle/>
                <a:p>
                  <a:pPr algn="ctr"/>
                  <a:r>
                    <a:rPr lang="en-US" altLang="zh-CN" dirty="0" smtClean="0"/>
                    <a:t>Memory contents</a:t>
                  </a:r>
                  <a:endParaRPr lang="zh-CN" altLang="en-US" dirty="0"/>
                </a:p>
              </p:txBody>
            </p:sp>
            <p:sp>
              <p:nvSpPr>
                <p:cNvPr id="33" name="文本框 32"/>
                <p:cNvSpPr txBox="1"/>
                <p:nvPr/>
              </p:nvSpPr>
              <p:spPr>
                <a:xfrm>
                  <a:off x="8657303" y="3604286"/>
                  <a:ext cx="2182762" cy="369332"/>
                </a:xfrm>
                <a:prstGeom prst="rect">
                  <a:avLst/>
                </a:prstGeom>
                <a:noFill/>
              </p:spPr>
              <p:txBody>
                <a:bodyPr wrap="square" rtlCol="0">
                  <a:spAutoFit/>
                </a:bodyPr>
                <a:lstStyle/>
                <a:p>
                  <a:pPr algn="ctr"/>
                  <a:r>
                    <a:rPr lang="en-US" altLang="zh-CN" dirty="0" smtClean="0"/>
                    <a:t>Number of words</a:t>
                  </a:r>
                  <a:endParaRPr lang="zh-CN" altLang="en-US" dirty="0"/>
                </a:p>
              </p:txBody>
            </p:sp>
            <p:sp>
              <p:nvSpPr>
                <p:cNvPr id="34" name="文本框 33"/>
                <p:cNvSpPr txBox="1"/>
                <p:nvPr/>
              </p:nvSpPr>
              <p:spPr>
                <a:xfrm>
                  <a:off x="8657303" y="3992365"/>
                  <a:ext cx="2182762" cy="369332"/>
                </a:xfrm>
                <a:prstGeom prst="rect">
                  <a:avLst/>
                </a:prstGeom>
                <a:noFill/>
              </p:spPr>
              <p:txBody>
                <a:bodyPr wrap="square" rtlCol="0">
                  <a:spAutoFit/>
                </a:bodyPr>
                <a:lstStyle/>
                <a:p>
                  <a:pPr algn="ctr"/>
                  <a:r>
                    <a:rPr lang="en-US" altLang="zh-CN" dirty="0" smtClean="0"/>
                    <a:t>Stack contents</a:t>
                  </a:r>
                  <a:endParaRPr lang="zh-CN" altLang="en-US" dirty="0"/>
                </a:p>
              </p:txBody>
            </p:sp>
          </p:grpSp>
          <p:sp>
            <p:nvSpPr>
              <p:cNvPr id="36" name="矩形 35"/>
              <p:cNvSpPr/>
              <p:nvPr/>
            </p:nvSpPr>
            <p:spPr>
              <a:xfrm>
                <a:off x="8502445" y="1786062"/>
                <a:ext cx="2492478" cy="2654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9622337" y="2297160"/>
              <a:ext cx="2123768" cy="400110"/>
            </a:xfrm>
            <a:prstGeom prst="rect">
              <a:avLst/>
            </a:prstGeom>
            <a:noFill/>
          </p:spPr>
          <p:txBody>
            <a:bodyPr wrap="square" rtlCol="0">
              <a:spAutoFit/>
            </a:bodyPr>
            <a:lstStyle/>
            <a:p>
              <a:r>
                <a:rPr lang="zh-CN" altLang="en-US" sz="2000" dirty="0" smtClean="0">
                  <a:solidFill>
                    <a:schemeClr val="accent1"/>
                  </a:solidFill>
                </a:rPr>
                <a:t>机器状态</a:t>
              </a:r>
              <a:endParaRPr lang="zh-CN" altLang="en-US" sz="2000" dirty="0">
                <a:solidFill>
                  <a:schemeClr val="accent1"/>
                </a:solidFill>
              </a:endParaRPr>
            </a:p>
          </p:txBody>
        </p:sp>
      </p:grpSp>
    </p:spTree>
    <p:extLst>
      <p:ext uri="{BB962C8B-B14F-4D97-AF65-F5344CB8AC3E}">
        <p14:creationId xmlns:p14="http://schemas.microsoft.com/office/powerpoint/2010/main" val="834270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7.3.2  </a:t>
            </a:r>
            <a:r>
              <a:rPr lang="zh-CN" altLang="en-US" sz="2400" dirty="0" smtClean="0">
                <a:latin typeface="华文中宋" panose="02010600040101010101" pitchFamily="2" charset="-122"/>
                <a:ea typeface="华文中宋" panose="02010600040101010101" pitchFamily="2" charset="-122"/>
              </a:rPr>
              <a:t>执行环境</a:t>
            </a:r>
            <a:endParaRPr lang="zh-CN" altLang="en-US" sz="2400" dirty="0">
              <a:latin typeface="华文中宋" panose="02010600040101010101" pitchFamily="2" charset="-122"/>
              <a:ea typeface="华文中宋" panose="02010600040101010101" pitchFamily="2" charset="-122"/>
            </a:endParaRPr>
          </a:p>
        </p:txBody>
      </p:sp>
      <p:sp>
        <p:nvSpPr>
          <p:cNvPr id="69" name="文本框 68"/>
          <p:cNvSpPr txBox="1"/>
          <p:nvPr/>
        </p:nvSpPr>
        <p:spPr>
          <a:xfrm>
            <a:off x="803130" y="1357782"/>
            <a:ext cx="10854813" cy="442878"/>
          </a:xfrm>
          <a:prstGeom prst="rect">
            <a:avLst/>
          </a:prstGeom>
          <a:noFill/>
        </p:spPr>
        <p:txBody>
          <a:bodyPr wrap="square" rtlCol="0">
            <a:spAutoFit/>
          </a:bodyPr>
          <a:lstStyle/>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    </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23" name="文本框 22"/>
          <p:cNvSpPr txBox="1"/>
          <p:nvPr/>
        </p:nvSpPr>
        <p:spPr>
          <a:xfrm>
            <a:off x="339213" y="984193"/>
            <a:ext cx="11318730" cy="3000821"/>
          </a:xfrm>
          <a:prstGeom prst="rect">
            <a:avLst/>
          </a:prstGeom>
          <a:noFill/>
        </p:spPr>
        <p:txBody>
          <a:bodyPr wrap="square" rtlCol="0">
            <a:spAutoFit/>
          </a:bodyPr>
          <a:lstStyle/>
          <a:p>
            <a:pPr marL="342900" indent="-342900">
              <a:lnSpc>
                <a:spcPct val="150000"/>
              </a:lnSpc>
              <a:buAutoNum type="arabicPeriod" startAt="2"/>
            </a:pPr>
            <a:r>
              <a:rPr lang="zh-CN" altLang="en-US" b="1" dirty="0" smtClean="0">
                <a:solidFill>
                  <a:schemeClr val="accent1"/>
                </a:solidFill>
                <a:latin typeface="宋体" panose="02010600030101010101" pitchFamily="2" charset="-122"/>
                <a:ea typeface="宋体" panose="02010600030101010101" pitchFamily="2" charset="-122"/>
              </a:rPr>
              <a:t>迭代函数</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相关</a:t>
            </a:r>
            <a:r>
              <a:rPr lang="zh-CN" altLang="en-US" dirty="0">
                <a:solidFill>
                  <a:schemeClr val="accent1"/>
                </a:solidFill>
                <a:latin typeface="宋体" panose="02010600030101010101" pitchFamily="2" charset="-122"/>
                <a:ea typeface="宋体" panose="02010600030101010101" pitchFamily="2" charset="-122"/>
              </a:rPr>
              <a:t>功能包括以下内容</a:t>
            </a:r>
            <a:r>
              <a:rPr lang="en-US" altLang="zh-CN" dirty="0" smtClean="0">
                <a:solidFill>
                  <a:schemeClr val="accent1"/>
                </a:solidFill>
                <a:latin typeface="宋体" panose="02010600030101010101" pitchFamily="2" charset="-122"/>
                <a:ea typeface="宋体" panose="02010600030101010101" pitchFamily="2" charset="-122"/>
              </a:rPr>
              <a:t>:</a:t>
            </a: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从</a:t>
            </a:r>
            <a:r>
              <a:rPr lang="zh-CN" altLang="en-US" dirty="0">
                <a:solidFill>
                  <a:schemeClr val="accent1"/>
                </a:solidFill>
                <a:latin typeface="宋体" panose="02010600030101010101" pitchFamily="2" charset="-122"/>
                <a:ea typeface="宋体" panose="02010600030101010101" pitchFamily="2" charset="-122"/>
              </a:rPr>
              <a:t>字节数组中获取下一条指令</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其中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机器码存储于执行环境</a:t>
            </a:r>
            <a:r>
              <a:rPr lang="zh-CN" altLang="en-US" dirty="0" smtClean="0">
                <a:solidFill>
                  <a:schemeClr val="accent1"/>
                </a:solidFill>
                <a:latin typeface="宋体" panose="02010600030101010101" pitchFamily="2" charset="-122"/>
                <a:ea typeface="宋体" panose="02010600030101010101" pitchFamily="2" charset="-122"/>
              </a:rPr>
              <a:t>中</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在</a:t>
            </a:r>
            <a:r>
              <a:rPr lang="zh-CN" altLang="en-US" dirty="0">
                <a:solidFill>
                  <a:schemeClr val="accent1"/>
                </a:solidFill>
                <a:latin typeface="宋体" panose="02010600030101010101" pitchFamily="2" charset="-122"/>
                <a:ea typeface="宋体" panose="02010600030101010101" pitchFamily="2" charset="-122"/>
              </a:rPr>
              <a:t>堆栈中添加</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删除</a:t>
            </a:r>
            <a:r>
              <a:rPr lang="en-US" altLang="zh-CN" dirty="0">
                <a:solidFill>
                  <a:schemeClr val="accent1"/>
                </a:solidFill>
                <a:latin typeface="宋体" panose="02010600030101010101" pitchFamily="2" charset="-122"/>
                <a:ea typeface="宋体" panose="02010600030101010101" pitchFamily="2" charset="-122"/>
              </a:rPr>
              <a:t>(PUSH/POP)</a:t>
            </a:r>
            <a:r>
              <a:rPr lang="zh-CN" altLang="en-US" dirty="0" smtClean="0">
                <a:solidFill>
                  <a:schemeClr val="accent1"/>
                </a:solidFill>
                <a:latin typeface="宋体" panose="02010600030101010101" pitchFamily="2" charset="-122"/>
                <a:ea typeface="宋体" panose="02010600030101010101" pitchFamily="2" charset="-122"/>
              </a:rPr>
              <a:t>数据项</a:t>
            </a: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根据</a:t>
            </a:r>
            <a:r>
              <a:rPr lang="zh-CN" altLang="en-US" dirty="0">
                <a:solidFill>
                  <a:schemeClr val="accent1"/>
                </a:solidFill>
                <a:latin typeface="宋体" panose="02010600030101010101" pitchFamily="2" charset="-122"/>
                <a:ea typeface="宋体" panose="02010600030101010101" pitchFamily="2" charset="-122"/>
              </a:rPr>
              <a:t>指令</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操作码的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消费</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递减</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值</a:t>
            </a: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p"/>
            </a:pPr>
            <a:r>
              <a:rPr lang="zh-CN" altLang="en-US" dirty="0" smtClean="0">
                <a:solidFill>
                  <a:schemeClr val="accent1"/>
                </a:solidFill>
                <a:latin typeface="宋体" panose="02010600030101010101" pitchFamily="2" charset="-122"/>
                <a:ea typeface="宋体" panose="02010600030101010101" pitchFamily="2" charset="-122"/>
              </a:rPr>
              <a:t>递增</a:t>
            </a:r>
            <a:r>
              <a:rPr lang="zh-CN" altLang="en-US" dirty="0">
                <a:solidFill>
                  <a:schemeClr val="accent1"/>
                </a:solidFill>
                <a:latin typeface="宋体" panose="02010600030101010101" pitchFamily="2" charset="-122"/>
                <a:ea typeface="宋体" panose="02010600030101010101" pitchFamily="2" charset="-122"/>
              </a:rPr>
              <a:t>程序计数器</a:t>
            </a:r>
            <a:r>
              <a:rPr lang="en-US" altLang="zh-CN" dirty="0">
                <a:solidFill>
                  <a:schemeClr val="accent1"/>
                </a:solidFill>
                <a:latin typeface="宋体" panose="02010600030101010101" pitchFamily="2" charset="-122"/>
                <a:ea typeface="宋体" panose="02010600030101010101" pitchFamily="2" charset="-122"/>
              </a:rPr>
              <a:t>(PC</a:t>
            </a:r>
            <a:r>
              <a:rPr lang="en-US" altLang="zh-CN" dirty="0" smtClean="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77785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7.3.2  </a:t>
            </a:r>
            <a:r>
              <a:rPr lang="zh-CN" altLang="en-US" sz="2400" dirty="0" smtClean="0">
                <a:latin typeface="华文中宋" panose="02010600040101010101" pitchFamily="2" charset="-122"/>
                <a:ea typeface="华文中宋" panose="02010600040101010101" pitchFamily="2" charset="-122"/>
              </a:rPr>
              <a:t>执行环境</a:t>
            </a:r>
            <a:endParaRPr lang="zh-CN" altLang="en-US" sz="2400" dirty="0">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270728" y="2319756"/>
            <a:ext cx="2570586" cy="5985387"/>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875012" y="-637202"/>
            <a:ext cx="1715980" cy="6339347"/>
          </a:xfrm>
          <a:prstGeom prst="rect">
            <a:avLst/>
          </a:prstGeom>
        </p:spPr>
      </p:pic>
      <p:sp>
        <p:nvSpPr>
          <p:cNvPr id="5" name="文本框 4"/>
          <p:cNvSpPr txBox="1"/>
          <p:nvPr/>
        </p:nvSpPr>
        <p:spPr>
          <a:xfrm>
            <a:off x="943897" y="1171468"/>
            <a:ext cx="9763432" cy="369332"/>
          </a:xfrm>
          <a:prstGeom prst="rect">
            <a:avLst/>
          </a:prstGeom>
          <a:noFill/>
        </p:spPr>
        <p:txBody>
          <a:bodyPr wrap="square" rtlCol="0">
            <a:spAutoFit/>
          </a:bodyPr>
          <a:lstStyle/>
          <a:p>
            <a:r>
              <a:rPr lang="en-US" altLang="zh-CN" dirty="0">
                <a:solidFill>
                  <a:schemeClr val="accent1"/>
                </a:solidFill>
                <a:latin typeface="宋体" panose="02010600030101010101" pitchFamily="2" charset="-122"/>
                <a:ea typeface="宋体" panose="02010600030101010101" pitchFamily="2" charset="-122"/>
              </a:rPr>
              <a:t>Solidity</a:t>
            </a:r>
            <a:r>
              <a:rPr lang="zh-CN" altLang="en-US" dirty="0">
                <a:solidFill>
                  <a:schemeClr val="accent1"/>
                </a:solidFill>
                <a:latin typeface="宋体" panose="02010600030101010101" pitchFamily="2" charset="-122"/>
                <a:ea typeface="宋体" panose="02010600030101010101" pitchFamily="2" charset="-122"/>
              </a:rPr>
              <a:t>语言</a:t>
            </a:r>
            <a:r>
              <a:rPr lang="zh-CN" altLang="en-US" dirty="0" smtClean="0">
                <a:solidFill>
                  <a:schemeClr val="accent1"/>
                </a:solidFill>
                <a:latin typeface="宋体" panose="02010600030101010101" pitchFamily="2" charset="-122"/>
                <a:ea typeface="宋体" panose="02010600030101010101" pitchFamily="2" charset="-122"/>
              </a:rPr>
              <a:t>程序：</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6" name="文本框 5"/>
          <p:cNvSpPr txBox="1"/>
          <p:nvPr/>
        </p:nvSpPr>
        <p:spPr>
          <a:xfrm>
            <a:off x="943897" y="3524143"/>
            <a:ext cx="10405644" cy="369332"/>
          </a:xfrm>
          <a:prstGeom prst="rect">
            <a:avLst/>
          </a:prstGeom>
          <a:noFill/>
        </p:spPr>
        <p:txBody>
          <a:bodyPr wrap="square" rtlCol="0">
            <a:spAutoFit/>
          </a:bodyPr>
          <a:lstStyle/>
          <a:p>
            <a:r>
              <a:rPr lang="zh-CN" altLang="en-US" dirty="0">
                <a:solidFill>
                  <a:schemeClr val="accent1"/>
                </a:solidFill>
                <a:latin typeface="宋体" panose="02010600030101010101" pitchFamily="2" charset="-122"/>
                <a:ea typeface="宋体" panose="02010600030101010101" pitchFamily="2" charset="-122"/>
              </a:rPr>
              <a:t>该程序转换为字节</a:t>
            </a:r>
            <a:r>
              <a:rPr lang="zh-CN" altLang="en-US" dirty="0" smtClean="0">
                <a:solidFill>
                  <a:schemeClr val="accent1"/>
                </a:solidFill>
                <a:latin typeface="宋体" panose="02010600030101010101" pitchFamily="2" charset="-122"/>
                <a:ea typeface="宋体" panose="02010600030101010101" pitchFamily="2" charset="-122"/>
              </a:rPr>
              <a:t>码如下：</a:t>
            </a:r>
            <a:endParaRPr lang="zh-CN" altLang="en-US"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7053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3130" y="57612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7.4 </a:t>
            </a:r>
            <a:r>
              <a:rPr lang="zh-CN" altLang="en-US" sz="2400" dirty="0" smtClean="0">
                <a:latin typeface="华文中宋" panose="02010600040101010101" pitchFamily="2" charset="-122"/>
                <a:ea typeface="华文中宋" panose="02010600040101010101" pitchFamily="2" charset="-122"/>
              </a:rPr>
              <a:t>账户状态转换</a:t>
            </a:r>
            <a:endParaRPr lang="en-US" altLang="zh-CN" sz="2400" dirty="0" smtClean="0">
              <a:latin typeface="华文中宋" panose="02010600040101010101" pitchFamily="2" charset="-122"/>
              <a:ea typeface="华文中宋" panose="02010600040101010101" pitchFamily="2" charset="-122"/>
            </a:endParaRPr>
          </a:p>
        </p:txBody>
      </p:sp>
      <p:sp>
        <p:nvSpPr>
          <p:cNvPr id="8" name="文本框 7"/>
          <p:cNvSpPr txBox="1"/>
          <p:nvPr/>
        </p:nvSpPr>
        <p:spPr>
          <a:xfrm>
            <a:off x="398206" y="1194619"/>
            <a:ext cx="11164529" cy="5493812"/>
          </a:xfrm>
          <a:prstGeom prst="rect">
            <a:avLst/>
          </a:prstGeom>
          <a:noFill/>
        </p:spPr>
        <p:txBody>
          <a:bodyPr wrap="square" rtlCol="0">
            <a:spAutoFit/>
          </a:bodyPr>
          <a:lstStyle/>
          <a:p>
            <a:pPr>
              <a:lnSpc>
                <a:spcPct val="150000"/>
              </a:lnSpc>
            </a:pPr>
            <a:r>
              <a:rPr lang="zh-CN" altLang="en-US" b="1" dirty="0">
                <a:solidFill>
                  <a:schemeClr val="accent1"/>
                </a:solidFill>
                <a:latin typeface="宋体" panose="02010600030101010101" pitchFamily="2" charset="-122"/>
                <a:ea typeface="宋体" panose="02010600030101010101" pitchFamily="2" charset="-122"/>
              </a:rPr>
              <a:t>账户以及账户之间执行的操作体现了状态转换，即账户之间的交互</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状态被创建或更新。</a:t>
            </a:r>
            <a:endParaRPr lang="en-US" altLang="zh-CN" b="1" dirty="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a:solidFill>
                  <a:schemeClr val="accent1"/>
                </a:solidFill>
                <a:latin typeface="宋体" panose="02010600030101010101" pitchFamily="2" charset="-122"/>
                <a:ea typeface="宋体" panose="02010600030101010101" pitchFamily="2" charset="-122"/>
              </a:rPr>
              <a:t>状态转换通过所谓的以太坊转换函数实现</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其工作原理如下</a:t>
            </a:r>
            <a:r>
              <a:rPr lang="en-US" altLang="zh-CN" dirty="0">
                <a:solidFill>
                  <a:schemeClr val="accent1"/>
                </a:solidFill>
                <a:latin typeface="宋体" panose="02010600030101010101" pitchFamily="2" charset="-122"/>
                <a:ea typeface="宋体" panose="02010600030101010101" pitchFamily="2" charset="-122"/>
              </a:rPr>
              <a:t>:</a:t>
            </a:r>
          </a:p>
          <a:p>
            <a:pPr marL="914400" lvl="3"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通过语法检测、签名有效性以及 </a:t>
            </a:r>
            <a:r>
              <a:rPr lang="en-US" altLang="zh-CN" dirty="0">
                <a:solidFill>
                  <a:schemeClr val="accent1"/>
                </a:solidFill>
                <a:latin typeface="宋体" panose="02010600030101010101" pitchFamily="2" charset="-122"/>
                <a:ea typeface="宋体" panose="02010600030101010101" pitchFamily="2" charset="-122"/>
              </a:rPr>
              <a:t>nonce</a:t>
            </a:r>
            <a:r>
              <a:rPr lang="zh-CN" altLang="en-US" b="1" dirty="0">
                <a:solidFill>
                  <a:schemeClr val="accent1"/>
                </a:solidFill>
                <a:latin typeface="宋体" panose="02010600030101010101" pitchFamily="2" charset="-122"/>
                <a:ea typeface="宋体" panose="02010600030101010101" pitchFamily="2" charset="-122"/>
              </a:rPr>
              <a:t>确认交易的有效性</a:t>
            </a:r>
            <a:r>
              <a:rPr lang="zh-CN" altLang="en-US" dirty="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914400" lvl="3" indent="-285750">
              <a:lnSpc>
                <a:spcPct val="150000"/>
              </a:lnSpc>
              <a:buFont typeface="Wingdings" panose="05000000000000000000" pitchFamily="2" charset="2"/>
              <a:buChar char="p"/>
            </a:pPr>
            <a:r>
              <a:rPr lang="zh-CN" altLang="en-US" b="1" dirty="0">
                <a:solidFill>
                  <a:schemeClr val="accent1"/>
                </a:solidFill>
                <a:latin typeface="宋体" panose="02010600030101010101" pitchFamily="2" charset="-122"/>
                <a:ea typeface="宋体" panose="02010600030101010101" pitchFamily="2" charset="-122"/>
              </a:rPr>
              <a:t>计算交易费用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并通过签名</a:t>
            </a:r>
            <a:r>
              <a:rPr lang="zh-CN" altLang="en-US" b="1" dirty="0">
                <a:solidFill>
                  <a:schemeClr val="accent1"/>
                </a:solidFill>
                <a:latin typeface="宋体" panose="02010600030101010101" pitchFamily="2" charset="-122"/>
                <a:ea typeface="宋体" panose="02010600030101010101" pitchFamily="2" charset="-122"/>
              </a:rPr>
              <a:t>确定发送地址</a:t>
            </a:r>
            <a:r>
              <a:rPr lang="zh-CN" altLang="en-US" dirty="0">
                <a:solidFill>
                  <a:schemeClr val="accent1"/>
                </a:solidFill>
                <a:latin typeface="宋体" panose="02010600030101010101" pitchFamily="2" charset="-122"/>
                <a:ea typeface="宋体" panose="02010600030101010101" pitchFamily="2" charset="-122"/>
              </a:rPr>
              <a:t>。此外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还需检测发送者的账户余额并减去该余额</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同时递增 </a:t>
            </a:r>
            <a:r>
              <a:rPr lang="en-US" altLang="zh-CN" dirty="0">
                <a:solidFill>
                  <a:schemeClr val="accent1"/>
                </a:solidFill>
                <a:latin typeface="宋体" panose="02010600030101010101" pitchFamily="2" charset="-122"/>
                <a:ea typeface="宋体" panose="02010600030101010101" pitchFamily="2" charset="-122"/>
              </a:rPr>
              <a:t>nonce</a:t>
            </a:r>
            <a:r>
              <a:rPr lang="zh-CN" altLang="en-US" dirty="0">
                <a:solidFill>
                  <a:schemeClr val="accent1"/>
                </a:solidFill>
                <a:latin typeface="宋体" panose="02010600030101010101" pitchFamily="2" charset="-122"/>
                <a:ea typeface="宋体" panose="02010600030101010101" pitchFamily="2" charset="-122"/>
              </a:rPr>
              <a:t>值。如果</a:t>
            </a:r>
            <a:r>
              <a:rPr lang="zh-CN" altLang="en-US" b="1" dirty="0">
                <a:solidFill>
                  <a:schemeClr val="accent1"/>
                </a:solidFill>
                <a:latin typeface="宋体" panose="02010600030101010101" pitchFamily="2" charset="-122"/>
                <a:ea typeface="宋体" panose="02010600030101010101" pitchFamily="2" charset="-122"/>
              </a:rPr>
              <a:t>账户余额不足</a:t>
            </a:r>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则返回错误</a:t>
            </a:r>
            <a:r>
              <a:rPr lang="zh-CN" altLang="en-US" dirty="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914400" lvl="3"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提供足够的 </a:t>
            </a:r>
            <a:r>
              <a:rPr lang="en-US" altLang="zh-CN" dirty="0">
                <a:solidFill>
                  <a:schemeClr val="accent1"/>
                </a:solidFill>
                <a:latin typeface="宋体" panose="02010600030101010101" pitchFamily="2" charset="-122"/>
                <a:ea typeface="宋体" panose="02010600030101010101" pitchFamily="2" charset="-122"/>
              </a:rPr>
              <a:t>Ether(gas</a:t>
            </a:r>
            <a:r>
              <a:rPr lang="zh-CN" altLang="en-US" dirty="0">
                <a:solidFill>
                  <a:schemeClr val="accent1"/>
                </a:solidFill>
                <a:latin typeface="宋体" panose="02010600030101010101" pitchFamily="2" charset="-122"/>
                <a:ea typeface="宋体" panose="02010600030101010101" pitchFamily="2" charset="-122"/>
              </a:rPr>
              <a:t>价格</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以</a:t>
            </a:r>
            <a:r>
              <a:rPr lang="zh-CN" altLang="en-US" b="1" dirty="0">
                <a:solidFill>
                  <a:schemeClr val="accent1"/>
                </a:solidFill>
                <a:latin typeface="宋体" panose="02010600030101010101" pitchFamily="2" charset="-122"/>
                <a:ea typeface="宋体" panose="02010600030101010101" pitchFamily="2" charset="-122"/>
              </a:rPr>
              <a:t>支付交易成本</a:t>
            </a:r>
            <a:r>
              <a:rPr lang="zh-CN" altLang="en-US" dirty="0">
                <a:solidFill>
                  <a:schemeClr val="accent1"/>
                </a:solidFill>
                <a:latin typeface="宋体" panose="02010600030101010101" pitchFamily="2" charset="-122"/>
                <a:ea typeface="宋体" panose="02010600030101010101" pitchFamily="2" charset="-122"/>
              </a:rPr>
              <a:t>。对应值根据交易的大小按字节支付。</a:t>
            </a:r>
            <a:endParaRPr lang="en-US" altLang="zh-CN" dirty="0">
              <a:solidFill>
                <a:schemeClr val="accent1"/>
              </a:solidFill>
              <a:latin typeface="宋体" panose="02010600030101010101" pitchFamily="2" charset="-122"/>
              <a:ea typeface="宋体" panose="02010600030101010101" pitchFamily="2" charset="-122"/>
            </a:endParaRPr>
          </a:p>
          <a:p>
            <a:pPr marL="914400" lvl="3"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该步骤将产生</a:t>
            </a:r>
            <a:r>
              <a:rPr lang="zh-CN" altLang="en-US" b="1" dirty="0">
                <a:solidFill>
                  <a:schemeClr val="accent1"/>
                </a:solidFill>
                <a:latin typeface="宋体" panose="02010600030101010101" pitchFamily="2" charset="-122"/>
                <a:ea typeface="宋体" panose="02010600030101010101" pitchFamily="2" charset="-122"/>
              </a:rPr>
              <a:t>实际的价值转移</a:t>
            </a:r>
            <a:r>
              <a:rPr lang="zh-CN" altLang="en-US" dirty="0">
                <a:solidFill>
                  <a:schemeClr val="accent1"/>
                </a:solidFill>
                <a:latin typeface="宋体" panose="02010600030101010101" pitchFamily="2" charset="-122"/>
                <a:ea typeface="宋体" panose="02010600030101010101" pitchFamily="2" charset="-122"/>
              </a:rPr>
              <a:t>。相应地</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流量从发送者的账户传至接收者的账户。如果交易中指定的目标账户尚不不存在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则自动创建账户。</a:t>
            </a:r>
            <a:endParaRPr lang="en-US" altLang="zh-CN" dirty="0">
              <a:solidFill>
                <a:schemeClr val="accent1"/>
              </a:solidFill>
              <a:latin typeface="宋体" panose="02010600030101010101" pitchFamily="2" charset="-122"/>
              <a:ea typeface="宋体" panose="02010600030101010101" pitchFamily="2" charset="-122"/>
            </a:endParaRPr>
          </a:p>
          <a:p>
            <a:pPr marL="914400" lvl="3"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此外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如果</a:t>
            </a:r>
            <a:r>
              <a:rPr lang="zh-CN" altLang="en-US" dirty="0" smtClean="0">
                <a:solidFill>
                  <a:schemeClr val="accent1"/>
                </a:solidFill>
                <a:latin typeface="宋体" panose="02010600030101010101" pitchFamily="2" charset="-122"/>
                <a:ea typeface="宋体" panose="02010600030101010101" pitchFamily="2" charset="-122"/>
              </a:rPr>
              <a:t>目标为</a:t>
            </a:r>
            <a:r>
              <a:rPr lang="zh-CN" altLang="en-US" b="1" dirty="0" smtClean="0">
                <a:solidFill>
                  <a:schemeClr val="accent1"/>
                </a:solidFill>
                <a:latin typeface="宋体" panose="02010600030101010101" pitchFamily="2" charset="-122"/>
                <a:ea typeface="宋体" panose="02010600030101010101" pitchFamily="2" charset="-122"/>
              </a:rPr>
              <a:t>合约</a:t>
            </a:r>
            <a:r>
              <a:rPr lang="zh-CN" altLang="en-US" b="1" dirty="0">
                <a:solidFill>
                  <a:schemeClr val="accent1"/>
                </a:solidFill>
                <a:latin typeface="宋体" panose="02010600030101010101" pitchFamily="2" charset="-122"/>
                <a:ea typeface="宋体" panose="02010600030101010101" pitchFamily="2" charset="-122"/>
              </a:rPr>
              <a:t>账户</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则执行相应的合约代码。除此之外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该过程还取决于可用的</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量。如果</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足够</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合约代码将被完全执行</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否则</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流程将会跳至</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耗尽点。</a:t>
            </a:r>
            <a:endParaRPr lang="en-US" altLang="zh-CN" dirty="0">
              <a:solidFill>
                <a:schemeClr val="accent1"/>
              </a:solidFill>
              <a:latin typeface="宋体" panose="02010600030101010101" pitchFamily="2" charset="-122"/>
              <a:ea typeface="宋体" panose="02010600030101010101" pitchFamily="2" charset="-122"/>
            </a:endParaRPr>
          </a:p>
          <a:p>
            <a:pPr marL="914400" lvl="3">
              <a:lnSpc>
                <a:spcPct val="150000"/>
              </a:lnSpc>
            </a:pPr>
            <a:r>
              <a:rPr lang="zh-CN" altLang="en-US" dirty="0" smtClean="0">
                <a:solidFill>
                  <a:schemeClr val="accent1"/>
                </a:solidFill>
                <a:latin typeface="宋体" panose="02010600030101010101" pitchFamily="2" charset="-122"/>
                <a:ea typeface="宋体" panose="02010600030101010101" pitchFamily="2" charset="-122"/>
              </a:rPr>
              <a:t>若</a:t>
            </a:r>
            <a:r>
              <a:rPr lang="zh-CN" altLang="en-US" b="1" dirty="0" smtClean="0">
                <a:solidFill>
                  <a:schemeClr val="accent1"/>
                </a:solidFill>
                <a:latin typeface="宋体" panose="02010600030101010101" pitchFamily="2" charset="-122"/>
                <a:ea typeface="宋体" panose="02010600030101010101" pitchFamily="2" charset="-122"/>
              </a:rPr>
              <a:t>账户余额或</a:t>
            </a:r>
            <a:r>
              <a:rPr lang="en-US" altLang="zh-CN" b="1" dirty="0" smtClean="0">
                <a:solidFill>
                  <a:schemeClr val="accent1"/>
                </a:solidFill>
                <a:latin typeface="宋体" panose="02010600030101010101" pitchFamily="2" charset="-122"/>
                <a:ea typeface="宋体" panose="02010600030101010101" pitchFamily="2" charset="-122"/>
              </a:rPr>
              <a:t>gas</a:t>
            </a:r>
            <a:r>
              <a:rPr lang="zh-CN" altLang="en-US" b="1" dirty="0" smtClean="0">
                <a:solidFill>
                  <a:schemeClr val="accent1"/>
                </a:solidFill>
                <a:latin typeface="宋体" panose="02010600030101010101" pitchFamily="2" charset="-122"/>
                <a:ea typeface="宋体" panose="02010600030101010101" pitchFamily="2" charset="-122"/>
              </a:rPr>
              <a:t>不足</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则交易失败</a:t>
            </a:r>
            <a:r>
              <a:rPr lang="zh-CN" altLang="en-US" dirty="0" smtClean="0">
                <a:solidFill>
                  <a:schemeClr val="accent1"/>
                </a:solidFill>
                <a:latin typeface="宋体" panose="02010600030101010101" pitchFamily="2" charset="-122"/>
                <a:ea typeface="宋体" panose="02010600030101010101" pitchFamily="2" charset="-122"/>
              </a:rPr>
              <a:t>。除了</a:t>
            </a:r>
            <a:r>
              <a:rPr lang="zh-CN" altLang="en-US" dirty="0">
                <a:solidFill>
                  <a:schemeClr val="accent1"/>
                </a:solidFill>
                <a:latin typeface="宋体" panose="02010600030101010101" pitchFamily="2" charset="-122"/>
                <a:ea typeface="宋体" panose="02010600030101010101" pitchFamily="2" charset="-122"/>
              </a:rPr>
              <a:t>支付给矿商的费用外</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所有状态变化都将回滚。</a:t>
            </a:r>
            <a:endParaRPr lang="en-US" altLang="zh-CN" dirty="0">
              <a:solidFill>
                <a:schemeClr val="accent1"/>
              </a:solidFill>
              <a:latin typeface="宋体" panose="02010600030101010101" pitchFamily="2" charset="-122"/>
              <a:ea typeface="宋体" panose="02010600030101010101" pitchFamily="2" charset="-122"/>
            </a:endParaRPr>
          </a:p>
          <a:p>
            <a:pPr marL="914400" lvl="3"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最后</a:t>
            </a:r>
            <a:r>
              <a:rPr lang="en-US" altLang="zh-CN"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剩余费用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若存在</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返回至发送者</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作为变更</a:t>
            </a:r>
            <a:r>
              <a:rPr lang="en-US" altLang="zh-CN"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相关费用</a:t>
            </a:r>
            <a:r>
              <a:rPr lang="zh-CN" altLang="en-US" dirty="0">
                <a:solidFill>
                  <a:schemeClr val="accent1"/>
                </a:solidFill>
                <a:latin typeface="宋体" panose="02010600030101010101" pitchFamily="2" charset="-122"/>
                <a:ea typeface="宋体" panose="02010600030101010101" pitchFamily="2" charset="-122"/>
              </a:rPr>
              <a:t>支付给矿工。</a:t>
            </a:r>
            <a:endParaRPr lang="en-US" altLang="zh-CN" dirty="0">
              <a:solidFill>
                <a:schemeClr val="accent1"/>
              </a:solidFill>
              <a:latin typeface="宋体" panose="02010600030101010101" pitchFamily="2" charset="-122"/>
              <a:ea typeface="宋体" panose="02010600030101010101" pitchFamily="2" charset="-122"/>
            </a:endParaRPr>
          </a:p>
          <a:p>
            <a:pPr marL="914400" lvl="3">
              <a:lnSpc>
                <a:spcPct val="150000"/>
              </a:lnSpc>
            </a:pPr>
            <a:r>
              <a:rPr lang="zh-CN" altLang="en-US" dirty="0">
                <a:solidFill>
                  <a:schemeClr val="accent1"/>
                </a:solidFill>
                <a:latin typeface="宋体" panose="02010600030101010101" pitchFamily="2" charset="-122"/>
                <a:ea typeface="宋体" panose="02010600030101010101" pitchFamily="2" charset="-122"/>
              </a:rPr>
              <a:t>此时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函数</a:t>
            </a:r>
            <a:r>
              <a:rPr lang="zh-CN" altLang="en-US" b="1" dirty="0">
                <a:solidFill>
                  <a:schemeClr val="accent1"/>
                </a:solidFill>
                <a:latin typeface="宋体" panose="02010600030101010101" pitchFamily="2" charset="-122"/>
                <a:ea typeface="宋体" panose="02010600030101010101" pitchFamily="2" charset="-122"/>
              </a:rPr>
              <a:t>返回最终状态</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4867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5"/>
          <p:cNvSpPr txBox="1"/>
          <p:nvPr/>
        </p:nvSpPr>
        <p:spPr>
          <a:xfrm>
            <a:off x="649414" y="362933"/>
            <a:ext cx="1623408" cy="419474"/>
          </a:xfrm>
          <a:prstGeom prst="rect">
            <a:avLst/>
          </a:prstGeom>
          <a:noFill/>
        </p:spPr>
        <p:txBody>
          <a:bodyPr wrap="square" lIns="0" tIns="0" rIns="0" bIns="0">
            <a:spAutoFit/>
          </a:bodyPr>
          <a:lstStyle/>
          <a:p>
            <a:pPr>
              <a:lnSpc>
                <a:spcPts val="3580"/>
              </a:lnSpc>
            </a:pPr>
            <a:r>
              <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25">
            <a:extLst>
              <a:ext uri="{FF2B5EF4-FFF2-40B4-BE49-F238E27FC236}">
                <a16:creationId xmlns:a16="http://schemas.microsoft.com/office/drawing/2014/main" id="{F7A618CA-8F2D-455E-BC3C-2E73945B1160}"/>
              </a:ext>
            </a:extLst>
          </p:cNvPr>
          <p:cNvSpPr txBox="1"/>
          <p:nvPr/>
        </p:nvSpPr>
        <p:spPr>
          <a:xfrm>
            <a:off x="2553130" y="362933"/>
            <a:ext cx="8765596" cy="419474"/>
          </a:xfrm>
          <a:prstGeom prst="rect">
            <a:avLst/>
          </a:prstGeom>
          <a:noFill/>
        </p:spPr>
        <p:txBody>
          <a:bodyPr wrap="square" lIns="0" tIns="0" rIns="0" bIns="0">
            <a:spAutoFit/>
          </a:bodyPr>
          <a:lstStyle/>
          <a:p>
            <a:pPr marR="0" lvl="0" indent="0" fontAlgn="auto">
              <a:lnSpc>
                <a:spcPts val="3580"/>
              </a:lnSpc>
              <a:spcBef>
                <a:spcPts val="0"/>
              </a:spcBef>
              <a:spcAft>
                <a:spcPts val="0"/>
              </a:spcAft>
              <a:buClrTx/>
              <a:buSzTx/>
              <a:buFontTx/>
              <a:buNone/>
              <a:tabLst/>
              <a:defRPr/>
            </a:pPr>
            <a:r>
              <a:rPr lang="zh-CN" altLang="en-US" sz="2400" spc="120" dirty="0">
                <a:solidFill>
                  <a:prstClr val="white"/>
                </a:solidFill>
                <a:latin typeface="微软雅黑" panose="020B0503020204020204" pitchFamily="34" charset="-122"/>
                <a:ea typeface="微软雅黑" panose="020B0503020204020204" pitchFamily="34" charset="-122"/>
              </a:rPr>
              <a:t>以太坊架构</a:t>
            </a:r>
            <a:endParaRPr lang="en-US" altLang="zh-CN" sz="2400" spc="120" dirty="0">
              <a:solidFill>
                <a:prstClr val="white"/>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B040A458-4A1F-4814-8C21-9576E8D554CF}"/>
              </a:ext>
            </a:extLst>
          </p:cNvPr>
          <p:cNvGrpSpPr/>
          <p:nvPr/>
        </p:nvGrpSpPr>
        <p:grpSpPr>
          <a:xfrm>
            <a:off x="1647782" y="1280160"/>
            <a:ext cx="3307378" cy="4678680"/>
            <a:chOff x="7177087" y="926898"/>
            <a:chExt cx="4282552" cy="3114584"/>
          </a:xfrm>
        </p:grpSpPr>
        <p:sp>
          <p:nvSpPr>
            <p:cNvPr id="12" name="圆角矩形 1">
              <a:extLst>
                <a:ext uri="{FF2B5EF4-FFF2-40B4-BE49-F238E27FC236}">
                  <a16:creationId xmlns:a16="http://schemas.microsoft.com/office/drawing/2014/main" id="{8620815F-835E-481F-BF19-558B774D96AA}"/>
                </a:ext>
              </a:extLst>
            </p:cNvPr>
            <p:cNvSpPr/>
            <p:nvPr/>
          </p:nvSpPr>
          <p:spPr>
            <a:xfrm>
              <a:off x="7177087" y="926898"/>
              <a:ext cx="4282552" cy="3114584"/>
            </a:xfrm>
            <a:prstGeom prst="roundRect">
              <a:avLst>
                <a:gd name="adj" fmla="val 2625"/>
              </a:avLst>
            </a:prstGeom>
            <a:solidFill>
              <a:schemeClr val="bg1"/>
            </a:solidFill>
            <a:ln w="381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黑体" panose="02010609060101010101" pitchFamily="49" charset="-122"/>
                <a:cs typeface="+mn-cs"/>
              </a:endParaRPr>
            </a:p>
          </p:txBody>
        </p:sp>
        <p:sp>
          <p:nvSpPr>
            <p:cNvPr id="13" name="任意多边形 22">
              <a:extLst>
                <a:ext uri="{FF2B5EF4-FFF2-40B4-BE49-F238E27FC236}">
                  <a16:creationId xmlns:a16="http://schemas.microsoft.com/office/drawing/2014/main" id="{D47F1980-EF73-4E01-A8BE-00A9168F7542}"/>
                </a:ext>
              </a:extLst>
            </p:cNvPr>
            <p:cNvSpPr/>
            <p:nvPr/>
          </p:nvSpPr>
          <p:spPr>
            <a:xfrm>
              <a:off x="7491542" y="1119840"/>
              <a:ext cx="3653642" cy="2728700"/>
            </a:xfrm>
            <a:custGeom>
              <a:avLst/>
              <a:gdLst>
                <a:gd name="connsiteX0" fmla="*/ 0 w 1643348"/>
                <a:gd name="connsiteY0" fmla="*/ 0 h 555498"/>
                <a:gd name="connsiteX1" fmla="*/ 1643348 w 1643348"/>
                <a:gd name="connsiteY1" fmla="*/ 0 h 555498"/>
                <a:gd name="connsiteX2" fmla="*/ 1643348 w 1643348"/>
                <a:gd name="connsiteY2" fmla="*/ 555498 h 555498"/>
                <a:gd name="connsiteX3" fmla="*/ 0 w 1643348"/>
                <a:gd name="connsiteY3" fmla="*/ 555498 h 555498"/>
                <a:gd name="connsiteX4" fmla="*/ 0 w 1643348"/>
                <a:gd name="connsiteY4" fmla="*/ 0 h 55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348" h="555498">
                  <a:moveTo>
                    <a:pt x="0" y="0"/>
                  </a:moveTo>
                  <a:lnTo>
                    <a:pt x="1643348" y="0"/>
                  </a:lnTo>
                  <a:lnTo>
                    <a:pt x="1643348" y="555498"/>
                  </a:lnTo>
                  <a:lnTo>
                    <a:pt x="0" y="555498"/>
                  </a:lnTo>
                  <a:lnTo>
                    <a:pt x="0" y="0"/>
                  </a:lnTo>
                  <a:close/>
                </a:path>
              </a:pathLst>
            </a:custGeom>
          </p:spPr>
          <p:txBody>
            <a:bodyPr vert="horz" lIns="68562" tIns="34281" rIns="68562" bIns="34281" rtlCol="0" anchor="ctr">
              <a:noAutofit/>
            </a:bodyPr>
            <a:lstStyle/>
            <a:p>
              <a:pPr lvl="0">
                <a:lnSpc>
                  <a:spcPct val="120000"/>
                </a:lnSpc>
              </a:pPr>
              <a:r>
                <a:rPr lang="zh-CN" altLang="en-US" sz="2000" spc="120" dirty="0">
                  <a:solidFill>
                    <a:prstClr val="black"/>
                  </a:solidFill>
                  <a:latin typeface="微软雅黑" panose="020B0503020204020204" pitchFamily="34" charset="-122"/>
                  <a:ea typeface="微软雅黑" panose="020B0503020204020204" pitchFamily="34" charset="-122"/>
                </a:rPr>
                <a:t>区块链</a:t>
              </a:r>
              <a:r>
                <a:rPr lang="en-US" altLang="zh-CN" sz="2000" spc="120" dirty="0">
                  <a:solidFill>
                    <a:prstClr val="black"/>
                  </a:solidFill>
                  <a:latin typeface="微软雅黑" panose="020B0503020204020204" pitchFamily="34" charset="-122"/>
                  <a:ea typeface="微软雅黑" panose="020B0503020204020204" pitchFamily="34" charset="-122"/>
                </a:rPr>
                <a:t>2.0</a:t>
              </a:r>
              <a:r>
                <a:rPr lang="zh-CN" altLang="en-US" sz="2000" spc="120" dirty="0">
                  <a:solidFill>
                    <a:prstClr val="black"/>
                  </a:solidFill>
                  <a:latin typeface="微软雅黑" panose="020B0503020204020204" pitchFamily="34" charset="-122"/>
                  <a:ea typeface="微软雅黑" panose="020B0503020204020204" pitchFamily="34" charset="-122"/>
                </a:rPr>
                <a:t>是可编程金融，是经济、市场和金融领域的区块链应用，核心理念是把区块链作为一个可编程的分布式信用基础设施，支撑智能合约应用，以与过去比特币区块链作为一个虚拟货币支撑平台区别开来。</a:t>
              </a:r>
              <a:endParaRPr kumimoji="0" lang="en-US" altLang="zh-CN" sz="2000" b="1" i="0" u="none" strike="noStrike" kern="1200" cap="none" spc="12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0" name="图片 9">
            <a:extLst>
              <a:ext uri="{FF2B5EF4-FFF2-40B4-BE49-F238E27FC236}">
                <a16:creationId xmlns:a16="http://schemas.microsoft.com/office/drawing/2014/main" id="{060042E5-3782-41C5-A715-211A3F5717EF}"/>
              </a:ext>
            </a:extLst>
          </p:cNvPr>
          <p:cNvPicPr>
            <a:picLocks noChangeAspect="1"/>
          </p:cNvPicPr>
          <p:nvPr/>
        </p:nvPicPr>
        <p:blipFill rotWithShape="1">
          <a:blip r:embed="rId3">
            <a:clrChange>
              <a:clrFrom>
                <a:srgbClr val="FFFFFF"/>
              </a:clrFrom>
              <a:clrTo>
                <a:srgbClr val="FFFFFF">
                  <a:alpha val="0"/>
                </a:srgbClr>
              </a:clrTo>
            </a:clrChange>
          </a:blip>
          <a:srcRect r="40060"/>
          <a:stretch/>
        </p:blipFill>
        <p:spPr>
          <a:xfrm>
            <a:off x="6096000" y="1082040"/>
            <a:ext cx="4856943" cy="4876800"/>
          </a:xfrm>
          <a:custGeom>
            <a:avLst/>
            <a:gdLst>
              <a:gd name="connsiteX0" fmla="*/ 2388066 w 4856943"/>
              <a:gd name="connsiteY0" fmla="*/ 3048000 h 4876800"/>
              <a:gd name="connsiteX1" fmla="*/ 2235663 w 4856943"/>
              <a:gd name="connsiteY1" fmla="*/ 3200403 h 4876800"/>
              <a:gd name="connsiteX2" fmla="*/ 2235663 w 4856943"/>
              <a:gd name="connsiteY2" fmla="*/ 3809997 h 4876800"/>
              <a:gd name="connsiteX3" fmla="*/ 2388066 w 4856943"/>
              <a:gd name="connsiteY3" fmla="*/ 3962400 h 4876800"/>
              <a:gd name="connsiteX4" fmla="*/ 4247340 w 4856943"/>
              <a:gd name="connsiteY4" fmla="*/ 3962400 h 4876800"/>
              <a:gd name="connsiteX5" fmla="*/ 4399743 w 4856943"/>
              <a:gd name="connsiteY5" fmla="*/ 3809997 h 4876800"/>
              <a:gd name="connsiteX6" fmla="*/ 4399743 w 4856943"/>
              <a:gd name="connsiteY6" fmla="*/ 3200403 h 4876800"/>
              <a:gd name="connsiteX7" fmla="*/ 4247340 w 4856943"/>
              <a:gd name="connsiteY7" fmla="*/ 3048000 h 4876800"/>
              <a:gd name="connsiteX8" fmla="*/ 0 w 4856943"/>
              <a:gd name="connsiteY8" fmla="*/ 0 h 4876800"/>
              <a:gd name="connsiteX9" fmla="*/ 4856943 w 4856943"/>
              <a:gd name="connsiteY9" fmla="*/ 0 h 4876800"/>
              <a:gd name="connsiteX10" fmla="*/ 4856943 w 4856943"/>
              <a:gd name="connsiteY10" fmla="*/ 4876800 h 4876800"/>
              <a:gd name="connsiteX11" fmla="*/ 0 w 4856943"/>
              <a:gd name="connsiteY11" fmla="*/ 487680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943" h="4876800">
                <a:moveTo>
                  <a:pt x="2388066" y="3048000"/>
                </a:moveTo>
                <a:cubicBezTo>
                  <a:pt x="2303896" y="3048000"/>
                  <a:pt x="2235663" y="3116233"/>
                  <a:pt x="2235663" y="3200403"/>
                </a:cubicBezTo>
                <a:lnTo>
                  <a:pt x="2235663" y="3809997"/>
                </a:lnTo>
                <a:cubicBezTo>
                  <a:pt x="2235663" y="3894167"/>
                  <a:pt x="2303896" y="3962400"/>
                  <a:pt x="2388066" y="3962400"/>
                </a:cubicBezTo>
                <a:lnTo>
                  <a:pt x="4247340" y="3962400"/>
                </a:lnTo>
                <a:cubicBezTo>
                  <a:pt x="4331510" y="3962400"/>
                  <a:pt x="4399743" y="3894167"/>
                  <a:pt x="4399743" y="3809997"/>
                </a:cubicBezTo>
                <a:lnTo>
                  <a:pt x="4399743" y="3200403"/>
                </a:lnTo>
                <a:cubicBezTo>
                  <a:pt x="4399743" y="3116233"/>
                  <a:pt x="4331510" y="3048000"/>
                  <a:pt x="4247340" y="3048000"/>
                </a:cubicBezTo>
                <a:close/>
                <a:moveTo>
                  <a:pt x="0" y="0"/>
                </a:moveTo>
                <a:lnTo>
                  <a:pt x="4856943" y="0"/>
                </a:lnTo>
                <a:lnTo>
                  <a:pt x="4856943" y="4876800"/>
                </a:lnTo>
                <a:lnTo>
                  <a:pt x="0" y="4876800"/>
                </a:lnTo>
                <a:close/>
              </a:path>
            </a:pathLst>
          </a:custGeom>
        </p:spPr>
      </p:pic>
    </p:spTree>
    <p:extLst>
      <p:ext uri="{BB962C8B-B14F-4D97-AF65-F5344CB8AC3E}">
        <p14:creationId xmlns:p14="http://schemas.microsoft.com/office/powerpoint/2010/main" val="4038616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746" y="166306"/>
            <a:ext cx="8395450" cy="4092439"/>
          </a:xfrm>
          <a:prstGeom prst="rect">
            <a:avLst/>
          </a:prstGeom>
        </p:spPr>
      </p:pic>
      <p:sp>
        <p:nvSpPr>
          <p:cNvPr id="5" name="文本框 4"/>
          <p:cNvSpPr txBox="1"/>
          <p:nvPr/>
        </p:nvSpPr>
        <p:spPr>
          <a:xfrm>
            <a:off x="566456" y="4272677"/>
            <a:ext cx="11164529" cy="2585323"/>
          </a:xfrm>
          <a:prstGeom prst="rect">
            <a:avLst/>
          </a:prstGeom>
          <a:noFill/>
        </p:spPr>
        <p:txBody>
          <a:bodyPr wrap="square" rtlCol="0">
            <a:spAutoFit/>
          </a:bodyPr>
          <a:lstStyle/>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1</a:t>
            </a:r>
            <a:r>
              <a:rPr lang="zh-CN" altLang="en-US" b="1" dirty="0" smtClean="0">
                <a:solidFill>
                  <a:schemeClr val="accent1"/>
                </a:solidFill>
                <a:latin typeface="宋体" panose="02010600030101010101" pitchFamily="2" charset="-122"/>
                <a:ea typeface="宋体" panose="02010600030101010101" pitchFamily="2" charset="-122"/>
              </a:rPr>
              <a:t>、检查交易是否有效，格式是否正确；</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2</a:t>
            </a:r>
            <a:r>
              <a:rPr lang="zh-CN" altLang="en-US" b="1" dirty="0" smtClean="0">
                <a:solidFill>
                  <a:schemeClr val="accent1"/>
                </a:solidFill>
                <a:latin typeface="宋体" panose="02010600030101010101" pitchFamily="2" charset="-122"/>
                <a:ea typeface="宋体" panose="02010600030101010101" pitchFamily="2" charset="-122"/>
              </a:rPr>
              <a:t>、检查交易是否至少有</a:t>
            </a:r>
            <a:r>
              <a:rPr lang="en-US" altLang="zh-CN" b="1" dirty="0" smtClean="0">
                <a:solidFill>
                  <a:schemeClr val="accent1"/>
                </a:solidFill>
                <a:latin typeface="宋体" panose="02010600030101010101" pitchFamily="2" charset="-122"/>
                <a:ea typeface="宋体" panose="02010600030101010101" pitchFamily="2" charset="-122"/>
              </a:rPr>
              <a:t>2000</a:t>
            </a:r>
            <a:r>
              <a:rPr lang="zh-CN" altLang="en-US" b="1" dirty="0" smtClean="0">
                <a:solidFill>
                  <a:schemeClr val="accent1"/>
                </a:solidFill>
                <a:latin typeface="宋体" panose="02010600030101010101" pitchFamily="2" charset="-122"/>
                <a:ea typeface="宋体" panose="02010600030101010101" pitchFamily="2" charset="-122"/>
              </a:rPr>
              <a:t>*</a:t>
            </a:r>
            <a:r>
              <a:rPr lang="en-US" altLang="zh-CN" b="1" dirty="0" smtClean="0">
                <a:solidFill>
                  <a:schemeClr val="accent1"/>
                </a:solidFill>
                <a:latin typeface="宋体" panose="02010600030101010101" pitchFamily="2" charset="-122"/>
                <a:ea typeface="宋体" panose="02010600030101010101" pitchFamily="2" charset="-122"/>
              </a:rPr>
              <a:t>0.001</a:t>
            </a:r>
            <a:r>
              <a:rPr lang="zh-CN" altLang="en-US" b="1" dirty="0" smtClean="0">
                <a:solidFill>
                  <a:schemeClr val="accent1"/>
                </a:solidFill>
                <a:latin typeface="宋体" panose="02010600030101010101" pitchFamily="2" charset="-122"/>
                <a:ea typeface="宋体" panose="02010600030101010101" pitchFamily="2" charset="-122"/>
              </a:rPr>
              <a:t>个以太币，如果有，从发送者账户减去</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3</a:t>
            </a:r>
            <a:r>
              <a:rPr lang="zh-CN" altLang="en-US" b="1" dirty="0" smtClean="0">
                <a:solidFill>
                  <a:schemeClr val="accent1"/>
                </a:solidFill>
                <a:latin typeface="宋体" panose="02010600030101010101" pitchFamily="2" charset="-122"/>
                <a:ea typeface="宋体" panose="02010600030101010101" pitchFamily="2" charset="-122"/>
              </a:rPr>
              <a:t>、初始设定</a:t>
            </a:r>
            <a:r>
              <a:rPr lang="en-US" altLang="zh-CN" b="1" dirty="0" smtClean="0">
                <a:solidFill>
                  <a:schemeClr val="accent1"/>
                </a:solidFill>
                <a:latin typeface="宋体" panose="02010600030101010101" pitchFamily="2" charset="-122"/>
                <a:ea typeface="宋体" panose="02010600030101010101" pitchFamily="2" charset="-122"/>
              </a:rPr>
              <a:t>Gas=2000</a:t>
            </a:r>
            <a:r>
              <a:rPr lang="zh-CN" altLang="en-US" b="1" dirty="0" smtClean="0">
                <a:solidFill>
                  <a:schemeClr val="accent1"/>
                </a:solidFill>
                <a:latin typeface="宋体" panose="02010600030101010101" pitchFamily="2" charset="-122"/>
                <a:ea typeface="宋体" panose="02010600030101010101" pitchFamily="2" charset="-122"/>
              </a:rPr>
              <a:t>，假设交易长为</a:t>
            </a:r>
            <a:r>
              <a:rPr lang="en-US" altLang="zh-CN" b="1" dirty="0" smtClean="0">
                <a:solidFill>
                  <a:schemeClr val="accent1"/>
                </a:solidFill>
                <a:latin typeface="宋体" panose="02010600030101010101" pitchFamily="2" charset="-122"/>
                <a:ea typeface="宋体" panose="02010600030101010101" pitchFamily="2" charset="-122"/>
              </a:rPr>
              <a:t>170</a:t>
            </a:r>
            <a:r>
              <a:rPr lang="zh-CN" altLang="en-US" b="1" dirty="0" smtClean="0">
                <a:solidFill>
                  <a:schemeClr val="accent1"/>
                </a:solidFill>
                <a:latin typeface="宋体" panose="02010600030101010101" pitchFamily="2" charset="-122"/>
                <a:ea typeface="宋体" panose="02010600030101010101" pitchFamily="2" charset="-122"/>
              </a:rPr>
              <a:t>字节，每字节费用</a:t>
            </a:r>
            <a:r>
              <a:rPr lang="en-US" altLang="zh-CN" b="1" dirty="0" smtClean="0">
                <a:solidFill>
                  <a:schemeClr val="accent1"/>
                </a:solidFill>
                <a:latin typeface="宋体" panose="02010600030101010101" pitchFamily="2" charset="-122"/>
                <a:ea typeface="宋体" panose="02010600030101010101" pitchFamily="2" charset="-122"/>
              </a:rPr>
              <a:t>5</a:t>
            </a:r>
            <a:r>
              <a:rPr lang="zh-CN" altLang="en-US" b="1" dirty="0" smtClean="0">
                <a:solidFill>
                  <a:schemeClr val="accent1"/>
                </a:solidFill>
                <a:latin typeface="宋体" panose="02010600030101010101" pitchFamily="2" charset="-122"/>
                <a:ea typeface="宋体" panose="02010600030101010101" pitchFamily="2" charset="-122"/>
              </a:rPr>
              <a:t>，减去</a:t>
            </a:r>
            <a:r>
              <a:rPr lang="en-US" altLang="zh-CN" b="1" dirty="0" smtClean="0">
                <a:solidFill>
                  <a:schemeClr val="accent1"/>
                </a:solidFill>
                <a:latin typeface="宋体" panose="02010600030101010101" pitchFamily="2" charset="-122"/>
                <a:ea typeface="宋体" panose="02010600030101010101" pitchFamily="2" charset="-122"/>
              </a:rPr>
              <a:t>850</a:t>
            </a:r>
            <a:r>
              <a:rPr lang="zh-CN" altLang="en-US" b="1" dirty="0" smtClean="0">
                <a:solidFill>
                  <a:schemeClr val="accent1"/>
                </a:solidFill>
                <a:latin typeface="宋体" panose="02010600030101010101" pitchFamily="2" charset="-122"/>
                <a:ea typeface="宋体" panose="02010600030101010101" pitchFamily="2" charset="-122"/>
              </a:rPr>
              <a:t>，剩余</a:t>
            </a:r>
            <a:r>
              <a:rPr lang="en-US" altLang="zh-CN" b="1" dirty="0" smtClean="0">
                <a:solidFill>
                  <a:schemeClr val="accent1"/>
                </a:solidFill>
                <a:latin typeface="宋体" panose="02010600030101010101" pitchFamily="2" charset="-122"/>
                <a:ea typeface="宋体" panose="02010600030101010101" pitchFamily="2" charset="-122"/>
              </a:rPr>
              <a:t>1150</a:t>
            </a:r>
          </a:p>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4</a:t>
            </a:r>
            <a:r>
              <a:rPr lang="zh-CN" altLang="en-US" b="1" dirty="0" smtClean="0">
                <a:solidFill>
                  <a:schemeClr val="accent1"/>
                </a:solidFill>
                <a:latin typeface="宋体" panose="02010600030101010101" pitchFamily="2" charset="-122"/>
                <a:ea typeface="宋体" panose="02010600030101010101" pitchFamily="2" charset="-122"/>
              </a:rPr>
              <a:t>、从发送者账户减去</a:t>
            </a:r>
            <a:r>
              <a:rPr lang="en-US" altLang="zh-CN" b="1" dirty="0" smtClean="0">
                <a:solidFill>
                  <a:schemeClr val="accent1"/>
                </a:solidFill>
                <a:latin typeface="宋体" panose="02010600030101010101" pitchFamily="2" charset="-122"/>
                <a:ea typeface="宋体" panose="02010600030101010101" pitchFamily="2" charset="-122"/>
              </a:rPr>
              <a:t>10</a:t>
            </a:r>
            <a:r>
              <a:rPr lang="zh-CN" altLang="en-US" b="1" dirty="0" smtClean="0">
                <a:solidFill>
                  <a:schemeClr val="accent1"/>
                </a:solidFill>
                <a:latin typeface="宋体" panose="02010600030101010101" pitchFamily="2" charset="-122"/>
                <a:ea typeface="宋体" panose="02010600030101010101" pitchFamily="2" charset="-122"/>
              </a:rPr>
              <a:t>币，为合约账户增加</a:t>
            </a:r>
            <a:r>
              <a:rPr lang="en-US" altLang="zh-CN" b="1" dirty="0" smtClean="0">
                <a:solidFill>
                  <a:schemeClr val="accent1"/>
                </a:solidFill>
                <a:latin typeface="宋体" panose="02010600030101010101" pitchFamily="2" charset="-122"/>
                <a:ea typeface="宋体" panose="02010600030101010101" pitchFamily="2" charset="-122"/>
              </a:rPr>
              <a:t>10</a:t>
            </a:r>
            <a:r>
              <a:rPr lang="zh-CN" altLang="en-US" b="1" dirty="0" smtClean="0">
                <a:solidFill>
                  <a:schemeClr val="accent1"/>
                </a:solidFill>
                <a:latin typeface="宋体" panose="02010600030101010101" pitchFamily="2" charset="-122"/>
                <a:ea typeface="宋体" panose="02010600030101010101" pitchFamily="2" charset="-122"/>
              </a:rPr>
              <a:t>币</a:t>
            </a:r>
            <a:endParaRPr lang="en-US" altLang="zh-CN" b="1" dirty="0" smtClean="0">
              <a:solidFill>
                <a:schemeClr val="accent1"/>
              </a:solidFill>
              <a:latin typeface="宋体" panose="02010600030101010101" pitchFamily="2" charset="-122"/>
              <a:ea typeface="宋体" panose="02010600030101010101" pitchFamily="2" charset="-122"/>
            </a:endParaRPr>
          </a:p>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5</a:t>
            </a:r>
            <a:r>
              <a:rPr lang="zh-CN" altLang="en-US" b="1" dirty="0" smtClean="0">
                <a:solidFill>
                  <a:schemeClr val="accent1"/>
                </a:solidFill>
                <a:latin typeface="宋体" panose="02010600030101010101" pitchFamily="2" charset="-122"/>
                <a:ea typeface="宋体" panose="02010600030101010101" pitchFamily="2" charset="-122"/>
              </a:rPr>
              <a:t>、执行代码。假设消耗了</a:t>
            </a:r>
            <a:r>
              <a:rPr lang="en-US" altLang="zh-CN" b="1" dirty="0" smtClean="0">
                <a:solidFill>
                  <a:schemeClr val="accent1"/>
                </a:solidFill>
                <a:latin typeface="宋体" panose="02010600030101010101" pitchFamily="2" charset="-122"/>
                <a:ea typeface="宋体" panose="02010600030101010101" pitchFamily="2" charset="-122"/>
              </a:rPr>
              <a:t>187</a:t>
            </a:r>
            <a:r>
              <a:rPr lang="zh-CN" altLang="en-US" b="1" dirty="0" smtClean="0">
                <a:solidFill>
                  <a:schemeClr val="accent1"/>
                </a:solidFill>
                <a:latin typeface="宋体" panose="02010600030101010101" pitchFamily="2" charset="-122"/>
                <a:ea typeface="宋体" panose="02010600030101010101" pitchFamily="2" charset="-122"/>
              </a:rPr>
              <a:t>燃料，剩余</a:t>
            </a:r>
            <a:r>
              <a:rPr lang="en-US" altLang="zh-CN" b="1" dirty="0" smtClean="0">
                <a:solidFill>
                  <a:schemeClr val="accent1"/>
                </a:solidFill>
                <a:latin typeface="宋体" panose="02010600030101010101" pitchFamily="2" charset="-122"/>
                <a:ea typeface="宋体" panose="02010600030101010101" pitchFamily="2" charset="-122"/>
              </a:rPr>
              <a:t>963</a:t>
            </a:r>
          </a:p>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6</a:t>
            </a:r>
            <a:r>
              <a:rPr lang="zh-CN" altLang="en-US" b="1" dirty="0" smtClean="0">
                <a:solidFill>
                  <a:schemeClr val="accent1"/>
                </a:solidFill>
                <a:latin typeface="宋体" panose="02010600030101010101" pitchFamily="2" charset="-122"/>
                <a:ea typeface="宋体" panose="02010600030101010101" pitchFamily="2" charset="-122"/>
              </a:rPr>
              <a:t>、向发送者账户增加</a:t>
            </a:r>
            <a:r>
              <a:rPr lang="en-US" altLang="zh-CN" b="1" dirty="0" smtClean="0">
                <a:solidFill>
                  <a:schemeClr val="accent1"/>
                </a:solidFill>
                <a:latin typeface="宋体" panose="02010600030101010101" pitchFamily="2" charset="-122"/>
                <a:ea typeface="宋体" panose="02010600030101010101" pitchFamily="2" charset="-122"/>
              </a:rPr>
              <a:t>963</a:t>
            </a:r>
            <a:r>
              <a:rPr lang="zh-CN" altLang="en-US" b="1" dirty="0" smtClean="0">
                <a:solidFill>
                  <a:schemeClr val="accent1"/>
                </a:solidFill>
                <a:latin typeface="宋体" panose="02010600030101010101" pitchFamily="2" charset="-122"/>
                <a:ea typeface="宋体" panose="02010600030101010101" pitchFamily="2" charset="-122"/>
              </a:rPr>
              <a:t>*</a:t>
            </a:r>
            <a:r>
              <a:rPr lang="en-US" altLang="zh-CN" b="1" dirty="0" smtClean="0">
                <a:solidFill>
                  <a:schemeClr val="accent1"/>
                </a:solidFill>
                <a:latin typeface="宋体" panose="02010600030101010101" pitchFamily="2" charset="-122"/>
                <a:ea typeface="宋体" panose="02010600030101010101" pitchFamily="2" charset="-122"/>
              </a:rPr>
              <a:t>0.001=0.963</a:t>
            </a:r>
            <a:r>
              <a:rPr lang="zh-CN" altLang="en-US" b="1" dirty="0" smtClean="0">
                <a:solidFill>
                  <a:schemeClr val="accent1"/>
                </a:solidFill>
                <a:latin typeface="宋体" panose="02010600030101010101" pitchFamily="2" charset="-122"/>
                <a:ea typeface="宋体" panose="02010600030101010101" pitchFamily="2" charset="-122"/>
              </a:rPr>
              <a:t>个币，返回最终状态</a:t>
            </a:r>
            <a:endParaRPr lang="en-US" altLang="zh-CN" b="1" dirty="0">
              <a:solidFill>
                <a:schemeClr val="accent1"/>
              </a:solidFill>
              <a:latin typeface="宋体" panose="02010600030101010101" pitchFamily="2" charset="-122"/>
              <a:ea typeface="宋体" panose="02010600030101010101" pitchFamily="2" charset="-122"/>
            </a:endParaRPr>
          </a:p>
        </p:txBody>
      </p:sp>
      <p:sp>
        <p:nvSpPr>
          <p:cNvPr id="6" name="文本框 5"/>
          <p:cNvSpPr txBox="1"/>
          <p:nvPr/>
        </p:nvSpPr>
        <p:spPr>
          <a:xfrm>
            <a:off x="9465869" y="2078539"/>
            <a:ext cx="2531059" cy="1338828"/>
          </a:xfrm>
          <a:prstGeom prst="rect">
            <a:avLst/>
          </a:prstGeom>
          <a:noFill/>
        </p:spPr>
        <p:txBody>
          <a:bodyPr wrap="square" rtlCol="0">
            <a:spAutoFit/>
          </a:bodyPr>
          <a:lstStyle/>
          <a:p>
            <a:pPr>
              <a:lnSpc>
                <a:spcPct val="150000"/>
              </a:lnSpc>
            </a:pPr>
            <a:r>
              <a:rPr lang="zh-CN" altLang="en-US" b="1" dirty="0" smtClean="0">
                <a:solidFill>
                  <a:schemeClr val="accent1"/>
                </a:solidFill>
                <a:latin typeface="宋体" panose="02010600030101010101" pitchFamily="2" charset="-122"/>
                <a:ea typeface="宋体" panose="02010600030101010101" pitchFamily="2" charset="-122"/>
              </a:rPr>
              <a:t>交易值为</a:t>
            </a:r>
            <a:r>
              <a:rPr lang="en-US" altLang="zh-CN" b="1" dirty="0" smtClean="0">
                <a:solidFill>
                  <a:schemeClr val="accent1"/>
                </a:solidFill>
                <a:latin typeface="宋体" panose="02010600030101010101" pitchFamily="2" charset="-122"/>
                <a:ea typeface="宋体" panose="02010600030101010101" pitchFamily="2" charset="-122"/>
              </a:rPr>
              <a:t>10</a:t>
            </a:r>
            <a:r>
              <a:rPr lang="zh-CN" altLang="en-US" b="1" dirty="0" smtClean="0">
                <a:solidFill>
                  <a:schemeClr val="accent1"/>
                </a:solidFill>
                <a:latin typeface="宋体" panose="02010600030101010101" pitchFamily="2" charset="-122"/>
                <a:ea typeface="宋体" panose="02010600030101010101" pitchFamily="2" charset="-122"/>
              </a:rPr>
              <a:t>以太、燃料为</a:t>
            </a:r>
            <a:r>
              <a:rPr lang="en-US" altLang="zh-CN" b="1" dirty="0" smtClean="0">
                <a:solidFill>
                  <a:schemeClr val="accent1"/>
                </a:solidFill>
                <a:latin typeface="宋体" panose="02010600030101010101" pitchFamily="2" charset="-122"/>
                <a:ea typeface="宋体" panose="02010600030101010101" pitchFamily="2" charset="-122"/>
              </a:rPr>
              <a:t>2000</a:t>
            </a:r>
            <a:r>
              <a:rPr lang="zh-CN" altLang="en-US" b="1" dirty="0" smtClean="0">
                <a:solidFill>
                  <a:schemeClr val="accent1"/>
                </a:solidFill>
                <a:latin typeface="宋体" panose="02010600030101010101" pitchFamily="2" charset="-122"/>
                <a:ea typeface="宋体" panose="02010600030101010101" pitchFamily="2" charset="-122"/>
              </a:rPr>
              <a:t>、燃料价格为</a:t>
            </a:r>
            <a:r>
              <a:rPr lang="en-US" altLang="zh-CN" b="1" dirty="0" smtClean="0">
                <a:solidFill>
                  <a:schemeClr val="accent1"/>
                </a:solidFill>
                <a:latin typeface="宋体" panose="02010600030101010101" pitchFamily="2" charset="-122"/>
                <a:ea typeface="宋体" panose="02010600030101010101" pitchFamily="2" charset="-122"/>
              </a:rPr>
              <a:t>0.001</a:t>
            </a:r>
            <a:r>
              <a:rPr lang="zh-CN" altLang="en-US" b="1" dirty="0" smtClean="0">
                <a:solidFill>
                  <a:schemeClr val="accent1"/>
                </a:solidFill>
                <a:latin typeface="宋体" panose="02010600030101010101" pitchFamily="2" charset="-122"/>
                <a:ea typeface="宋体" panose="02010600030101010101" pitchFamily="2" charset="-122"/>
              </a:rPr>
              <a:t>的交易</a:t>
            </a:r>
            <a:endParaRPr lang="en-US" altLang="zh-CN" b="1"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18930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7.5 Gas</a:t>
            </a:r>
            <a:endParaRPr lang="en-US" altLang="zh-CN" sz="2400" dirty="0" smtClean="0">
              <a:latin typeface="华文中宋" panose="02010600040101010101" pitchFamily="2" charset="-122"/>
              <a:ea typeface="华文中宋" panose="02010600040101010101" pitchFamily="2" charset="-122"/>
            </a:endParaRPr>
          </a:p>
        </p:txBody>
      </p:sp>
      <p:sp>
        <p:nvSpPr>
          <p:cNvPr id="7" name="文本框 6"/>
          <p:cNvSpPr txBox="1"/>
          <p:nvPr/>
        </p:nvSpPr>
        <p:spPr>
          <a:xfrm>
            <a:off x="573698" y="1100851"/>
            <a:ext cx="10930044" cy="5493812"/>
          </a:xfrm>
          <a:prstGeom prst="rect">
            <a:avLst/>
          </a:prstGeom>
          <a:noFill/>
        </p:spPr>
        <p:txBody>
          <a:bodyPr wrap="square" rtlCol="0">
            <a:spAutoFit/>
          </a:bodyPr>
          <a:lstStyle/>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在以太</a:t>
            </a:r>
            <a:r>
              <a:rPr lang="zh-CN" altLang="en-US" dirty="0">
                <a:solidFill>
                  <a:schemeClr val="accent1"/>
                </a:solidFill>
                <a:latin typeface="宋体" panose="02010600030101010101" pitchFamily="2" charset="-122"/>
                <a:ea typeface="宋体" panose="02010600030101010101" pitchFamily="2" charset="-122"/>
              </a:rPr>
              <a:t>坊区块链上执行的各项操作</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须支付</a:t>
            </a: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a:t>
            </a:r>
            <a:r>
              <a:rPr lang="en-US" altLang="zh-CN" dirty="0">
                <a:solidFill>
                  <a:schemeClr val="accent1"/>
                </a:solidFill>
                <a:latin typeface="宋体" panose="02010600030101010101" pitchFamily="2" charset="-122"/>
                <a:ea typeface="宋体" panose="02010600030101010101" pitchFamily="2" charset="-122"/>
              </a:rPr>
              <a:t>Ether</a:t>
            </a:r>
            <a:r>
              <a:rPr lang="zh-CN" altLang="en-US" dirty="0">
                <a:solidFill>
                  <a:schemeClr val="accent1"/>
                </a:solidFill>
                <a:latin typeface="宋体" panose="02010600030101010101" pitchFamily="2" charset="-122"/>
                <a:ea typeface="宋体" panose="02010600030101010101" pitchFamily="2" charset="-122"/>
              </a:rPr>
              <a:t>视为一种货币奖励</a:t>
            </a:r>
            <a:r>
              <a:rPr lang="zh-CN" altLang="en-US" dirty="0" smtClean="0">
                <a:solidFill>
                  <a:schemeClr val="accent1"/>
                </a:solidFill>
                <a:latin typeface="宋体" panose="02010600030101010101" pitchFamily="2" charset="-122"/>
                <a:ea typeface="宋体" panose="02010600030101010101" pitchFamily="2" charset="-122"/>
              </a:rPr>
              <a:t>，可以购买</a:t>
            </a: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a:t>
            </a:r>
            <a:r>
              <a:rPr lang="zh-CN" altLang="en-US" dirty="0" smtClean="0">
                <a:solidFill>
                  <a:schemeClr val="accent1"/>
                </a:solidFill>
                <a:latin typeface="宋体" panose="02010600030101010101" pitchFamily="2" charset="-122"/>
                <a:ea typeface="宋体" panose="02010600030101010101" pitchFamily="2" charset="-122"/>
              </a:rPr>
              <a:t>该</a:t>
            </a:r>
            <a:r>
              <a:rPr lang="zh-CN" altLang="en-US" dirty="0">
                <a:solidFill>
                  <a:schemeClr val="accent1"/>
                </a:solidFill>
                <a:latin typeface="宋体" panose="02010600030101010101" pitchFamily="2" charset="-122"/>
                <a:ea typeface="宋体" panose="02010600030101010101" pitchFamily="2" charset="-122"/>
              </a:rPr>
              <a:t>项费用取自交易发起者的账户余额</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如果</a:t>
            </a:r>
            <a:r>
              <a:rPr lang="zh-CN" altLang="en-US" dirty="0">
                <a:solidFill>
                  <a:schemeClr val="accent1"/>
                </a:solidFill>
                <a:latin typeface="宋体" panose="02010600030101010101" pitchFamily="2" charset="-122"/>
                <a:ea typeface="宋体" panose="02010600030101010101" pitchFamily="2" charset="-122"/>
              </a:rPr>
              <a:t>这笔费用</a:t>
            </a:r>
            <a:r>
              <a:rPr lang="zh-CN" altLang="en-US" b="1" dirty="0">
                <a:solidFill>
                  <a:schemeClr val="accent1"/>
                </a:solidFill>
                <a:latin typeface="宋体" panose="02010600030101010101" pitchFamily="2" charset="-122"/>
                <a:ea typeface="宋体" panose="02010600030101010101" pitchFamily="2" charset="-122"/>
              </a:rPr>
              <a:t>过低</a:t>
            </a:r>
            <a:r>
              <a:rPr lang="en-US" altLang="zh-CN" b="1"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则交易</a:t>
            </a:r>
            <a:r>
              <a:rPr lang="zh-CN" altLang="en-US" b="1" dirty="0">
                <a:solidFill>
                  <a:schemeClr val="accent1"/>
                </a:solidFill>
                <a:latin typeface="宋体" panose="02010600030101010101" pitchFamily="2" charset="-122"/>
                <a:ea typeface="宋体" panose="02010600030101010101" pitchFamily="2" charset="-122"/>
              </a:rPr>
              <a:t>难以被矿工发现</a:t>
            </a:r>
            <a:r>
              <a:rPr lang="en-US" altLang="zh-CN" dirty="0" smtClean="0">
                <a:solidFill>
                  <a:schemeClr val="accent1"/>
                </a:solidFill>
                <a:latin typeface="宋体" panose="02010600030101010101" pitchFamily="2" charset="-122"/>
                <a:ea typeface="宋体" panose="02010600030101010101" pitchFamily="2" charset="-122"/>
              </a:rPr>
              <a:t>;</a:t>
            </a:r>
          </a:p>
          <a:p>
            <a:pPr marL="1200150" lvl="2"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费用</a:t>
            </a:r>
            <a:r>
              <a:rPr lang="zh-CN" altLang="en-US" dirty="0">
                <a:solidFill>
                  <a:schemeClr val="accent1"/>
                </a:solidFill>
                <a:latin typeface="宋体" panose="02010600030101010101" pitchFamily="2" charset="-122"/>
                <a:ea typeface="宋体" panose="02010600030101010101" pitchFamily="2" charset="-122"/>
              </a:rPr>
              <a:t>越</a:t>
            </a:r>
            <a:r>
              <a:rPr lang="zh-CN" altLang="en-US" b="1" dirty="0">
                <a:solidFill>
                  <a:schemeClr val="accent1"/>
                </a:solidFill>
                <a:latin typeface="宋体" panose="02010600030101010101" pitchFamily="2" charset="-122"/>
                <a:ea typeface="宋体" panose="02010600030101010101" pitchFamily="2" charset="-122"/>
              </a:rPr>
              <a:t>高</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相关交易被矿工</a:t>
            </a:r>
            <a:r>
              <a:rPr lang="zh-CN" altLang="en-US" b="1" dirty="0">
                <a:solidFill>
                  <a:schemeClr val="accent1"/>
                </a:solidFill>
                <a:latin typeface="宋体" panose="02010600030101010101" pitchFamily="2" charset="-122"/>
                <a:ea typeface="宋体" panose="02010600030101010101" pitchFamily="2" charset="-122"/>
              </a:rPr>
              <a:t>发现的</a:t>
            </a:r>
            <a:r>
              <a:rPr lang="zh-CN" altLang="en-US" b="1" dirty="0" smtClean="0">
                <a:solidFill>
                  <a:schemeClr val="accent1"/>
                </a:solidFill>
                <a:latin typeface="宋体" panose="02010600030101010101" pitchFamily="2" charset="-122"/>
                <a:ea typeface="宋体" panose="02010600030101010101" pitchFamily="2" charset="-122"/>
              </a:rPr>
              <a:t>概率越</a:t>
            </a:r>
            <a:r>
              <a:rPr lang="zh-CN" altLang="en-US" b="1" dirty="0">
                <a:solidFill>
                  <a:schemeClr val="accent1"/>
                </a:solidFill>
                <a:latin typeface="宋体" panose="02010600030101010101" pitchFamily="2" charset="-122"/>
                <a:ea typeface="宋体" panose="02010600030101010101" pitchFamily="2" charset="-122"/>
              </a:rPr>
              <a:t>大</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zh-CN" altLang="en-US" dirty="0" smtClean="0">
                <a:solidFill>
                  <a:schemeClr val="accent1"/>
                </a:solidFill>
                <a:latin typeface="宋体" panose="02010600030101010101" pitchFamily="2" charset="-122"/>
                <a:ea typeface="宋体" panose="02010600030101010101" pitchFamily="2" charset="-122"/>
              </a:rPr>
              <a:t>最终</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若包含相应支付费用的交易被矿工纳入区块中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但涵盖了大量的复杂操作</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在</a:t>
            </a:r>
            <a:r>
              <a:rPr lang="en-US" altLang="zh-CN" b="1" dirty="0">
                <a:solidFill>
                  <a:schemeClr val="accent1"/>
                </a:solidFill>
                <a:latin typeface="宋体" panose="02010600030101010101" pitchFamily="2" charset="-122"/>
                <a:ea typeface="宋体" panose="02010600030101010101" pitchFamily="2" charset="-122"/>
              </a:rPr>
              <a:t>gas</a:t>
            </a:r>
            <a:r>
              <a:rPr lang="zh-CN" altLang="en-US" b="1" dirty="0">
                <a:solidFill>
                  <a:schemeClr val="accent1"/>
                </a:solidFill>
                <a:latin typeface="宋体" panose="02010600030101010101" pitchFamily="2" charset="-122"/>
                <a:ea typeface="宋体" panose="02010600030101010101" pitchFamily="2" charset="-122"/>
              </a:rPr>
              <a:t>额度不足时将导致</a:t>
            </a:r>
            <a:r>
              <a:rPr lang="en-US" altLang="zh-CN" b="1" dirty="0">
                <a:solidFill>
                  <a:schemeClr val="accent1"/>
                </a:solidFill>
                <a:latin typeface="宋体" panose="02010600030101010101" pitchFamily="2" charset="-122"/>
                <a:ea typeface="宋体" panose="02010600030101010101" pitchFamily="2" charset="-122"/>
              </a:rPr>
              <a:t>out-of-gas</a:t>
            </a:r>
            <a:r>
              <a:rPr lang="zh-CN" altLang="en-US" b="1" dirty="0">
                <a:solidFill>
                  <a:schemeClr val="accent1"/>
                </a:solidFill>
                <a:latin typeface="宋体" panose="02010600030101010101" pitchFamily="2" charset="-122"/>
                <a:ea typeface="宋体" panose="02010600030101010101" pitchFamily="2" charset="-122"/>
              </a:rPr>
              <a:t>异常</a:t>
            </a:r>
            <a:r>
              <a:rPr lang="zh-CN" altLang="en-US" dirty="0">
                <a:solidFill>
                  <a:schemeClr val="accent1"/>
                </a:solidFill>
                <a:latin typeface="宋体" panose="02010600030101010101" pitchFamily="2" charset="-122"/>
                <a:ea typeface="宋体" panose="02010600030101010101" pitchFamily="2" charset="-122"/>
              </a:rPr>
              <a:t>。此时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交易无效</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但仍会形成当前区块中的部分内容</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但交易发起者不会收到任何退额</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lvl="2">
              <a:lnSpc>
                <a:spcPct val="150000"/>
              </a:lnSpc>
            </a:pPr>
            <a:endParaRPr lang="en-US" altLang="zh-CN" dirty="0" smtClean="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zh-CN" altLang="en-US" dirty="0" smtClean="0">
                <a:solidFill>
                  <a:schemeClr val="accent1"/>
                </a:solidFill>
                <a:latin typeface="宋体" panose="02010600030101010101" pitchFamily="2" charset="-122"/>
                <a:ea typeface="宋体" panose="02010600030101010101" pitchFamily="2" charset="-122"/>
              </a:rPr>
              <a:t>交易</a:t>
            </a:r>
            <a:r>
              <a:rPr lang="zh-CN" altLang="en-US" dirty="0">
                <a:solidFill>
                  <a:schemeClr val="accent1"/>
                </a:solidFill>
                <a:latin typeface="宋体" panose="02010600030101010101" pitchFamily="2" charset="-122"/>
                <a:ea typeface="宋体" panose="02010600030101010101" pitchFamily="2" charset="-122"/>
              </a:rPr>
              <a:t>付费</a:t>
            </a:r>
            <a:r>
              <a:rPr lang="zh-CN" altLang="en-US" dirty="0" smtClean="0">
                <a:solidFill>
                  <a:schemeClr val="accent1"/>
                </a:solidFill>
                <a:latin typeface="宋体" panose="02010600030101010101" pitchFamily="2" charset="-122"/>
                <a:ea typeface="宋体" panose="02010600030101010101" pitchFamily="2" charset="-122"/>
              </a:rPr>
              <a:t>成本：</a:t>
            </a:r>
            <a:r>
              <a:rPr lang="en-US" altLang="zh-CN" dirty="0">
                <a:solidFill>
                  <a:schemeClr val="accent1"/>
                </a:solidFill>
                <a:latin typeface="宋体" panose="02010600030101010101" pitchFamily="2" charset="-122"/>
                <a:ea typeface="宋体" panose="02010600030101010101" pitchFamily="2" charset="-122"/>
              </a:rPr>
              <a:t> </a:t>
            </a:r>
            <a:r>
              <a:rPr lang="en-US" altLang="zh-CN" dirty="0" smtClean="0">
                <a:solidFill>
                  <a:schemeClr val="accent1"/>
                </a:solidFill>
                <a:latin typeface="宋体" panose="02010600030101010101" pitchFamily="2" charset="-122"/>
                <a:ea typeface="宋体" panose="02010600030101010101" pitchFamily="2" charset="-122"/>
              </a:rPr>
              <a:t> </a:t>
            </a:r>
            <a:r>
              <a:rPr lang="zh-CN" altLang="en-US" b="1" dirty="0" smtClean="0">
                <a:solidFill>
                  <a:schemeClr val="accent1"/>
                </a:solidFill>
                <a:latin typeface="宋体" panose="02010600030101010101" pitchFamily="2" charset="-122"/>
                <a:ea typeface="宋体" panose="02010600030101010101" pitchFamily="2" charset="-122"/>
              </a:rPr>
              <a:t>全部</a:t>
            </a:r>
            <a:r>
              <a:rPr lang="zh-CN" altLang="en-US" b="1" dirty="0">
                <a:solidFill>
                  <a:schemeClr val="accent1"/>
                </a:solidFill>
                <a:latin typeface="宋体" panose="02010600030101010101" pitchFamily="2" charset="-122"/>
                <a:ea typeface="宋体" panose="02010600030101010101" pitchFamily="2" charset="-122"/>
              </a:rPr>
              <a:t>成本</a:t>
            </a:r>
            <a:r>
              <a:rPr lang="en-US" altLang="zh-CN" b="1" dirty="0" smtClean="0">
                <a:solidFill>
                  <a:schemeClr val="accent1"/>
                </a:solidFill>
                <a:latin typeface="宋体" panose="02010600030101010101" pitchFamily="2" charset="-122"/>
                <a:ea typeface="宋体" panose="02010600030101010101" pitchFamily="2" charset="-122"/>
              </a:rPr>
              <a:t>= </a:t>
            </a:r>
            <a:r>
              <a:rPr lang="en-US" altLang="zh-CN" b="1" dirty="0" err="1" smtClean="0">
                <a:solidFill>
                  <a:schemeClr val="accent1"/>
                </a:solidFill>
                <a:latin typeface="宋体" panose="02010600030101010101" pitchFamily="2" charset="-122"/>
                <a:ea typeface="宋体" panose="02010600030101010101" pitchFamily="2" charset="-122"/>
              </a:rPr>
              <a:t>gasUsed</a:t>
            </a:r>
            <a:r>
              <a:rPr lang="en-US" altLang="zh-CN" b="1" dirty="0" smtClean="0">
                <a:solidFill>
                  <a:schemeClr val="accent1"/>
                </a:solidFill>
                <a:latin typeface="宋体" panose="02010600030101010101" pitchFamily="2" charset="-122"/>
                <a:ea typeface="宋体" panose="02010600030101010101" pitchFamily="2" charset="-122"/>
              </a:rPr>
              <a:t> </a:t>
            </a:r>
            <a:r>
              <a:rPr lang="zh-CN" altLang="en-US" b="1" dirty="0" smtClean="0">
                <a:solidFill>
                  <a:schemeClr val="accent1"/>
                </a:solidFill>
                <a:latin typeface="宋体" panose="02010600030101010101" pitchFamily="2" charset="-122"/>
                <a:ea typeface="宋体" panose="02010600030101010101" pitchFamily="2" charset="-122"/>
              </a:rPr>
              <a:t>* </a:t>
            </a:r>
            <a:r>
              <a:rPr lang="en-US" altLang="zh-CN" b="1" dirty="0" err="1" smtClean="0">
                <a:solidFill>
                  <a:schemeClr val="accent1"/>
                </a:solidFill>
                <a:latin typeface="宋体" panose="02010600030101010101" pitchFamily="2" charset="-122"/>
                <a:ea typeface="宋体" panose="02010600030101010101" pitchFamily="2" charset="-122"/>
              </a:rPr>
              <a:t>gasPrice</a:t>
            </a:r>
            <a:endParaRPr lang="en-US" altLang="zh-CN" b="1"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en-US" altLang="zh-CN" b="1" dirty="0" err="1" smtClean="0">
                <a:solidFill>
                  <a:schemeClr val="accent1"/>
                </a:solidFill>
                <a:latin typeface="宋体" panose="02010600030101010101" pitchFamily="2" charset="-122"/>
                <a:ea typeface="宋体" panose="02010600030101010101" pitchFamily="2" charset="-122"/>
              </a:rPr>
              <a:t>gasUsed</a:t>
            </a:r>
            <a:r>
              <a:rPr lang="zh-CN" altLang="en-US" dirty="0" smtClean="0">
                <a:solidFill>
                  <a:schemeClr val="accent1"/>
                </a:solidFill>
                <a:latin typeface="宋体" panose="02010600030101010101" pitchFamily="2" charset="-122"/>
                <a:ea typeface="宋体" panose="02010600030101010101" pitchFamily="2" charset="-122"/>
              </a:rPr>
              <a:t>表示执行过程中被交易消费的总</a:t>
            </a:r>
            <a:r>
              <a:rPr lang="en-US" altLang="zh-CN" dirty="0" smtClean="0">
                <a:solidFill>
                  <a:schemeClr val="accent1"/>
                </a:solidFill>
                <a:latin typeface="宋体" panose="02010600030101010101" pitchFamily="2" charset="-122"/>
                <a:ea typeface="宋体" panose="02010600030101010101" pitchFamily="2" charset="-122"/>
              </a:rPr>
              <a:t>gas</a:t>
            </a:r>
            <a:r>
              <a:rPr lang="zh-CN" altLang="en-US" dirty="0" smtClean="0">
                <a:solidFill>
                  <a:schemeClr val="accent1"/>
                </a:solidFill>
                <a:latin typeface="宋体" panose="02010600030101010101" pitchFamily="2" charset="-122"/>
                <a:ea typeface="宋体" panose="02010600030101010101" pitchFamily="2" charset="-122"/>
              </a:rPr>
              <a:t>量。</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Arial" panose="020B0604020202020204" pitchFamily="34" charset="0"/>
              <a:buChar char="•"/>
            </a:pPr>
            <a:r>
              <a:rPr lang="en-US" altLang="zh-CN" b="1" dirty="0" err="1" smtClean="0">
                <a:solidFill>
                  <a:schemeClr val="accent1"/>
                </a:solidFill>
                <a:latin typeface="宋体" panose="02010600030101010101" pitchFamily="2" charset="-122"/>
                <a:ea typeface="宋体" panose="02010600030101010101" pitchFamily="2" charset="-122"/>
              </a:rPr>
              <a:t>gasPrice</a:t>
            </a:r>
            <a:r>
              <a:rPr lang="zh-CN" altLang="en-US" dirty="0">
                <a:solidFill>
                  <a:schemeClr val="accent1"/>
                </a:solidFill>
                <a:latin typeface="宋体" panose="02010600030101010101" pitchFamily="2" charset="-122"/>
                <a:ea typeface="宋体" panose="02010600030101010101" pitchFamily="2" charset="-122"/>
              </a:rPr>
              <a:t>则由交易发起者指定</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以激励矿工将当前交易纳入下一个区块</a:t>
            </a:r>
            <a:r>
              <a:rPr lang="zh-CN" altLang="en-US" dirty="0" smtClean="0">
                <a:solidFill>
                  <a:schemeClr val="accent1"/>
                </a:solidFill>
                <a:latin typeface="宋体" panose="02010600030101010101" pitchFamily="2" charset="-122"/>
                <a:ea typeface="宋体" panose="02010600030101010101" pitchFamily="2" charset="-122"/>
              </a:rPr>
              <a:t>中。</a:t>
            </a:r>
            <a:endParaRPr lang="en-US" altLang="zh-CN" dirty="0" smtClean="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    当然</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这仅是一项估算</a:t>
            </a:r>
            <a:r>
              <a:rPr lang="zh-CN" altLang="en-US" dirty="0" smtClean="0">
                <a:solidFill>
                  <a:schemeClr val="accent1"/>
                </a:solidFill>
                <a:latin typeface="宋体" panose="02010600030101010101" pitchFamily="2" charset="-122"/>
                <a:ea typeface="宋体" panose="02010600030101010101" pitchFamily="2" charset="-122"/>
              </a:rPr>
              <a:t>结果</a:t>
            </a:r>
            <a:r>
              <a:rPr lang="en-US" altLang="zh-CN" dirty="0" smtClean="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实际消费</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可能有所增减</a:t>
            </a:r>
            <a:r>
              <a:rPr lang="zh-CN" altLang="en-US" dirty="0" smtClean="0">
                <a:solidFill>
                  <a:schemeClr val="accent1"/>
                </a:solidFill>
                <a:latin typeface="宋体" panose="02010600030101010101" pitchFamily="2" charset="-122"/>
                <a:ea typeface="宋体" panose="02010600030101010101" pitchFamily="2" charset="-122"/>
              </a:rPr>
              <a:t>。如果</a:t>
            </a:r>
            <a:r>
              <a:rPr lang="zh-CN" altLang="en-US" dirty="0">
                <a:solidFill>
                  <a:schemeClr val="accent1"/>
                </a:solidFill>
                <a:latin typeface="宋体" panose="02010600030101010101" pitchFamily="2" charset="-122"/>
                <a:ea typeface="宋体" panose="02010600030101010101" pitchFamily="2" charset="-122"/>
              </a:rPr>
              <a:t>执行过程中</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被耗尽</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则一切</a:t>
            </a:r>
            <a:r>
              <a:rPr lang="zh-CN" altLang="en-US" dirty="0" smtClean="0">
                <a:solidFill>
                  <a:schemeClr val="accent1"/>
                </a:solidFill>
                <a:latin typeface="宋体" panose="02010600030101010101" pitchFamily="2" charset="-122"/>
                <a:ea typeface="宋体" panose="02010600030101010101" pitchFamily="2" charset="-122"/>
              </a:rPr>
              <a:t>事务立即</a:t>
            </a:r>
            <a:r>
              <a:rPr lang="zh-CN" altLang="en-US" dirty="0">
                <a:solidFill>
                  <a:schemeClr val="accent1"/>
                </a:solidFill>
                <a:latin typeface="宋体" panose="02010600030101010101" pitchFamily="2" charset="-122"/>
                <a:ea typeface="宋体" panose="02010600030101010101" pitchFamily="2" charset="-122"/>
              </a:rPr>
              <a:t>回滚</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如果执行成功且尚余少量</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则将其返回至交易发起者</a:t>
            </a:r>
            <a:r>
              <a:rPr lang="zh-CN" altLang="en-US" dirty="0" smtClean="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27475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Gas</a:t>
            </a:r>
            <a:r>
              <a:rPr lang="zh-CN" altLang="en-US" sz="2400" dirty="0" smtClean="0">
                <a:latin typeface="华文中宋" panose="02010600040101010101" pitchFamily="2" charset="-122"/>
                <a:ea typeface="华文中宋" panose="02010600040101010101" pitchFamily="2" charset="-122"/>
              </a:rPr>
              <a:t>消费额度</a:t>
            </a:r>
            <a:endParaRPr lang="en-US" altLang="zh-CN" sz="2400" dirty="0" smtClean="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811934" y="-2279052"/>
            <a:ext cx="1874775" cy="9350295"/>
          </a:xfrm>
          <a:prstGeom prst="rect">
            <a:avLst/>
          </a:prstGeom>
        </p:spPr>
      </p:pic>
      <p:sp>
        <p:nvSpPr>
          <p:cNvPr id="6" name="文本框 5"/>
          <p:cNvSpPr txBox="1"/>
          <p:nvPr/>
        </p:nvSpPr>
        <p:spPr>
          <a:xfrm>
            <a:off x="958646" y="3480619"/>
            <a:ext cx="6017342" cy="1846659"/>
          </a:xfrm>
          <a:prstGeom prst="rect">
            <a:avLst/>
          </a:prstGeom>
          <a:noFill/>
        </p:spPr>
        <p:txBody>
          <a:bodyPr wrap="square" rtlCol="0">
            <a:spAutoFit/>
          </a:bodyPr>
          <a:lstStyle/>
          <a:p>
            <a:r>
              <a:rPr lang="zh-CN" altLang="en-US" sz="2400" b="1" dirty="0" smtClean="0">
                <a:solidFill>
                  <a:schemeClr val="accent1"/>
                </a:solidFill>
              </a:rPr>
              <a:t>例：</a:t>
            </a:r>
            <a:r>
              <a:rPr lang="en-US" altLang="zh-CN" dirty="0">
                <a:solidFill>
                  <a:schemeClr val="accent1"/>
                </a:solidFill>
                <a:latin typeface="宋体" panose="02010600030101010101" pitchFamily="2" charset="-122"/>
                <a:ea typeface="宋体" panose="02010600030101010101" pitchFamily="2" charset="-122"/>
              </a:rPr>
              <a:t>SHA3</a:t>
            </a:r>
            <a:r>
              <a:rPr lang="zh-CN" altLang="en-US" dirty="0">
                <a:solidFill>
                  <a:schemeClr val="accent1"/>
                </a:solidFill>
                <a:latin typeface="宋体" panose="02010600030101010101" pitchFamily="2" charset="-122"/>
                <a:ea typeface="宋体" panose="02010600030101010101" pitchFamily="2" charset="-122"/>
              </a:rPr>
              <a:t>的操作</a:t>
            </a:r>
            <a:r>
              <a:rPr lang="zh-CN" altLang="en-US" dirty="0" smtClean="0">
                <a:solidFill>
                  <a:schemeClr val="accent1"/>
                </a:solidFill>
                <a:latin typeface="宋体" panose="02010600030101010101" pitchFamily="2" charset="-122"/>
                <a:ea typeface="宋体" panose="02010600030101010101" pitchFamily="2" charset="-122"/>
              </a:rPr>
              <a:t>计算：</a:t>
            </a:r>
            <a:endParaRPr lang="en-US" altLang="zh-CN" dirty="0">
              <a:solidFill>
                <a:schemeClr val="accent1"/>
              </a:solidFill>
              <a:latin typeface="宋体" panose="02010600030101010101" pitchFamily="2" charset="-122"/>
              <a:ea typeface="宋体" panose="02010600030101010101" pitchFamily="2" charset="-122"/>
            </a:endParaRPr>
          </a:p>
          <a:p>
            <a:pPr marL="800100" lvl="1" indent="-342900">
              <a:buFont typeface="+mj-lt"/>
              <a:buAutoNum type="arabicPeriod"/>
            </a:pPr>
            <a:r>
              <a:rPr lang="en-US" altLang="zh-CN" dirty="0">
                <a:solidFill>
                  <a:schemeClr val="accent1"/>
                </a:solidFill>
                <a:latin typeface="宋体" panose="02010600030101010101" pitchFamily="2" charset="-122"/>
                <a:ea typeface="宋体" panose="02010600030101010101" pitchFamily="2" charset="-122"/>
              </a:rPr>
              <a:t>SHA3</a:t>
            </a:r>
            <a:r>
              <a:rPr lang="zh-CN" altLang="en-US" dirty="0">
                <a:solidFill>
                  <a:schemeClr val="accent1"/>
                </a:solidFill>
                <a:latin typeface="宋体" panose="02010600030101010101" pitchFamily="2" charset="-122"/>
                <a:ea typeface="宋体" panose="02010600030101010101" pitchFamily="2" charset="-122"/>
              </a:rPr>
              <a:t>消费</a:t>
            </a:r>
            <a:r>
              <a:rPr lang="en-US" altLang="zh-CN" dirty="0">
                <a:solidFill>
                  <a:schemeClr val="accent1"/>
                </a:solidFill>
                <a:latin typeface="宋体" panose="02010600030101010101" pitchFamily="2" charset="-122"/>
                <a:ea typeface="宋体" panose="02010600030101010101" pitchFamily="2" charset="-122"/>
              </a:rPr>
              <a:t>30</a:t>
            </a:r>
            <a:r>
              <a:rPr lang="zh-CN" altLang="en-US" dirty="0">
                <a:solidFill>
                  <a:schemeClr val="accent1"/>
                </a:solidFill>
                <a:latin typeface="宋体" panose="02010600030101010101" pitchFamily="2" charset="-122"/>
                <a:ea typeface="宋体" panose="02010600030101010101" pitchFamily="2" charset="-122"/>
              </a:rPr>
              <a:t>个</a:t>
            </a:r>
            <a:r>
              <a:rPr lang="en-US" altLang="zh-CN" dirty="0">
                <a:solidFill>
                  <a:schemeClr val="accent1"/>
                </a:solidFill>
                <a:latin typeface="宋体" panose="02010600030101010101" pitchFamily="2" charset="-122"/>
                <a:ea typeface="宋体" panose="02010600030101010101" pitchFamily="2" charset="-122"/>
              </a:rPr>
              <a:t>gas</a:t>
            </a:r>
          </a:p>
          <a:p>
            <a:pPr marL="800100" lvl="1" indent="-342900">
              <a:buFont typeface="+mj-lt"/>
              <a:buAutoNum type="arabicPeriod"/>
            </a:pPr>
            <a:r>
              <a:rPr lang="zh-CN" altLang="en-US" dirty="0">
                <a:solidFill>
                  <a:schemeClr val="accent1"/>
                </a:solidFill>
                <a:latin typeface="宋体" panose="02010600030101010101" pitchFamily="2" charset="-122"/>
                <a:ea typeface="宋体" panose="02010600030101010101" pitchFamily="2" charset="-122"/>
              </a:rPr>
              <a:t>当前货币价格为</a:t>
            </a:r>
            <a:r>
              <a:rPr lang="en-US" altLang="zh-CN" dirty="0" smtClean="0">
                <a:solidFill>
                  <a:schemeClr val="accent1"/>
                </a:solidFill>
                <a:latin typeface="宋体" panose="02010600030101010101" pitchFamily="2" charset="-122"/>
                <a:ea typeface="宋体" panose="02010600030101010101" pitchFamily="2" charset="-122"/>
              </a:rPr>
              <a:t>25GWei</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即</a:t>
            </a:r>
            <a:r>
              <a:rPr lang="en-US" altLang="zh-CN" dirty="0" smtClean="0">
                <a:solidFill>
                  <a:schemeClr val="accent1"/>
                </a:solidFill>
                <a:latin typeface="宋体" panose="02010600030101010101" pitchFamily="2" charset="-122"/>
                <a:ea typeface="宋体" panose="02010600030101010101" pitchFamily="2" charset="-122"/>
              </a:rPr>
              <a:t>0.000000025 </a:t>
            </a:r>
            <a:r>
              <a:rPr lang="en-US" altLang="zh-CN" dirty="0">
                <a:solidFill>
                  <a:schemeClr val="accent1"/>
                </a:solidFill>
                <a:latin typeface="宋体" panose="02010600030101010101" pitchFamily="2" charset="-122"/>
                <a:ea typeface="宋体" panose="02010600030101010101" pitchFamily="2" charset="-122"/>
              </a:rPr>
              <a:t>Ether</a:t>
            </a:r>
          </a:p>
          <a:p>
            <a:pPr marL="800100" lvl="1" indent="-342900">
              <a:buFont typeface="+mj-lt"/>
              <a:buAutoNum type="arabicPeriod"/>
            </a:pPr>
            <a:r>
              <a:rPr lang="zh-CN" altLang="en-US" dirty="0">
                <a:solidFill>
                  <a:schemeClr val="accent1"/>
                </a:solidFill>
                <a:latin typeface="宋体" panose="02010600030101010101" pitchFamily="2" charset="-122"/>
                <a:ea typeface="宋体" panose="02010600030101010101" pitchFamily="2" charset="-122"/>
              </a:rPr>
              <a:t>二者相乘有</a:t>
            </a:r>
            <a:r>
              <a:rPr lang="en-US" altLang="zh-CN" dirty="0" smtClean="0">
                <a:solidFill>
                  <a:schemeClr val="accent1"/>
                </a:solidFill>
                <a:latin typeface="宋体" panose="02010600030101010101" pitchFamily="2" charset="-122"/>
                <a:ea typeface="宋体" panose="02010600030101010101" pitchFamily="2" charset="-122"/>
              </a:rPr>
              <a:t>0.000000025×30=0.00000075 </a:t>
            </a:r>
            <a:r>
              <a:rPr lang="en-US" altLang="zh-CN" dirty="0">
                <a:solidFill>
                  <a:schemeClr val="accent1"/>
                </a:solidFill>
                <a:latin typeface="宋体" panose="02010600030101010101" pitchFamily="2" charset="-122"/>
                <a:ea typeface="宋体" panose="02010600030101010101" pitchFamily="2" charset="-122"/>
              </a:rPr>
              <a:t>Ether</a:t>
            </a:r>
          </a:p>
          <a:p>
            <a:pPr lvl="1"/>
            <a:endParaRPr lang="en-US" altLang="zh-CN" dirty="0" smtClean="0">
              <a:solidFill>
                <a:schemeClr val="accent1"/>
              </a:solidFill>
              <a:latin typeface="宋体" panose="02010600030101010101" pitchFamily="2" charset="-122"/>
              <a:ea typeface="宋体" panose="02010600030101010101" pitchFamily="2" charset="-122"/>
            </a:endParaRPr>
          </a:p>
          <a:p>
            <a:pPr lvl="1"/>
            <a:r>
              <a:rPr lang="zh-CN" altLang="en-US" dirty="0" smtClean="0">
                <a:solidFill>
                  <a:schemeClr val="accent1"/>
                </a:solidFill>
                <a:latin typeface="宋体" panose="02010600030101010101" pitchFamily="2" charset="-122"/>
                <a:ea typeface="宋体" panose="02010600030101010101" pitchFamily="2" charset="-122"/>
              </a:rPr>
              <a:t>因此</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全部</a:t>
            </a:r>
            <a:r>
              <a:rPr lang="en-US" altLang="zh-CN" dirty="0">
                <a:solidFill>
                  <a:schemeClr val="accent1"/>
                </a:solidFill>
                <a:latin typeface="宋体" panose="02010600030101010101" pitchFamily="2" charset="-122"/>
                <a:ea typeface="宋体" panose="02010600030101010101" pitchFamily="2" charset="-122"/>
              </a:rPr>
              <a:t>gas</a:t>
            </a:r>
            <a:r>
              <a:rPr lang="zh-CN" altLang="en-US" dirty="0">
                <a:solidFill>
                  <a:schemeClr val="accent1"/>
                </a:solidFill>
                <a:latin typeface="宋体" panose="02010600030101010101" pitchFamily="2" charset="-122"/>
                <a:ea typeface="宋体" panose="02010600030101010101" pitchFamily="2" charset="-122"/>
              </a:rPr>
              <a:t>最终收取</a:t>
            </a:r>
            <a:r>
              <a:rPr lang="en-US" altLang="zh-CN" dirty="0" smtClean="0">
                <a:solidFill>
                  <a:schemeClr val="accent1"/>
                </a:solidFill>
                <a:latin typeface="宋体" panose="02010600030101010101" pitchFamily="2" charset="-122"/>
                <a:ea typeface="宋体" panose="02010600030101010101" pitchFamily="2" charset="-122"/>
              </a:rPr>
              <a:t>0.00000075 Ether</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p:txBody>
      </p:sp>
      <p:sp>
        <p:nvSpPr>
          <p:cNvPr id="8" name="文本框 7"/>
          <p:cNvSpPr txBox="1"/>
          <p:nvPr/>
        </p:nvSpPr>
        <p:spPr>
          <a:xfrm>
            <a:off x="6975988" y="3803783"/>
            <a:ext cx="4557252" cy="1689373"/>
          </a:xfrm>
          <a:prstGeom prst="rect">
            <a:avLst/>
          </a:prstGeom>
          <a:noFill/>
        </p:spPr>
        <p:txBody>
          <a:bodyPr wrap="square" rtlCol="0">
            <a:spAutoFit/>
          </a:bodyPr>
          <a:lstStyle/>
          <a:p>
            <a:pPr marL="800100" lvl="1" indent="-342900">
              <a:lnSpc>
                <a:spcPct val="150000"/>
              </a:lnSpc>
              <a:buFont typeface="Wingdings" panose="05000000000000000000" pitchFamily="2" charset="2"/>
              <a:buChar char="u"/>
            </a:pPr>
            <a:r>
              <a:rPr lang="zh-CN" altLang="en-US" dirty="0">
                <a:solidFill>
                  <a:schemeClr val="accent1"/>
                </a:solidFill>
                <a:latin typeface="宋体" panose="02010600030101010101" pitchFamily="2" charset="-122"/>
                <a:ea typeface="宋体" panose="02010600030101010101" pitchFamily="2" charset="-122"/>
              </a:rPr>
              <a:t>以下三种情况需要</a:t>
            </a:r>
            <a:r>
              <a:rPr lang="en-US" altLang="zh-CN" b="1" dirty="0">
                <a:solidFill>
                  <a:schemeClr val="accent1"/>
                </a:solidFill>
                <a:latin typeface="宋体" panose="02010600030101010101" pitchFamily="2" charset="-122"/>
                <a:ea typeface="宋体" panose="02010600030101010101" pitchFamily="2" charset="-122"/>
              </a:rPr>
              <a:t>gas</a:t>
            </a:r>
            <a:r>
              <a:rPr lang="zh-CN" altLang="en-US" b="1" dirty="0">
                <a:solidFill>
                  <a:schemeClr val="accent1"/>
                </a:solidFill>
                <a:latin typeface="宋体" panose="02010600030101010101" pitchFamily="2" charset="-122"/>
                <a:ea typeface="宋体" panose="02010600030101010101" pitchFamily="2" charset="-122"/>
              </a:rPr>
              <a:t>付费</a:t>
            </a:r>
            <a:r>
              <a:rPr lang="zh-CN" altLang="en-US" dirty="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1257300" lvl="2" indent="-34290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执行某项操作计算</a:t>
            </a:r>
            <a:endParaRPr lang="en-US" altLang="zh-CN" dirty="0">
              <a:solidFill>
                <a:schemeClr val="accent1"/>
              </a:solidFill>
              <a:latin typeface="宋体" panose="02010600030101010101" pitchFamily="2" charset="-122"/>
              <a:ea typeface="宋体" panose="02010600030101010101" pitchFamily="2" charset="-122"/>
            </a:endParaRPr>
          </a:p>
          <a:p>
            <a:pPr marL="1257300" lvl="2" indent="-34290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生成合约或消息调用</a:t>
            </a:r>
            <a:endParaRPr lang="en-US" altLang="zh-CN" dirty="0">
              <a:solidFill>
                <a:schemeClr val="accent1"/>
              </a:solidFill>
              <a:latin typeface="宋体" panose="02010600030101010101" pitchFamily="2" charset="-122"/>
              <a:ea typeface="宋体" panose="02010600030101010101" pitchFamily="2" charset="-122"/>
            </a:endParaRPr>
          </a:p>
          <a:p>
            <a:pPr marL="1257300" lvl="2" indent="-34290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增加内存开销</a:t>
            </a:r>
          </a:p>
        </p:txBody>
      </p:sp>
    </p:spTree>
    <p:extLst>
      <p:ext uri="{BB962C8B-B14F-4D97-AF65-F5344CB8AC3E}">
        <p14:creationId xmlns:p14="http://schemas.microsoft.com/office/powerpoint/2010/main" val="3107192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7.6 </a:t>
            </a:r>
            <a:r>
              <a:rPr lang="zh-CN" altLang="en-US" sz="2400" dirty="0" smtClean="0">
                <a:latin typeface="华文中宋" panose="02010600040101010101" pitchFamily="2" charset="-122"/>
                <a:ea typeface="华文中宋" panose="02010600040101010101" pitchFamily="2" charset="-122"/>
              </a:rPr>
              <a:t> </a:t>
            </a:r>
            <a:r>
              <a:rPr lang="zh-CN" altLang="en-US" sz="2400" dirty="0" smtClean="0">
                <a:latin typeface="华文中宋" panose="02010600040101010101" pitchFamily="2" charset="-122"/>
                <a:ea typeface="华文中宋" panose="02010600040101010101" pitchFamily="2" charset="-122"/>
              </a:rPr>
              <a:t>挖掘</a:t>
            </a:r>
            <a:endParaRPr lang="en-US" altLang="zh-CN" sz="2400" dirty="0" smtClean="0">
              <a:latin typeface="华文中宋" panose="02010600040101010101" pitchFamily="2" charset="-122"/>
              <a:ea typeface="华文中宋" panose="02010600040101010101" pitchFamily="2" charset="-122"/>
            </a:endParaRPr>
          </a:p>
        </p:txBody>
      </p:sp>
      <p:sp>
        <p:nvSpPr>
          <p:cNvPr id="3" name="文本框 2"/>
          <p:cNvSpPr txBox="1"/>
          <p:nvPr/>
        </p:nvSpPr>
        <p:spPr>
          <a:xfrm>
            <a:off x="707923" y="1312782"/>
            <a:ext cx="10205884" cy="5493812"/>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新</a:t>
            </a:r>
            <a:r>
              <a:rPr lang="zh-CN" altLang="en-US" dirty="0">
                <a:solidFill>
                  <a:schemeClr val="accent1"/>
                </a:solidFill>
                <a:latin typeface="宋体" panose="02010600030101010101" pitchFamily="2" charset="-122"/>
                <a:ea typeface="宋体" panose="02010600030101010101" pitchFamily="2" charset="-122"/>
              </a:rPr>
              <a:t>货币可通过挖掘处理添加至区块链中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同时也可视为针对矿工的奖励行为</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以验证和确认构成交易的相关区块。通过对计算进行验证</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挖掘处理可确保网络的安全性</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zh-CN" altLang="en-US" b="1" dirty="0" smtClean="0">
                <a:solidFill>
                  <a:schemeClr val="accent1"/>
                </a:solidFill>
                <a:latin typeface="宋体" panose="02010600030101010101" pitchFamily="2" charset="-122"/>
                <a:ea typeface="宋体" panose="02010600030101010101" pitchFamily="2" charset="-122"/>
              </a:rPr>
              <a:t>矿工执行的功能</a:t>
            </a:r>
            <a:r>
              <a:rPr lang="zh-CN" altLang="en-US" dirty="0" smtClean="0">
                <a:solidFill>
                  <a:schemeClr val="accent1"/>
                </a:solidFill>
                <a:latin typeface="宋体" panose="02010600030101010101" pitchFamily="2" charset="-122"/>
                <a:ea typeface="宋体" panose="02010600030101010101" pitchFamily="2" charset="-122"/>
              </a:rPr>
              <a:t>如下</a:t>
            </a:r>
            <a:r>
              <a:rPr lang="en-US" altLang="zh-CN" dirty="0" smtClean="0">
                <a:solidFill>
                  <a:schemeClr val="accent1"/>
                </a:solidFill>
                <a:latin typeface="宋体" panose="02010600030101010101" pitchFamily="2" charset="-122"/>
                <a:ea typeface="宋体" panose="02010600030101010101" pitchFamily="2" charset="-122"/>
              </a:rPr>
              <a:t>:</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监听以太坊上的交易广播</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进而确定所处理的</a:t>
            </a:r>
            <a:r>
              <a:rPr lang="zh-CN" altLang="en-US" dirty="0" smtClean="0">
                <a:solidFill>
                  <a:schemeClr val="accent1"/>
                </a:solidFill>
                <a:latin typeface="宋体" panose="02010600030101010101" pitchFamily="2" charset="-122"/>
                <a:ea typeface="宋体" panose="02010600030101010101" pitchFamily="2" charset="-122"/>
              </a:rPr>
              <a:t>交易</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确定 </a:t>
            </a:r>
            <a:r>
              <a:rPr lang="en-US" altLang="zh-CN" dirty="0">
                <a:solidFill>
                  <a:schemeClr val="accent1"/>
                </a:solidFill>
                <a:latin typeface="宋体" panose="02010600030101010101" pitchFamily="2" charset="-122"/>
                <a:ea typeface="宋体" panose="02010600030101010101" pitchFamily="2" charset="-122"/>
              </a:rPr>
              <a:t>Uncles</a:t>
            </a:r>
            <a:r>
              <a:rPr lang="zh-CN" altLang="en-US" dirty="0">
                <a:solidFill>
                  <a:schemeClr val="accent1"/>
                </a:solidFill>
                <a:latin typeface="宋体" panose="02010600030101010101" pitchFamily="2" charset="-122"/>
                <a:ea typeface="宋体" panose="02010600030101010101" pitchFamily="2" charset="-122"/>
              </a:rPr>
              <a:t>或</a:t>
            </a:r>
            <a:r>
              <a:rPr lang="en-US" altLang="zh-CN" dirty="0" err="1">
                <a:solidFill>
                  <a:schemeClr val="accent1"/>
                </a:solidFill>
                <a:latin typeface="宋体" panose="02010600030101010101" pitchFamily="2" charset="-122"/>
                <a:ea typeface="宋体" panose="02010600030101010101" pitchFamily="2" charset="-122"/>
              </a:rPr>
              <a:t>Ommers</a:t>
            </a:r>
            <a:r>
              <a:rPr lang="zh-CN" altLang="en-US" dirty="0">
                <a:solidFill>
                  <a:schemeClr val="accent1"/>
                </a:solidFill>
                <a:latin typeface="宋体" panose="02010600030101010101" pitchFamily="2" charset="-122"/>
                <a:ea typeface="宋体" panose="02010600030101010101" pitchFamily="2" charset="-122"/>
              </a:rPr>
              <a:t>无效区块</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并将其纳入至当前区块</a:t>
            </a:r>
            <a:r>
              <a:rPr lang="zh-CN" altLang="en-US" dirty="0" smtClean="0">
                <a:solidFill>
                  <a:schemeClr val="accent1"/>
                </a:solidFill>
                <a:latin typeface="宋体" panose="02010600030101010101" pitchFamily="2" charset="-122"/>
                <a:ea typeface="宋体" panose="02010600030101010101" pitchFamily="2" charset="-122"/>
              </a:rPr>
              <a:t>中</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利用区块挖掘获得的奖励更新账户</a:t>
            </a:r>
            <a:r>
              <a:rPr lang="zh-CN" altLang="en-US" dirty="0" smtClean="0">
                <a:solidFill>
                  <a:schemeClr val="accent1"/>
                </a:solidFill>
                <a:latin typeface="宋体" panose="02010600030101010101" pitchFamily="2" charset="-122"/>
                <a:ea typeface="宋体" panose="02010600030101010101" pitchFamily="2" charset="-122"/>
              </a:rPr>
              <a:t>余额</a:t>
            </a:r>
            <a:endParaRPr lang="en-US" altLang="zh-CN"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r>
              <a:rPr lang="zh-CN" altLang="en-US" dirty="0">
                <a:solidFill>
                  <a:schemeClr val="accent1"/>
                </a:solidFill>
                <a:latin typeface="宋体" panose="02010600030101010101" pitchFamily="2" charset="-122"/>
                <a:ea typeface="宋体" panose="02010600030101010101" pitchFamily="2" charset="-122"/>
              </a:rPr>
              <a:t>计算有效状态并结束当前区块</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这将定义全部状态交易的最终</a:t>
            </a:r>
            <a:r>
              <a:rPr lang="zh-CN" altLang="en-US" dirty="0" smtClean="0">
                <a:solidFill>
                  <a:schemeClr val="accent1"/>
                </a:solidFill>
                <a:latin typeface="宋体" panose="02010600030101010101" pitchFamily="2" charset="-122"/>
                <a:ea typeface="宋体" panose="02010600030101010101" pitchFamily="2" charset="-122"/>
              </a:rPr>
              <a:t>结果</a:t>
            </a:r>
            <a:endParaRPr lang="en-US" altLang="zh-CN"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endParaRPr lang="en-US" altLang="zh-CN"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zh-CN" altLang="en-US" b="1" dirty="0">
                <a:solidFill>
                  <a:schemeClr val="accent1"/>
                </a:solidFill>
                <a:latin typeface="宋体" panose="02010600030101010101" pitchFamily="2" charset="-122"/>
                <a:ea typeface="宋体" panose="02010600030101010101" pitchFamily="2" charset="-122"/>
              </a:rPr>
              <a:t>挖</a:t>
            </a:r>
            <a:r>
              <a:rPr lang="zh-CN" altLang="en-US" b="1" dirty="0" smtClean="0">
                <a:solidFill>
                  <a:schemeClr val="accent1"/>
                </a:solidFill>
                <a:latin typeface="宋体" panose="02010600030101010101" pitchFamily="2" charset="-122"/>
                <a:ea typeface="宋体" panose="02010600030101010101" pitchFamily="2" charset="-122"/>
              </a:rPr>
              <a:t>到区块</a:t>
            </a:r>
            <a:r>
              <a:rPr lang="zh-CN" altLang="en-US" b="1" dirty="0">
                <a:solidFill>
                  <a:schemeClr val="accent1"/>
                </a:solidFill>
                <a:latin typeface="宋体" panose="02010600030101010101" pitchFamily="2" charset="-122"/>
                <a:ea typeface="宋体" panose="02010600030101010101" pitchFamily="2" charset="-122"/>
              </a:rPr>
              <a:t>的</a:t>
            </a:r>
            <a:r>
              <a:rPr lang="zh-CN" altLang="en-US" b="1" dirty="0" smtClean="0">
                <a:solidFill>
                  <a:schemeClr val="accent1"/>
                </a:solidFill>
                <a:latin typeface="宋体" panose="02010600030101010101" pitchFamily="2" charset="-122"/>
                <a:ea typeface="宋体" panose="02010600030101010101" pitchFamily="2" charset="-122"/>
              </a:rPr>
              <a:t>奖励，目前是</a:t>
            </a:r>
            <a:r>
              <a:rPr lang="en-US" altLang="zh-CN" b="1" dirty="0" smtClean="0">
                <a:solidFill>
                  <a:schemeClr val="accent1"/>
                </a:solidFill>
                <a:latin typeface="宋体" panose="02010600030101010101" pitchFamily="2" charset="-122"/>
                <a:ea typeface="宋体" panose="02010600030101010101" pitchFamily="2" charset="-122"/>
              </a:rPr>
              <a:t>5</a:t>
            </a:r>
            <a:r>
              <a:rPr lang="zh-CN" altLang="en-US" b="1" dirty="0" smtClean="0">
                <a:solidFill>
                  <a:schemeClr val="accent1"/>
                </a:solidFill>
                <a:latin typeface="宋体" panose="02010600030101010101" pitchFamily="2" charset="-122"/>
                <a:ea typeface="宋体" panose="02010600030101010101" pitchFamily="2" charset="-122"/>
              </a:rPr>
              <a:t>币</a:t>
            </a:r>
            <a:endParaRPr lang="en-US" altLang="zh-CN" b="1" dirty="0">
              <a:solidFill>
                <a:schemeClr val="accent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u"/>
            </a:pPr>
            <a:r>
              <a:rPr lang="zh-CN" altLang="en-US" b="1" dirty="0" smtClean="0">
                <a:solidFill>
                  <a:schemeClr val="accent1"/>
                </a:solidFill>
                <a:latin typeface="宋体" panose="02010600030101010101" pitchFamily="2" charset="-122"/>
                <a:ea typeface="宋体" panose="02010600030101010101" pitchFamily="2" charset="-122"/>
              </a:rPr>
              <a:t>挖</a:t>
            </a:r>
            <a:r>
              <a:rPr lang="zh-CN" altLang="en-US" b="1" dirty="0">
                <a:solidFill>
                  <a:schemeClr val="accent1"/>
                </a:solidFill>
                <a:latin typeface="宋体" panose="02010600030101010101" pitchFamily="2" charset="-122"/>
                <a:ea typeface="宋体" panose="02010600030101010101" pitchFamily="2" charset="-122"/>
              </a:rPr>
              <a:t>到叔区块的</a:t>
            </a:r>
            <a:r>
              <a:rPr lang="zh-CN" altLang="en-US" b="1" dirty="0" smtClean="0">
                <a:solidFill>
                  <a:schemeClr val="accent1"/>
                </a:solidFill>
                <a:latin typeface="宋体" panose="02010600030101010101" pitchFamily="2" charset="-122"/>
                <a:ea typeface="宋体" panose="02010600030101010101" pitchFamily="2" charset="-122"/>
              </a:rPr>
              <a:t>奖励</a:t>
            </a:r>
            <a:endParaRPr lang="en-US" altLang="zh-CN" b="1" dirty="0" smtClean="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u"/>
            </a:pPr>
            <a:r>
              <a:rPr lang="zh-CN" altLang="en-US" b="1" dirty="0" smtClean="0">
                <a:solidFill>
                  <a:schemeClr val="accent1"/>
                </a:solidFill>
                <a:latin typeface="宋体" panose="02010600030101010101" pitchFamily="2" charset="-122"/>
                <a:ea typeface="宋体" panose="02010600030101010101" pitchFamily="2" charset="-122"/>
              </a:rPr>
              <a:t>（叔区块</a:t>
            </a:r>
            <a:r>
              <a:rPr lang="en-US" altLang="zh-CN" b="1" dirty="0" smtClean="0">
                <a:solidFill>
                  <a:schemeClr val="accent1"/>
                </a:solidFill>
                <a:latin typeface="宋体" panose="02010600030101010101" pitchFamily="2" charset="-122"/>
                <a:ea typeface="宋体" panose="02010600030101010101" pitchFamily="2" charset="-122"/>
              </a:rPr>
              <a:t>ID+8-</a:t>
            </a:r>
            <a:r>
              <a:rPr lang="zh-CN" altLang="en-US" b="1" dirty="0" smtClean="0">
                <a:solidFill>
                  <a:schemeClr val="accent1"/>
                </a:solidFill>
                <a:latin typeface="宋体" panose="02010600030101010101" pitchFamily="2" charset="-122"/>
                <a:ea typeface="宋体" panose="02010600030101010101" pitchFamily="2" charset="-122"/>
              </a:rPr>
              <a:t>当前区块</a:t>
            </a:r>
            <a:r>
              <a:rPr lang="en-US" altLang="zh-CN" b="1" dirty="0" smtClean="0">
                <a:solidFill>
                  <a:schemeClr val="accent1"/>
                </a:solidFill>
                <a:latin typeface="宋体" panose="02010600030101010101" pitchFamily="2" charset="-122"/>
                <a:ea typeface="宋体" panose="02010600030101010101" pitchFamily="2" charset="-122"/>
              </a:rPr>
              <a:t>ID</a:t>
            </a:r>
            <a:r>
              <a:rPr lang="zh-CN" altLang="en-US" b="1" dirty="0" smtClean="0">
                <a:solidFill>
                  <a:schemeClr val="accent1"/>
                </a:solidFill>
                <a:latin typeface="宋体" panose="02010600030101010101" pitchFamily="2" charset="-122"/>
                <a:ea typeface="宋体" panose="02010600030101010101" pitchFamily="2" charset="-122"/>
              </a:rPr>
              <a:t>）*</a:t>
            </a:r>
            <a:r>
              <a:rPr lang="en-US" altLang="zh-CN" b="1" dirty="0" smtClean="0">
                <a:solidFill>
                  <a:schemeClr val="accent1"/>
                </a:solidFill>
                <a:latin typeface="宋体" panose="02010600030101010101" pitchFamily="2" charset="-122"/>
                <a:ea typeface="宋体" panose="02010600030101010101" pitchFamily="2" charset="-122"/>
              </a:rPr>
              <a:t>5/8</a:t>
            </a:r>
            <a:endParaRPr lang="en-US" altLang="zh-CN" b="1" dirty="0">
              <a:solidFill>
                <a:schemeClr val="accent1"/>
              </a:solidFill>
              <a:latin typeface="宋体" panose="02010600030101010101" pitchFamily="2" charset="-122"/>
              <a:ea typeface="宋体" panose="02010600030101010101" pitchFamily="2" charset="-122"/>
            </a:endParaRPr>
          </a:p>
          <a:p>
            <a:pPr marL="1200150" lvl="2" indent="-285750">
              <a:lnSpc>
                <a:spcPct val="150000"/>
              </a:lnSpc>
              <a:buFont typeface="Wingdings" panose="05000000000000000000" pitchFamily="2" charset="2"/>
              <a:buChar char="p"/>
            </a:pPr>
            <a:endParaRPr lang="en-US" altLang="zh-CN" dirty="0">
              <a:solidFill>
                <a:schemeClr val="accent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27885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698" y="482407"/>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7.7 </a:t>
            </a:r>
            <a:r>
              <a:rPr lang="zh-CN" altLang="en-US" sz="2400" dirty="0" smtClean="0">
                <a:latin typeface="华文中宋" panose="02010600040101010101" pitchFamily="2" charset="-122"/>
                <a:ea typeface="华文中宋" panose="02010600040101010101" pitchFamily="2" charset="-122"/>
              </a:rPr>
              <a:t> </a:t>
            </a:r>
            <a:r>
              <a:rPr lang="zh-CN" altLang="en-US" sz="2400" dirty="0" smtClean="0">
                <a:latin typeface="华文中宋" panose="02010600040101010101" pitchFamily="2" charset="-122"/>
                <a:ea typeface="华文中宋" panose="02010600040101010101" pitchFamily="2" charset="-122"/>
              </a:rPr>
              <a:t>挖掘</a:t>
            </a:r>
            <a:r>
              <a:rPr lang="en-US" altLang="zh-CN" sz="2400" dirty="0" smtClean="0">
                <a:latin typeface="华文中宋" panose="02010600040101010101" pitchFamily="2" charset="-122"/>
                <a:ea typeface="华文中宋" panose="02010600040101010101" pitchFamily="2" charset="-122"/>
              </a:rPr>
              <a:t>—</a:t>
            </a:r>
            <a:r>
              <a:rPr lang="zh-CN" altLang="en-US" sz="2400" dirty="0" smtClean="0">
                <a:latin typeface="华文中宋" panose="02010600040101010101" pitchFamily="2" charset="-122"/>
                <a:ea typeface="华文中宋" panose="02010600040101010101" pitchFamily="2" charset="-122"/>
              </a:rPr>
              <a:t>挖掘设备</a:t>
            </a:r>
            <a:endParaRPr lang="en-US" altLang="zh-CN" sz="2400" dirty="0" smtClean="0">
              <a:latin typeface="华文中宋" panose="02010600040101010101" pitchFamily="2" charset="-122"/>
              <a:ea typeface="华文中宋" panose="02010600040101010101" pitchFamily="2" charset="-122"/>
            </a:endParaRPr>
          </a:p>
        </p:txBody>
      </p:sp>
      <p:sp>
        <p:nvSpPr>
          <p:cNvPr id="3" name="文本框 2"/>
          <p:cNvSpPr txBox="1"/>
          <p:nvPr/>
        </p:nvSpPr>
        <p:spPr>
          <a:xfrm>
            <a:off x="573698" y="944072"/>
            <a:ext cx="11230375" cy="2585323"/>
          </a:xfrm>
          <a:prstGeom prst="rect">
            <a:avLst/>
          </a:prstGeom>
          <a:noFill/>
        </p:spPr>
        <p:txBody>
          <a:bodyPr wrap="square" rtlCol="0">
            <a:spAutoFit/>
          </a:bodyPr>
          <a:lstStyle/>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    一般情况下，挖掘设备通常包含</a:t>
            </a:r>
            <a:r>
              <a:rPr lang="en-US" altLang="zh-CN" dirty="0" smtClean="0">
                <a:solidFill>
                  <a:schemeClr val="accent1"/>
                </a:solidFill>
                <a:latin typeface="宋体" panose="02010600030101010101" pitchFamily="2" charset="-122"/>
                <a:ea typeface="宋体" panose="02010600030101010101" pitchFamily="2" charset="-122"/>
              </a:rPr>
              <a:t>5</a:t>
            </a:r>
            <a:r>
              <a:rPr lang="zh-CN" altLang="en-US" dirty="0" smtClean="0">
                <a:solidFill>
                  <a:schemeClr val="accent1"/>
                </a:solidFill>
                <a:latin typeface="宋体" panose="02010600030101010101" pitchFamily="2" charset="-122"/>
                <a:ea typeface="宋体" panose="02010600030101010101" pitchFamily="2" charset="-122"/>
              </a:rPr>
              <a:t>个</a:t>
            </a:r>
            <a:r>
              <a:rPr lang="en-US" altLang="zh-CN" dirty="0" smtClean="0">
                <a:solidFill>
                  <a:schemeClr val="accent1"/>
                </a:solidFill>
                <a:latin typeface="宋体" panose="02010600030101010101" pitchFamily="2" charset="-122"/>
                <a:ea typeface="宋体" panose="02010600030101010101" pitchFamily="2" charset="-122"/>
              </a:rPr>
              <a:t>GPU</a:t>
            </a:r>
            <a:r>
              <a:rPr lang="zh-CN" altLang="en-US" dirty="0" smtClean="0">
                <a:solidFill>
                  <a:schemeClr val="accent1"/>
                </a:solidFill>
                <a:latin typeface="宋体" panose="02010600030101010101" pitchFamily="2" charset="-122"/>
                <a:ea typeface="宋体" panose="02010600030101010101" pitchFamily="2" charset="-122"/>
              </a:rPr>
              <a:t>，并以并行方式挖掘，从而提升获取有效</a:t>
            </a:r>
            <a:r>
              <a:rPr lang="en-US" altLang="zh-CN" dirty="0" smtClean="0">
                <a:solidFill>
                  <a:schemeClr val="accent1"/>
                </a:solidFill>
                <a:latin typeface="宋体" panose="02010600030101010101" pitchFamily="2" charset="-122"/>
                <a:ea typeface="宋体" panose="02010600030101010101" pitchFamily="2" charset="-122"/>
              </a:rPr>
              <a:t>nonce</a:t>
            </a:r>
            <a:r>
              <a:rPr lang="zh-CN" altLang="en-US" dirty="0" smtClean="0">
                <a:solidFill>
                  <a:schemeClr val="accent1"/>
                </a:solidFill>
                <a:latin typeface="宋体" panose="02010600030101010101" pitchFamily="2" charset="-122"/>
                <a:ea typeface="宋体" panose="02010600030101010101" pitchFamily="2" charset="-122"/>
              </a:rPr>
              <a:t>的概率。</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r>
              <a:rPr lang="zh-CN" altLang="en-US" dirty="0" smtClean="0">
                <a:solidFill>
                  <a:schemeClr val="accent1"/>
                </a:solidFill>
                <a:latin typeface="宋体" panose="02010600030101010101" pitchFamily="2" charset="-122"/>
                <a:ea typeface="宋体" panose="02010600030101010101" pitchFamily="2" charset="-122"/>
              </a:rPr>
              <a:t>挖掘设备配备的组件：</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r>
              <a:rPr lang="en-US" altLang="zh-CN" b="1" dirty="0">
                <a:solidFill>
                  <a:schemeClr val="accent1"/>
                </a:solidFill>
                <a:latin typeface="宋体" panose="02010600030101010101" pitchFamily="2" charset="-122"/>
                <a:ea typeface="宋体" panose="02010600030101010101" pitchFamily="2" charset="-122"/>
              </a:rPr>
              <a:t>1.</a:t>
            </a:r>
            <a:r>
              <a:rPr lang="zh-CN" altLang="en-US" b="1" dirty="0" smtClean="0">
                <a:solidFill>
                  <a:schemeClr val="accent1"/>
                </a:solidFill>
                <a:latin typeface="宋体" panose="02010600030101010101" pitchFamily="2" charset="-122"/>
                <a:ea typeface="宋体" panose="02010600030101010101" pitchFamily="2" charset="-122"/>
              </a:rPr>
              <a:t>主板</a:t>
            </a:r>
            <a:endParaRPr lang="en-US" altLang="zh-CN" b="1" dirty="0" smtClean="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用户</a:t>
            </a:r>
            <a:r>
              <a:rPr lang="zh-CN" altLang="en-US" dirty="0">
                <a:solidFill>
                  <a:schemeClr val="accent1"/>
                </a:solidFill>
                <a:latin typeface="宋体" panose="02010600030101010101" pitchFamily="2" charset="-122"/>
                <a:ea typeface="宋体" panose="02010600030101010101" pitchFamily="2" charset="-122"/>
              </a:rPr>
              <a:t>需要购买一块配置多个</a:t>
            </a:r>
            <a:r>
              <a:rPr lang="en-US" altLang="zh-CN" dirty="0" smtClean="0">
                <a:solidFill>
                  <a:schemeClr val="accent1"/>
                </a:solidFill>
                <a:latin typeface="宋体" panose="02010600030101010101" pitchFamily="2" charset="-122"/>
                <a:ea typeface="宋体" panose="02010600030101010101" pitchFamily="2" charset="-122"/>
              </a:rPr>
              <a:t>PCI-E x1</a:t>
            </a:r>
            <a:r>
              <a:rPr lang="zh-CN" altLang="en-US" dirty="0">
                <a:solidFill>
                  <a:schemeClr val="accent1"/>
                </a:solidFill>
                <a:latin typeface="宋体" panose="02010600030101010101" pitchFamily="2" charset="-122"/>
                <a:ea typeface="宋体" panose="02010600030101010101" pitchFamily="2" charset="-122"/>
              </a:rPr>
              <a:t>或</a:t>
            </a:r>
            <a:r>
              <a:rPr lang="en-US" altLang="zh-CN" dirty="0">
                <a:solidFill>
                  <a:schemeClr val="accent1"/>
                </a:solidFill>
                <a:latin typeface="宋体" panose="02010600030101010101" pitchFamily="2" charset="-122"/>
                <a:ea typeface="宋体" panose="02010600030101010101" pitchFamily="2" charset="-122"/>
              </a:rPr>
              <a:t>x16</a:t>
            </a:r>
            <a:r>
              <a:rPr lang="zh-CN" altLang="en-US" dirty="0">
                <a:solidFill>
                  <a:schemeClr val="accent1"/>
                </a:solidFill>
                <a:latin typeface="宋体" panose="02010600030101010101" pitchFamily="2" charset="-122"/>
                <a:ea typeface="宋体" panose="02010600030101010101" pitchFamily="2" charset="-122"/>
              </a:rPr>
              <a:t>插槽的专业主板</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例如</a:t>
            </a:r>
            <a:r>
              <a:rPr lang="en-US" altLang="zh-CN" dirty="0">
                <a:solidFill>
                  <a:schemeClr val="accent1"/>
                </a:solidFill>
                <a:latin typeface="宋体" panose="02010600030101010101" pitchFamily="2" charset="-122"/>
                <a:ea typeface="宋体" panose="02010600030101010101" pitchFamily="2" charset="-122"/>
              </a:rPr>
              <a:t>, BIOSTAR HIFI</a:t>
            </a:r>
            <a:r>
              <a:rPr lang="zh-CN" altLang="en-US" dirty="0">
                <a:solidFill>
                  <a:schemeClr val="accent1"/>
                </a:solidFill>
                <a:latin typeface="宋体" panose="02010600030101010101" pitchFamily="2" charset="-122"/>
                <a:ea typeface="宋体" panose="02010600030101010101" pitchFamily="2" charset="-122"/>
              </a:rPr>
              <a:t>或 </a:t>
            </a:r>
            <a:r>
              <a:rPr lang="en-US" altLang="zh-CN" dirty="0" err="1">
                <a:solidFill>
                  <a:schemeClr val="accent1"/>
                </a:solidFill>
                <a:latin typeface="宋体" panose="02010600030101010101" pitchFamily="2" charset="-122"/>
                <a:ea typeface="宋体" panose="02010600030101010101" pitchFamily="2" charset="-122"/>
              </a:rPr>
              <a:t>ASRock</a:t>
            </a:r>
            <a:r>
              <a:rPr lang="en-US" altLang="zh-CN" dirty="0">
                <a:solidFill>
                  <a:schemeClr val="accent1"/>
                </a:solidFill>
                <a:latin typeface="宋体" panose="02010600030101010101" pitchFamily="2" charset="-122"/>
                <a:ea typeface="宋体" panose="02010600030101010101" pitchFamily="2" charset="-122"/>
              </a:rPr>
              <a:t> </a:t>
            </a:r>
            <a:r>
              <a:rPr lang="en-US" altLang="zh-CN" dirty="0" smtClean="0">
                <a:solidFill>
                  <a:schemeClr val="accent1"/>
                </a:solidFill>
                <a:latin typeface="宋体" panose="02010600030101010101" pitchFamily="2" charset="-122"/>
                <a:ea typeface="宋体" panose="02010600030101010101" pitchFamily="2" charset="-122"/>
              </a:rPr>
              <a:t>H881</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r>
              <a:rPr lang="en-US" altLang="zh-CN" b="1" dirty="0" smtClean="0">
                <a:solidFill>
                  <a:schemeClr val="accent1"/>
                </a:solidFill>
                <a:latin typeface="宋体" panose="02010600030101010101" pitchFamily="2" charset="-122"/>
                <a:ea typeface="宋体" panose="02010600030101010101" pitchFamily="2" charset="-122"/>
              </a:rPr>
              <a:t>2.SSD</a:t>
            </a:r>
            <a:r>
              <a:rPr lang="zh-CN" altLang="en-US" b="1" dirty="0" smtClean="0">
                <a:solidFill>
                  <a:schemeClr val="accent1"/>
                </a:solidFill>
                <a:latin typeface="宋体" panose="02010600030101010101" pitchFamily="2" charset="-122"/>
                <a:ea typeface="宋体" panose="02010600030101010101" pitchFamily="2" charset="-122"/>
              </a:rPr>
              <a:t>硬盘驱动器</a:t>
            </a:r>
            <a:endParaRPr lang="en-US" altLang="zh-CN" b="1" dirty="0" smtClean="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smtClean="0">
                <a:solidFill>
                  <a:schemeClr val="accent1"/>
                </a:solidFill>
                <a:latin typeface="宋体" panose="02010600030101010101" pitchFamily="2" charset="-122"/>
                <a:ea typeface="宋体" panose="02010600030101010101" pitchFamily="2" charset="-122"/>
              </a:rPr>
              <a:t>推荐</a:t>
            </a:r>
            <a:r>
              <a:rPr lang="zh-CN" altLang="en-US" dirty="0">
                <a:solidFill>
                  <a:schemeClr val="accent1"/>
                </a:solidFill>
                <a:latin typeface="宋体" panose="02010600030101010101" pitchFamily="2" charset="-122"/>
                <a:ea typeface="宋体" panose="02010600030101010101" pitchFamily="2" charset="-122"/>
              </a:rPr>
              <a:t>使用</a:t>
            </a:r>
            <a:r>
              <a:rPr lang="en-US" altLang="zh-CN" dirty="0">
                <a:solidFill>
                  <a:schemeClr val="accent1"/>
                </a:solidFill>
                <a:latin typeface="宋体" panose="02010600030101010101" pitchFamily="2" charset="-122"/>
                <a:ea typeface="宋体" panose="02010600030101010101" pitchFamily="2" charset="-122"/>
              </a:rPr>
              <a:t>SSD</a:t>
            </a:r>
            <a:r>
              <a:rPr lang="zh-CN" altLang="en-US" dirty="0">
                <a:solidFill>
                  <a:schemeClr val="accent1"/>
                </a:solidFill>
                <a:latin typeface="宋体" panose="02010600030101010101" pitchFamily="2" charset="-122"/>
                <a:ea typeface="宋体" panose="02010600030101010101" pitchFamily="2" charset="-122"/>
              </a:rPr>
              <a:t>硬盘</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其性能比类似设备更加高效。</a:t>
            </a:r>
            <a:r>
              <a:rPr lang="en-US" altLang="zh-CN" dirty="0">
                <a:solidFill>
                  <a:schemeClr val="accent1"/>
                </a:solidFill>
                <a:latin typeface="宋体" panose="02010600030101010101" pitchFamily="2" charset="-122"/>
                <a:ea typeface="宋体" panose="02010600030101010101" pitchFamily="2" charset="-122"/>
              </a:rPr>
              <a:t>SSD</a:t>
            </a:r>
            <a:r>
              <a:rPr lang="zh-CN" altLang="en-US" dirty="0">
                <a:solidFill>
                  <a:schemeClr val="accent1"/>
                </a:solidFill>
                <a:latin typeface="宋体" panose="02010600030101010101" pitchFamily="2" charset="-122"/>
                <a:ea typeface="宋体" panose="02010600030101010101" pitchFamily="2" charset="-122"/>
              </a:rPr>
              <a:t>硬盘驱动器主要用于存储区块链</a:t>
            </a:r>
            <a:r>
              <a:rPr lang="zh-CN" altLang="en-US" dirty="0" smtClean="0">
                <a:solidFill>
                  <a:schemeClr val="accent1"/>
                </a:solidFill>
                <a:latin typeface="宋体" panose="02010600030101010101" pitchFamily="2" charset="-122"/>
                <a:ea typeface="宋体" panose="02010600030101010101" pitchFamily="2" charset="-122"/>
              </a:rPr>
              <a:t>。</a:t>
            </a:r>
            <a:endParaRPr lang="en-US" altLang="zh-CN" dirty="0" smtClean="0">
              <a:solidFill>
                <a:schemeClr val="accent1"/>
              </a:solidFill>
              <a:latin typeface="宋体" panose="02010600030101010101" pitchFamily="2" charset="-122"/>
              <a:ea typeface="宋体" panose="02010600030101010101" pitchFamily="2" charset="-122"/>
            </a:endParaRPr>
          </a:p>
        </p:txBody>
      </p:sp>
      <p:pic>
        <p:nvPicPr>
          <p:cNvPr id="1026" name="Picture 2" descr="https://timgsa.baidu.com/timg?image&amp;quality=80&amp;size=b9999_10000&amp;sec=1548649128048&amp;di=d2fc447ee8a2230876439949b32ab3a2&amp;imgtype=0&amp;src=http%3A%2F%2Fpic4.58cdn.com.cn%2Fzhuanzh%2Fn_v29d2d916641bd4767808527e6787afc0a.jpg%3Fw%3D750%26h%3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468" y="3666258"/>
            <a:ext cx="4259441" cy="319174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3698" y="3560618"/>
            <a:ext cx="6880047" cy="3000821"/>
          </a:xfrm>
          <a:prstGeom prst="rect">
            <a:avLst/>
          </a:prstGeom>
          <a:noFill/>
        </p:spPr>
        <p:txBody>
          <a:bodyPr wrap="square" rtlCol="0">
            <a:spAutoFit/>
          </a:bodyPr>
          <a:lstStyle/>
          <a:p>
            <a:pPr>
              <a:lnSpc>
                <a:spcPct val="150000"/>
              </a:lnSpc>
            </a:pPr>
            <a:r>
              <a:rPr lang="en-US" altLang="zh-CN" b="1" dirty="0">
                <a:solidFill>
                  <a:schemeClr val="accent1"/>
                </a:solidFill>
                <a:latin typeface="宋体" panose="02010600030101010101" pitchFamily="2" charset="-122"/>
                <a:ea typeface="宋体" panose="02010600030101010101" pitchFamily="2" charset="-122"/>
              </a:rPr>
              <a:t>3.GPU</a:t>
            </a:r>
          </a:p>
          <a:p>
            <a:pPr lvl="1">
              <a:lnSpc>
                <a:spcPct val="150000"/>
              </a:lnSpc>
            </a:pPr>
            <a:r>
              <a:rPr lang="en-US" altLang="zh-CN" dirty="0">
                <a:solidFill>
                  <a:schemeClr val="accent1"/>
                </a:solidFill>
                <a:latin typeface="宋体" panose="02010600030101010101" pitchFamily="2" charset="-122"/>
                <a:ea typeface="宋体" panose="02010600030101010101" pitchFamily="2" charset="-122"/>
              </a:rPr>
              <a:t>GPU</a:t>
            </a:r>
            <a:r>
              <a:rPr lang="zh-CN" altLang="en-US" dirty="0">
                <a:solidFill>
                  <a:schemeClr val="accent1"/>
                </a:solidFill>
                <a:latin typeface="宋体" panose="02010600030101010101" pitchFamily="2" charset="-122"/>
                <a:ea typeface="宋体" panose="02010600030101010101" pitchFamily="2" charset="-122"/>
              </a:rPr>
              <a:t>是设备的重要组成部分</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也是挖掘操作的主要平台</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例如</a:t>
            </a:r>
            <a:r>
              <a:rPr lang="en-US" altLang="zh-CN" dirty="0">
                <a:solidFill>
                  <a:schemeClr val="accent1"/>
                </a:solidFill>
                <a:latin typeface="宋体" panose="02010600030101010101" pitchFamily="2" charset="-122"/>
                <a:ea typeface="宋体" panose="02010600030101010101" pitchFamily="2" charset="-122"/>
              </a:rPr>
              <a:t>,</a:t>
            </a:r>
            <a:r>
              <a:rPr lang="zh-CN" altLang="en-US" dirty="0">
                <a:solidFill>
                  <a:schemeClr val="accent1"/>
                </a:solidFill>
                <a:latin typeface="宋体" panose="02010600030101010101" pitchFamily="2" charset="-122"/>
                <a:ea typeface="宋体" panose="02010600030101010101" pitchFamily="2" charset="-122"/>
              </a:rPr>
              <a:t>包含</a:t>
            </a:r>
            <a:r>
              <a:rPr lang="en-US" altLang="zh-CN" dirty="0">
                <a:solidFill>
                  <a:schemeClr val="accent1"/>
                </a:solidFill>
                <a:latin typeface="宋体" panose="02010600030101010101" pitchFamily="2" charset="-122"/>
                <a:ea typeface="宋体" panose="02010600030101010101" pitchFamily="2" charset="-122"/>
              </a:rPr>
              <a:t>4 4GB RAM</a:t>
            </a:r>
            <a:r>
              <a:rPr lang="zh-CN" altLang="en-US" dirty="0">
                <a:solidFill>
                  <a:schemeClr val="accent1"/>
                </a:solidFill>
                <a:latin typeface="宋体" panose="02010600030101010101" pitchFamily="2" charset="-122"/>
                <a:ea typeface="宋体" panose="02010600030101010101" pitchFamily="2" charset="-122"/>
              </a:rPr>
              <a:t>的 </a:t>
            </a:r>
            <a:r>
              <a:rPr lang="en-US" altLang="zh-CN" dirty="0">
                <a:solidFill>
                  <a:schemeClr val="accent1"/>
                </a:solidFill>
                <a:latin typeface="宋体" panose="02010600030101010101" pitchFamily="2" charset="-122"/>
                <a:ea typeface="宋体" panose="02010600030101010101" pitchFamily="2" charset="-122"/>
              </a:rPr>
              <a:t>Sapphire AMD Radeon R9 380</a:t>
            </a:r>
            <a:r>
              <a:rPr lang="zh-CN" altLang="en-US" dirty="0">
                <a:solidFill>
                  <a:schemeClr val="accent1"/>
                </a:solidFill>
                <a:latin typeface="宋体" panose="02010600030101010101" pitchFamily="2" charset="-122"/>
                <a:ea typeface="宋体" panose="02010600030101010101" pitchFamily="2" charset="-122"/>
              </a:rPr>
              <a:t>图形卡。</a:t>
            </a:r>
            <a:endParaRPr lang="en-US" altLang="zh-CN" dirty="0">
              <a:solidFill>
                <a:schemeClr val="accent1"/>
              </a:solidFill>
              <a:latin typeface="宋体" panose="02010600030101010101" pitchFamily="2" charset="-122"/>
              <a:ea typeface="宋体" panose="02010600030101010101" pitchFamily="2" charset="-122"/>
            </a:endParaRPr>
          </a:p>
          <a:p>
            <a:pPr>
              <a:lnSpc>
                <a:spcPct val="150000"/>
              </a:lnSpc>
            </a:pPr>
            <a:r>
              <a:rPr lang="en-US" altLang="zh-CN" b="1" dirty="0">
                <a:solidFill>
                  <a:schemeClr val="accent1"/>
                </a:solidFill>
                <a:latin typeface="宋体" panose="02010600030101010101" pitchFamily="2" charset="-122"/>
                <a:ea typeface="宋体" panose="02010600030101010101" pitchFamily="2" charset="-122"/>
              </a:rPr>
              <a:t>4.</a:t>
            </a:r>
            <a:r>
              <a:rPr lang="zh-CN" altLang="en-US" b="1" dirty="0">
                <a:solidFill>
                  <a:schemeClr val="accent1"/>
                </a:solidFill>
                <a:latin typeface="宋体" panose="02010600030101010101" pitchFamily="2" charset="-122"/>
                <a:ea typeface="宋体" panose="02010600030101010101" pitchFamily="2" charset="-122"/>
              </a:rPr>
              <a:t>矿池</a:t>
            </a:r>
            <a:endParaRPr lang="en-US" altLang="zh-CN" b="1" dirty="0">
              <a:solidFill>
                <a:schemeClr val="accent1"/>
              </a:solidFill>
              <a:latin typeface="宋体" panose="02010600030101010101" pitchFamily="2" charset="-122"/>
              <a:ea typeface="宋体" panose="02010600030101010101" pitchFamily="2" charset="-122"/>
            </a:endParaRPr>
          </a:p>
          <a:p>
            <a:pPr lvl="1">
              <a:lnSpc>
                <a:spcPct val="150000"/>
              </a:lnSpc>
            </a:pPr>
            <a:r>
              <a:rPr lang="zh-CN" altLang="en-US" dirty="0">
                <a:solidFill>
                  <a:schemeClr val="accent1"/>
                </a:solidFill>
                <a:latin typeface="宋体" panose="02010600030101010101" pitchFamily="2" charset="-122"/>
                <a:ea typeface="宋体" panose="02010600030101010101" pitchFamily="2" charset="-122"/>
              </a:rPr>
              <a:t>一些在线挖掘提供了以太坊挖掘功能，以太坊矿工可以使用相关命令链接到矿池。</a:t>
            </a:r>
            <a:endParaRPr lang="en-US" altLang="zh-CN" dirty="0">
              <a:solidFill>
                <a:schemeClr val="accent1"/>
              </a:solidFill>
              <a:latin typeface="宋体" panose="02010600030101010101" pitchFamily="2" charset="-122"/>
              <a:ea typeface="宋体" panose="02010600030101010101" pitchFamily="2" charset="-122"/>
            </a:endParaRPr>
          </a:p>
          <a:p>
            <a:pPr>
              <a:lnSpc>
                <a:spcPct val="150000"/>
              </a:lnSpc>
            </a:pPr>
            <a:endParaRPr lang="zh-CN" altLang="en-US" dirty="0"/>
          </a:p>
        </p:txBody>
      </p:sp>
    </p:spTree>
    <p:extLst>
      <p:ext uri="{BB962C8B-B14F-4D97-AF65-F5344CB8AC3E}">
        <p14:creationId xmlns:p14="http://schemas.microsoft.com/office/powerpoint/2010/main" val="3723007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69160" y="1857665"/>
            <a:ext cx="9004300" cy="1446550"/>
          </a:xfrm>
          <a:prstGeom prst="rect">
            <a:avLst/>
          </a:prstGeom>
          <a:noFill/>
        </p:spPr>
        <p:txBody>
          <a:bodyPr wrap="square" rtlCol="0">
            <a:spAutoFit/>
          </a:bodyPr>
          <a:lstStyle/>
          <a:p>
            <a:pPr algn="ctr"/>
            <a:r>
              <a:rPr lang="en-US" altLang="zh-CN" sz="8800" b="1" dirty="0" smtClean="0">
                <a:solidFill>
                  <a:schemeClr val="bg1"/>
                </a:solidFill>
                <a:latin typeface="微软雅黑" panose="020B0503020204020204" pitchFamily="34" charset="-122"/>
                <a:ea typeface="微软雅黑" panose="020B0503020204020204" pitchFamily="34" charset="-122"/>
              </a:rPr>
              <a:t>Q&amp;A</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5"/>
          <p:cNvSpPr txBox="1"/>
          <p:nvPr/>
        </p:nvSpPr>
        <p:spPr>
          <a:xfrm>
            <a:off x="649414" y="362933"/>
            <a:ext cx="1623408" cy="419474"/>
          </a:xfrm>
          <a:prstGeom prst="rect">
            <a:avLst/>
          </a:prstGeom>
          <a:noFill/>
        </p:spPr>
        <p:txBody>
          <a:bodyPr wrap="square" lIns="0" tIns="0" rIns="0" bIns="0">
            <a:spAutoFit/>
          </a:bodyPr>
          <a:lstStyle/>
          <a:p>
            <a:pPr>
              <a:lnSpc>
                <a:spcPts val="3580"/>
              </a:lnSpc>
            </a:pPr>
            <a:r>
              <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25">
            <a:extLst>
              <a:ext uri="{FF2B5EF4-FFF2-40B4-BE49-F238E27FC236}">
                <a16:creationId xmlns:a16="http://schemas.microsoft.com/office/drawing/2014/main" id="{F7A618CA-8F2D-455E-BC3C-2E73945B1160}"/>
              </a:ext>
            </a:extLst>
          </p:cNvPr>
          <p:cNvSpPr txBox="1"/>
          <p:nvPr/>
        </p:nvSpPr>
        <p:spPr>
          <a:xfrm>
            <a:off x="2553130" y="362933"/>
            <a:ext cx="8765596" cy="419474"/>
          </a:xfrm>
          <a:prstGeom prst="rect">
            <a:avLst/>
          </a:prstGeom>
          <a:noFill/>
        </p:spPr>
        <p:txBody>
          <a:bodyPr wrap="square" lIns="0" tIns="0" rIns="0" bIns="0">
            <a:spAutoFit/>
          </a:bodyPr>
          <a:lstStyle/>
          <a:p>
            <a:pPr marR="0" lvl="0" indent="0" fontAlgn="auto">
              <a:lnSpc>
                <a:spcPts val="3580"/>
              </a:lnSpc>
              <a:spcBef>
                <a:spcPts val="0"/>
              </a:spcBef>
              <a:spcAft>
                <a:spcPts val="0"/>
              </a:spcAft>
              <a:buClrTx/>
              <a:buSzTx/>
              <a:buFontTx/>
              <a:buNone/>
              <a:tabLst/>
              <a:defRPr/>
            </a:pPr>
            <a:r>
              <a:rPr lang="zh-CN" altLang="en-US" sz="2400" spc="120" dirty="0">
                <a:solidFill>
                  <a:prstClr val="white"/>
                </a:solidFill>
                <a:latin typeface="微软雅黑" panose="020B0503020204020204" pitchFamily="34" charset="-122"/>
                <a:ea typeface="微软雅黑" panose="020B0503020204020204" pitchFamily="34" charset="-122"/>
              </a:rPr>
              <a:t>以太坊架构</a:t>
            </a:r>
            <a:endParaRPr lang="en-US" altLang="zh-CN" sz="2400" spc="120" dirty="0">
              <a:solidFill>
                <a:prstClr val="white"/>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4DDED228-2F12-41E5-B5AE-C5CF389664C3}"/>
              </a:ext>
            </a:extLst>
          </p:cNvPr>
          <p:cNvGraphicFramePr>
            <a:graphicFrameLocks noChangeAspect="1"/>
          </p:cNvGraphicFramePr>
          <p:nvPr>
            <p:extLst>
              <p:ext uri="{D42A27DB-BD31-4B8C-83A1-F6EECF244321}">
                <p14:modId xmlns:p14="http://schemas.microsoft.com/office/powerpoint/2010/main" val="840636299"/>
              </p:ext>
            </p:extLst>
          </p:nvPr>
        </p:nvGraphicFramePr>
        <p:xfrm>
          <a:off x="2500313" y="863249"/>
          <a:ext cx="7191374" cy="6074096"/>
        </p:xfrm>
        <a:graphic>
          <a:graphicData uri="http://schemas.openxmlformats.org/presentationml/2006/ole">
            <mc:AlternateContent xmlns:mc="http://schemas.openxmlformats.org/markup-compatibility/2006">
              <mc:Choice xmlns:v="urn:schemas-microsoft-com:vml" Requires="v">
                <p:oleObj spid="_x0000_s1123" name="Visio" r:id="rId4" imgW="7724581" imgH="6524822" progId="Visio.Drawing.15">
                  <p:embed/>
                </p:oleObj>
              </mc:Choice>
              <mc:Fallback>
                <p:oleObj name="Visio" r:id="rId4" imgW="7724581" imgH="6524822" progId="Visio.Drawing.15">
                  <p:embed/>
                  <p:pic>
                    <p:nvPicPr>
                      <p:cNvPr id="2" name="对象 1">
                        <a:extLst>
                          <a:ext uri="{FF2B5EF4-FFF2-40B4-BE49-F238E27FC236}">
                            <a16:creationId xmlns:a16="http://schemas.microsoft.com/office/drawing/2014/main" id="{4DDED228-2F12-41E5-B5AE-C5CF389664C3}"/>
                          </a:ext>
                        </a:extLst>
                      </p:cNvPr>
                      <p:cNvPicPr/>
                      <p:nvPr/>
                    </p:nvPicPr>
                    <p:blipFill>
                      <a:blip r:embed="rId5"/>
                      <a:stretch>
                        <a:fillRect/>
                      </a:stretch>
                    </p:blipFill>
                    <p:spPr>
                      <a:xfrm>
                        <a:off x="2500313" y="863249"/>
                        <a:ext cx="7191374" cy="6074096"/>
                      </a:xfrm>
                      <a:prstGeom prst="rect">
                        <a:avLst/>
                      </a:prstGeom>
                    </p:spPr>
                  </p:pic>
                </p:oleObj>
              </mc:Fallback>
            </mc:AlternateContent>
          </a:graphicData>
        </a:graphic>
      </p:graphicFrame>
    </p:spTree>
    <p:extLst>
      <p:ext uri="{BB962C8B-B14F-4D97-AF65-F5344CB8AC3E}">
        <p14:creationId xmlns:p14="http://schemas.microsoft.com/office/powerpoint/2010/main" val="352398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5"/>
          <p:cNvSpPr txBox="1"/>
          <p:nvPr/>
        </p:nvSpPr>
        <p:spPr>
          <a:xfrm>
            <a:off x="649414" y="362933"/>
            <a:ext cx="1623408" cy="419474"/>
          </a:xfrm>
          <a:prstGeom prst="rect">
            <a:avLst/>
          </a:prstGeom>
          <a:noFill/>
        </p:spPr>
        <p:txBody>
          <a:bodyPr wrap="square" lIns="0" tIns="0" rIns="0" bIns="0">
            <a:spAutoFit/>
          </a:bodyPr>
          <a:lstStyle/>
          <a:p>
            <a:pPr>
              <a:lnSpc>
                <a:spcPts val="3580"/>
              </a:lnSpc>
            </a:pPr>
            <a:r>
              <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25">
            <a:extLst>
              <a:ext uri="{FF2B5EF4-FFF2-40B4-BE49-F238E27FC236}">
                <a16:creationId xmlns:a16="http://schemas.microsoft.com/office/drawing/2014/main" id="{F7A618CA-8F2D-455E-BC3C-2E73945B1160}"/>
              </a:ext>
            </a:extLst>
          </p:cNvPr>
          <p:cNvSpPr txBox="1"/>
          <p:nvPr/>
        </p:nvSpPr>
        <p:spPr>
          <a:xfrm>
            <a:off x="2553130" y="362933"/>
            <a:ext cx="8765596" cy="419474"/>
          </a:xfrm>
          <a:prstGeom prst="rect">
            <a:avLst/>
          </a:prstGeom>
          <a:noFill/>
        </p:spPr>
        <p:txBody>
          <a:bodyPr wrap="square" lIns="0" tIns="0" rIns="0" bIns="0">
            <a:spAutoFit/>
          </a:bodyPr>
          <a:lstStyle/>
          <a:p>
            <a:pPr marR="0" lvl="0" indent="0" fontAlgn="auto">
              <a:lnSpc>
                <a:spcPts val="3580"/>
              </a:lnSpc>
              <a:spcBef>
                <a:spcPts val="0"/>
              </a:spcBef>
              <a:spcAft>
                <a:spcPts val="0"/>
              </a:spcAft>
              <a:buClrTx/>
              <a:buSzTx/>
              <a:buFontTx/>
              <a:buNone/>
              <a:tabLst/>
              <a:defRPr/>
            </a:pPr>
            <a:r>
              <a:rPr lang="zh-CN" altLang="en-US" sz="2400" spc="120" dirty="0">
                <a:solidFill>
                  <a:prstClr val="white"/>
                </a:solidFill>
                <a:latin typeface="微软雅黑" panose="020B0503020204020204" pitchFamily="34" charset="-122"/>
                <a:ea typeface="微软雅黑" panose="020B0503020204020204" pitchFamily="34" charset="-122"/>
              </a:rPr>
              <a:t>以太坊</a:t>
            </a:r>
            <a:r>
              <a:rPr lang="en-US" altLang="zh-CN" sz="2400" spc="120" dirty="0">
                <a:solidFill>
                  <a:prstClr val="white"/>
                </a:solidFill>
                <a:latin typeface="微软雅黑" panose="020B0503020204020204" pitchFamily="34" charset="-122"/>
                <a:ea typeface="微软雅黑" panose="020B0503020204020204" pitchFamily="34" charset="-122"/>
              </a:rPr>
              <a:t>-</a:t>
            </a:r>
            <a:r>
              <a:rPr lang="zh-CN" altLang="en-US" sz="2400" spc="120" dirty="0">
                <a:solidFill>
                  <a:prstClr val="white"/>
                </a:solidFill>
                <a:latin typeface="微软雅黑" panose="020B0503020204020204" pitchFamily="34" charset="-122"/>
                <a:ea typeface="微软雅黑" panose="020B0503020204020204" pitchFamily="34" charset="-122"/>
              </a:rPr>
              <a:t>创新</a:t>
            </a:r>
            <a:endParaRPr lang="en-US" altLang="zh-CN" sz="2400" spc="120" dirty="0">
              <a:solidFill>
                <a:prstClr val="white"/>
              </a:solidFill>
              <a:latin typeface="微软雅黑" panose="020B0503020204020204" pitchFamily="34" charset="-122"/>
              <a:ea typeface="微软雅黑" panose="020B0503020204020204" pitchFamily="34" charset="-122"/>
            </a:endParaRPr>
          </a:p>
        </p:txBody>
      </p:sp>
      <p:sp>
        <p:nvSpPr>
          <p:cNvPr id="8" name="AutoShape 3">
            <a:extLst>
              <a:ext uri="{FF2B5EF4-FFF2-40B4-BE49-F238E27FC236}">
                <a16:creationId xmlns:a16="http://schemas.microsoft.com/office/drawing/2014/main" id="{20B288D1-D582-4B64-9E37-16681D7416E3}"/>
              </a:ext>
            </a:extLst>
          </p:cNvPr>
          <p:cNvSpPr>
            <a:spLocks noChangeArrowheads="1"/>
          </p:cNvSpPr>
          <p:nvPr/>
        </p:nvSpPr>
        <p:spPr bwMode="gray">
          <a:xfrm>
            <a:off x="5433844" y="4138878"/>
            <a:ext cx="1913713" cy="1909515"/>
          </a:xfrm>
          <a:prstGeom prst="octagon">
            <a:avLst>
              <a:gd name="adj" fmla="val 29287"/>
            </a:avLst>
          </a:prstGeom>
          <a:solidFill>
            <a:srgbClr val="CF632F"/>
          </a:solid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sp>
        <p:nvSpPr>
          <p:cNvPr id="9" name="AutoShape 4">
            <a:extLst>
              <a:ext uri="{FF2B5EF4-FFF2-40B4-BE49-F238E27FC236}">
                <a16:creationId xmlns:a16="http://schemas.microsoft.com/office/drawing/2014/main" id="{E28D5465-F878-46B8-AAE5-B54DE1AEC4D7}"/>
              </a:ext>
            </a:extLst>
          </p:cNvPr>
          <p:cNvSpPr>
            <a:spLocks noChangeArrowheads="1"/>
          </p:cNvSpPr>
          <p:nvPr/>
        </p:nvSpPr>
        <p:spPr bwMode="gray">
          <a:xfrm>
            <a:off x="5379286" y="1314451"/>
            <a:ext cx="1913713" cy="1913712"/>
          </a:xfrm>
          <a:prstGeom prst="octagon">
            <a:avLst>
              <a:gd name="adj" fmla="val 29287"/>
            </a:avLst>
          </a:prstGeom>
          <a:gradFill rotWithShape="1">
            <a:gsLst>
              <a:gs pos="0">
                <a:srgbClr val="9999FF">
                  <a:gamma/>
                  <a:shade val="43137"/>
                  <a:invGamma/>
                </a:srgbClr>
              </a:gs>
              <a:gs pos="50000">
                <a:srgbClr val="9999FF"/>
              </a:gs>
              <a:gs pos="100000">
                <a:srgbClr val="9999FF">
                  <a:gamma/>
                  <a:shade val="43137"/>
                  <a:invGamma/>
                </a:srgbClr>
              </a:gs>
            </a:gsLst>
            <a:lin ang="2700000" scaled="1"/>
          </a:grad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sp>
        <p:nvSpPr>
          <p:cNvPr id="10" name="Rectangle 5">
            <a:extLst>
              <a:ext uri="{FF2B5EF4-FFF2-40B4-BE49-F238E27FC236}">
                <a16:creationId xmlns:a16="http://schemas.microsoft.com/office/drawing/2014/main" id="{F77F0E1F-FA90-4383-923C-FD84BF13730F}"/>
              </a:ext>
            </a:extLst>
          </p:cNvPr>
          <p:cNvSpPr>
            <a:spLocks noChangeArrowheads="1"/>
          </p:cNvSpPr>
          <p:nvPr/>
        </p:nvSpPr>
        <p:spPr bwMode="gray">
          <a:xfrm>
            <a:off x="5435943" y="2118127"/>
            <a:ext cx="1804598"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0"/>
              </a:spcBef>
              <a:spcAft>
                <a:spcPct val="0"/>
              </a:spcAft>
            </a:pPr>
            <a:r>
              <a:rPr lang="en-US" altLang="zh-CN" sz="2400" b="1" dirty="0" err="1">
                <a:solidFill>
                  <a:srgbClr val="FEFEFE"/>
                </a:solidFill>
                <a:latin typeface="+mj-ea"/>
                <a:ea typeface="+mj-ea"/>
                <a:cs typeface="Arial" charset="0"/>
              </a:rPr>
              <a:t>PoW</a:t>
            </a:r>
            <a:endParaRPr lang="en-US" altLang="zh-CN" sz="2400" b="1" dirty="0">
              <a:solidFill>
                <a:srgbClr val="FEFEFE"/>
              </a:solidFill>
              <a:latin typeface="+mj-ea"/>
              <a:ea typeface="+mj-ea"/>
              <a:cs typeface="Arial" charset="0"/>
            </a:endParaRPr>
          </a:p>
          <a:p>
            <a:pPr algn="ctr" defTabSz="914400" fontAlgn="base">
              <a:spcBef>
                <a:spcPct val="0"/>
              </a:spcBef>
              <a:spcAft>
                <a:spcPct val="0"/>
              </a:spcAft>
            </a:pPr>
            <a:r>
              <a:rPr lang="zh-CN" altLang="en-US" sz="2400" b="1" dirty="0">
                <a:solidFill>
                  <a:srgbClr val="FEFEFE"/>
                </a:solidFill>
                <a:latin typeface="+mj-ea"/>
                <a:ea typeface="+mj-ea"/>
                <a:cs typeface="Arial" charset="0"/>
              </a:rPr>
              <a:t>机制</a:t>
            </a:r>
            <a:endParaRPr lang="en-US" altLang="zh-CN" sz="2400" b="1" dirty="0">
              <a:solidFill>
                <a:srgbClr val="FEFEFE"/>
              </a:solidFill>
              <a:latin typeface="+mj-ea"/>
              <a:ea typeface="+mj-ea"/>
              <a:cs typeface="Arial" charset="0"/>
            </a:endParaRPr>
          </a:p>
        </p:txBody>
      </p:sp>
      <p:sp>
        <p:nvSpPr>
          <p:cNvPr id="14" name="AutoShape 6">
            <a:extLst>
              <a:ext uri="{FF2B5EF4-FFF2-40B4-BE49-F238E27FC236}">
                <a16:creationId xmlns:a16="http://schemas.microsoft.com/office/drawing/2014/main" id="{B1F1C0C3-80AA-4165-BCED-58CEA6E01858}"/>
              </a:ext>
            </a:extLst>
          </p:cNvPr>
          <p:cNvSpPr>
            <a:spLocks noChangeArrowheads="1"/>
          </p:cNvSpPr>
          <p:nvPr/>
        </p:nvSpPr>
        <p:spPr bwMode="ltGray">
          <a:xfrm>
            <a:off x="3964984" y="2716161"/>
            <a:ext cx="1913713" cy="1913712"/>
          </a:xfrm>
          <a:prstGeom prst="octagon">
            <a:avLst>
              <a:gd name="adj" fmla="val 29287"/>
            </a:avLst>
          </a:prstGeom>
          <a:gradFill rotWithShape="1">
            <a:gsLst>
              <a:gs pos="0">
                <a:srgbClr val="45AB7D">
                  <a:gamma/>
                  <a:shade val="43137"/>
                  <a:invGamma/>
                </a:srgbClr>
              </a:gs>
              <a:gs pos="50000">
                <a:srgbClr val="45AB7D"/>
              </a:gs>
              <a:gs pos="100000">
                <a:srgbClr val="45AB7D">
                  <a:gamma/>
                  <a:shade val="43137"/>
                  <a:invGamma/>
                </a:srgbClr>
              </a:gs>
            </a:gsLst>
            <a:lin ang="2700000" scaled="1"/>
          </a:grad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sp>
        <p:nvSpPr>
          <p:cNvPr id="15" name="AutoShape 7">
            <a:extLst>
              <a:ext uri="{FF2B5EF4-FFF2-40B4-BE49-F238E27FC236}">
                <a16:creationId xmlns:a16="http://schemas.microsoft.com/office/drawing/2014/main" id="{E2B7E23C-6327-4D0B-BCD1-2C4BA53FC216}"/>
              </a:ext>
            </a:extLst>
          </p:cNvPr>
          <p:cNvSpPr>
            <a:spLocks noChangeArrowheads="1"/>
          </p:cNvSpPr>
          <p:nvPr/>
        </p:nvSpPr>
        <p:spPr bwMode="gray">
          <a:xfrm>
            <a:off x="6852342" y="2728751"/>
            <a:ext cx="1905319" cy="1871745"/>
          </a:xfrm>
          <a:prstGeom prst="octagon">
            <a:avLst>
              <a:gd name="adj" fmla="val 29287"/>
            </a:avLst>
          </a:prstGeom>
          <a:gradFill rotWithShape="1">
            <a:gsLst>
              <a:gs pos="0">
                <a:srgbClr val="969696">
                  <a:gamma/>
                  <a:shade val="43137"/>
                  <a:invGamma/>
                </a:srgbClr>
              </a:gs>
              <a:gs pos="50000">
                <a:srgbClr val="969696"/>
              </a:gs>
              <a:gs pos="100000">
                <a:srgbClr val="969696">
                  <a:gamma/>
                  <a:shade val="43137"/>
                  <a:invGamma/>
                </a:srgbClr>
              </a:gs>
            </a:gsLst>
            <a:lin ang="2700000" scaled="1"/>
          </a:grad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sp>
        <p:nvSpPr>
          <p:cNvPr id="16" name="Rectangle 8">
            <a:extLst>
              <a:ext uri="{FF2B5EF4-FFF2-40B4-BE49-F238E27FC236}">
                <a16:creationId xmlns:a16="http://schemas.microsoft.com/office/drawing/2014/main" id="{7E0B0239-77D1-4943-8C74-750AC607A611}"/>
              </a:ext>
            </a:extLst>
          </p:cNvPr>
          <p:cNvSpPr>
            <a:spLocks noChangeArrowheads="1"/>
          </p:cNvSpPr>
          <p:nvPr/>
        </p:nvSpPr>
        <p:spPr bwMode="gray">
          <a:xfrm>
            <a:off x="4147543" y="3059192"/>
            <a:ext cx="1523416"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0"/>
              </a:spcBef>
              <a:spcAft>
                <a:spcPct val="0"/>
              </a:spcAft>
            </a:pPr>
            <a:r>
              <a:rPr lang="zh-CN" altLang="en-US" sz="2400" b="1" dirty="0">
                <a:solidFill>
                  <a:srgbClr val="FEFEFE"/>
                </a:solidFill>
                <a:latin typeface="+mj-ea"/>
                <a:ea typeface="+mj-ea"/>
                <a:cs typeface="Arial" charset="0"/>
              </a:rPr>
              <a:t>计算和图灵完备</a:t>
            </a:r>
            <a:endParaRPr lang="en-US" altLang="zh-CN" sz="2400" b="1" dirty="0">
              <a:solidFill>
                <a:srgbClr val="FEFEFE"/>
              </a:solidFill>
              <a:latin typeface="+mj-ea"/>
              <a:ea typeface="+mj-ea"/>
              <a:cs typeface="Arial" charset="0"/>
            </a:endParaRPr>
          </a:p>
        </p:txBody>
      </p:sp>
      <p:sp>
        <p:nvSpPr>
          <p:cNvPr id="17" name="Rectangle 9">
            <a:extLst>
              <a:ext uri="{FF2B5EF4-FFF2-40B4-BE49-F238E27FC236}">
                <a16:creationId xmlns:a16="http://schemas.microsoft.com/office/drawing/2014/main" id="{EB608EAE-5DBF-4BD1-9D25-5746BD3C45A6}"/>
              </a:ext>
            </a:extLst>
          </p:cNvPr>
          <p:cNvSpPr>
            <a:spLocks noChangeArrowheads="1"/>
          </p:cNvSpPr>
          <p:nvPr/>
        </p:nvSpPr>
        <p:spPr bwMode="gray">
          <a:xfrm>
            <a:off x="6984538" y="3059192"/>
            <a:ext cx="1628335"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0"/>
              </a:spcBef>
              <a:spcAft>
                <a:spcPct val="0"/>
              </a:spcAft>
            </a:pPr>
            <a:r>
              <a:rPr lang="en-US" altLang="zh-CN" sz="2400" b="1" dirty="0">
                <a:solidFill>
                  <a:srgbClr val="FEFEFE"/>
                </a:solidFill>
                <a:latin typeface="+mj-ea"/>
                <a:ea typeface="+mj-ea"/>
                <a:cs typeface="Arial" charset="0"/>
              </a:rPr>
              <a:t>EVM</a:t>
            </a:r>
            <a:r>
              <a:rPr lang="zh-CN" altLang="en-US" sz="2400" b="1" dirty="0">
                <a:solidFill>
                  <a:srgbClr val="FEFEFE"/>
                </a:solidFill>
                <a:latin typeface="+mj-ea"/>
                <a:ea typeface="+mj-ea"/>
                <a:cs typeface="Arial" charset="0"/>
              </a:rPr>
              <a:t>高级语言</a:t>
            </a:r>
            <a:endParaRPr lang="en-US" altLang="zh-CN" sz="2400" b="1" dirty="0">
              <a:solidFill>
                <a:srgbClr val="FEFEFE"/>
              </a:solidFill>
              <a:latin typeface="+mj-ea"/>
              <a:ea typeface="+mj-ea"/>
              <a:cs typeface="Arial" charset="0"/>
            </a:endParaRPr>
          </a:p>
        </p:txBody>
      </p:sp>
      <p:sp>
        <p:nvSpPr>
          <p:cNvPr id="18" name="Rectangle 10">
            <a:extLst>
              <a:ext uri="{FF2B5EF4-FFF2-40B4-BE49-F238E27FC236}">
                <a16:creationId xmlns:a16="http://schemas.microsoft.com/office/drawing/2014/main" id="{F806C518-B8E5-4C0F-BBAF-87914299D942}"/>
              </a:ext>
            </a:extLst>
          </p:cNvPr>
          <p:cNvSpPr>
            <a:spLocks noChangeArrowheads="1"/>
          </p:cNvSpPr>
          <p:nvPr/>
        </p:nvSpPr>
        <p:spPr bwMode="gray">
          <a:xfrm>
            <a:off x="5668861" y="4325642"/>
            <a:ext cx="1443678"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0"/>
              </a:spcBef>
              <a:spcAft>
                <a:spcPct val="0"/>
              </a:spcAft>
            </a:pPr>
            <a:r>
              <a:rPr lang="zh-CN" altLang="en-US" sz="2400" b="1" dirty="0">
                <a:solidFill>
                  <a:srgbClr val="FEFEFE"/>
                </a:solidFill>
                <a:latin typeface="+mj-ea"/>
                <a:ea typeface="+mj-ea"/>
                <a:cs typeface="Arial" charset="0"/>
              </a:rPr>
              <a:t>以太坊</a:t>
            </a:r>
            <a:r>
              <a:rPr lang="en-US" altLang="zh-CN" sz="2400" b="1" dirty="0">
                <a:solidFill>
                  <a:srgbClr val="FEFEFE"/>
                </a:solidFill>
                <a:latin typeface="+mj-ea"/>
                <a:ea typeface="+mj-ea"/>
                <a:cs typeface="Arial" charset="0"/>
              </a:rPr>
              <a:t>P2P</a:t>
            </a:r>
            <a:r>
              <a:rPr lang="zh-CN" altLang="en-US" sz="2400" b="1" dirty="0">
                <a:solidFill>
                  <a:srgbClr val="FEFEFE"/>
                </a:solidFill>
                <a:latin typeface="+mj-ea"/>
                <a:ea typeface="+mj-ea"/>
                <a:cs typeface="Arial" charset="0"/>
              </a:rPr>
              <a:t>网络</a:t>
            </a:r>
            <a:endParaRPr lang="en-US" altLang="zh-CN" sz="2400" b="1" dirty="0">
              <a:solidFill>
                <a:srgbClr val="FEFEFE"/>
              </a:solidFill>
              <a:latin typeface="+mj-ea"/>
              <a:ea typeface="+mj-ea"/>
              <a:cs typeface="Arial" charset="0"/>
            </a:endParaRPr>
          </a:p>
        </p:txBody>
      </p:sp>
      <p:grpSp>
        <p:nvGrpSpPr>
          <p:cNvPr id="19" name="Group 11">
            <a:extLst>
              <a:ext uri="{FF2B5EF4-FFF2-40B4-BE49-F238E27FC236}">
                <a16:creationId xmlns:a16="http://schemas.microsoft.com/office/drawing/2014/main" id="{4AA0F33B-ED65-49D8-863E-58BCEB575651}"/>
              </a:ext>
            </a:extLst>
          </p:cNvPr>
          <p:cNvGrpSpPr>
            <a:grpSpLocks/>
          </p:cNvGrpSpPr>
          <p:nvPr/>
        </p:nvGrpSpPr>
        <p:grpSpPr bwMode="auto">
          <a:xfrm>
            <a:off x="4712005" y="3952108"/>
            <a:ext cx="520396" cy="524592"/>
            <a:chOff x="523" y="2809"/>
            <a:chExt cx="876" cy="882"/>
          </a:xfrm>
        </p:grpSpPr>
        <p:sp>
          <p:nvSpPr>
            <p:cNvPr id="20" name="Oval 12">
              <a:extLst>
                <a:ext uri="{FF2B5EF4-FFF2-40B4-BE49-F238E27FC236}">
                  <a16:creationId xmlns:a16="http://schemas.microsoft.com/office/drawing/2014/main" id="{C51365A1-D3D3-4AC4-847E-7D967B494DD2}"/>
                </a:ext>
              </a:extLst>
            </p:cNvPr>
            <p:cNvSpPr>
              <a:spLocks noChangeArrowheads="1"/>
            </p:cNvSpPr>
            <p:nvPr/>
          </p:nvSpPr>
          <p:spPr bwMode="gray">
            <a:xfrm>
              <a:off x="523" y="2809"/>
              <a:ext cx="876" cy="876"/>
            </a:xfrm>
            <a:prstGeom prst="ellipse">
              <a:avLst/>
            </a:prstGeom>
            <a:noFill/>
            <a:ln w="19050" algn="ctr">
              <a:solidFill>
                <a:srgbClr val="FFFFFF">
                  <a:alpha val="30000"/>
                </a:srgbClr>
              </a:solidFill>
              <a:round/>
              <a:headEnd/>
              <a:tailEnd/>
            </a:ln>
            <a:effectLst/>
            <a:extLst>
              <a:ext uri="{909E8E84-426E-40DD-AFC4-6F175D3DCCD1}">
                <a14:hiddenFill xmlns:a14="http://schemas.microsoft.com/office/drawing/2010/main">
                  <a:solidFill>
                    <a:srgbClr val="5F5F5F">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21" name="Line 13">
              <a:extLst>
                <a:ext uri="{FF2B5EF4-FFF2-40B4-BE49-F238E27FC236}">
                  <a16:creationId xmlns:a16="http://schemas.microsoft.com/office/drawing/2014/main" id="{F4F3FEBC-26AA-4927-A4CB-7713EBFF05C3}"/>
                </a:ext>
              </a:extLst>
            </p:cNvPr>
            <p:cNvSpPr>
              <a:spLocks noChangeShapeType="1"/>
            </p:cNvSpPr>
            <p:nvPr/>
          </p:nvSpPr>
          <p:spPr bwMode="gray">
            <a:xfrm>
              <a:off x="964" y="2809"/>
              <a:ext cx="0" cy="870"/>
            </a:xfrm>
            <a:prstGeom prst="line">
              <a:avLst/>
            </a:prstGeom>
            <a:noFill/>
            <a:ln w="19050">
              <a:solidFill>
                <a:srgbClr val="FFFFFF">
                  <a:alpha val="30000"/>
                </a:srgbClr>
              </a:solidFill>
              <a:round/>
              <a:headEnd/>
              <a:tailEnd/>
            </a:ln>
            <a:effectLst/>
            <a:extLs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22" name="Line 14">
              <a:extLst>
                <a:ext uri="{FF2B5EF4-FFF2-40B4-BE49-F238E27FC236}">
                  <a16:creationId xmlns:a16="http://schemas.microsoft.com/office/drawing/2014/main" id="{099160AE-DD3E-4BCE-9D72-1256FE12514F}"/>
                </a:ext>
              </a:extLst>
            </p:cNvPr>
            <p:cNvSpPr>
              <a:spLocks noChangeShapeType="1"/>
            </p:cNvSpPr>
            <p:nvPr/>
          </p:nvSpPr>
          <p:spPr bwMode="gray">
            <a:xfrm>
              <a:off x="523" y="3244"/>
              <a:ext cx="876" cy="0"/>
            </a:xfrm>
            <a:prstGeom prst="line">
              <a:avLst/>
            </a:prstGeom>
            <a:noFill/>
            <a:ln w="19050">
              <a:solidFill>
                <a:srgbClr val="FFFFFF">
                  <a:alpha val="30000"/>
                </a:srgbClr>
              </a:solidFill>
              <a:round/>
              <a:headEnd/>
              <a:tailEnd/>
            </a:ln>
            <a:effectLst/>
            <a:extLs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23" name="Freeform 15">
              <a:extLst>
                <a:ext uri="{FF2B5EF4-FFF2-40B4-BE49-F238E27FC236}">
                  <a16:creationId xmlns:a16="http://schemas.microsoft.com/office/drawing/2014/main" id="{6F8A7DAB-9A0A-4B0F-BEF1-1251348E2B6A}"/>
                </a:ext>
              </a:extLst>
            </p:cNvPr>
            <p:cNvSpPr>
              <a:spLocks/>
            </p:cNvSpPr>
            <p:nvPr/>
          </p:nvSpPr>
          <p:spPr bwMode="gray">
            <a:xfrm>
              <a:off x="1023" y="2815"/>
              <a:ext cx="182" cy="864"/>
            </a:xfrm>
            <a:custGeom>
              <a:avLst/>
              <a:gdLst>
                <a:gd name="T0" fmla="*/ 0 w 182"/>
                <a:gd name="T1" fmla="*/ 0 h 864"/>
                <a:gd name="T2" fmla="*/ 182 w 182"/>
                <a:gd name="T3" fmla="*/ 435 h 864"/>
                <a:gd name="T4" fmla="*/ 6 w 182"/>
                <a:gd name="T5" fmla="*/ 864 h 864"/>
              </a:gdLst>
              <a:ahLst/>
              <a:cxnLst>
                <a:cxn ang="0">
                  <a:pos x="T0" y="T1"/>
                </a:cxn>
                <a:cxn ang="0">
                  <a:pos x="T2" y="T3"/>
                </a:cxn>
                <a:cxn ang="0">
                  <a:pos x="T4" y="T5"/>
                </a:cxn>
              </a:cxnLst>
              <a:rect l="0" t="0" r="r" b="b"/>
              <a:pathLst>
                <a:path w="182" h="864">
                  <a:moveTo>
                    <a:pt x="0" y="0"/>
                  </a:moveTo>
                  <a:cubicBezTo>
                    <a:pt x="59" y="89"/>
                    <a:pt x="182" y="177"/>
                    <a:pt x="182" y="435"/>
                  </a:cubicBezTo>
                  <a:cubicBezTo>
                    <a:pt x="182" y="693"/>
                    <a:pt x="70" y="800"/>
                    <a:pt x="6" y="864"/>
                  </a:cubicBezTo>
                </a:path>
              </a:pathLst>
            </a:custGeom>
            <a:noFill/>
            <a:ln w="19050" cap="flat" cmpd="sng">
              <a:solidFill>
                <a:srgbClr val="FFFFFF">
                  <a:alpha val="30000"/>
                </a:srgbClr>
              </a:solidFill>
              <a:prstDash val="solid"/>
              <a:round/>
              <a:headEnd type="none" w="med" len="med"/>
              <a:tailEnd type="none" w="med" len="med"/>
            </a:ln>
            <a:effectLst/>
            <a:extLst>
              <a:ext uri="{909E8E84-426E-40DD-AFC4-6F175D3DCCD1}">
                <a14:hiddenFill xmlns:a14="http://schemas.microsoft.com/office/drawing/2010/main">
                  <a:solidFill>
                    <a:srgbClr val="5F5F5F">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25" name="Freeform 16">
              <a:extLst>
                <a:ext uri="{FF2B5EF4-FFF2-40B4-BE49-F238E27FC236}">
                  <a16:creationId xmlns:a16="http://schemas.microsoft.com/office/drawing/2014/main" id="{01DD3041-E014-4DA6-BCF8-C13E50D36F65}"/>
                </a:ext>
              </a:extLst>
            </p:cNvPr>
            <p:cNvSpPr>
              <a:spLocks/>
            </p:cNvSpPr>
            <p:nvPr/>
          </p:nvSpPr>
          <p:spPr bwMode="gray">
            <a:xfrm>
              <a:off x="726" y="2821"/>
              <a:ext cx="197" cy="870"/>
            </a:xfrm>
            <a:custGeom>
              <a:avLst/>
              <a:gdLst>
                <a:gd name="T0" fmla="*/ 167 w 197"/>
                <a:gd name="T1" fmla="*/ 0 h 870"/>
                <a:gd name="T2" fmla="*/ 0 w 197"/>
                <a:gd name="T3" fmla="*/ 436 h 870"/>
                <a:gd name="T4" fmla="*/ 197 w 197"/>
                <a:gd name="T5" fmla="*/ 870 h 870"/>
              </a:gdLst>
              <a:ahLst/>
              <a:cxnLst>
                <a:cxn ang="0">
                  <a:pos x="T0" y="T1"/>
                </a:cxn>
                <a:cxn ang="0">
                  <a:pos x="T2" y="T3"/>
                </a:cxn>
                <a:cxn ang="0">
                  <a:pos x="T4" y="T5"/>
                </a:cxn>
              </a:cxnLst>
              <a:rect l="0" t="0" r="r" b="b"/>
              <a:pathLst>
                <a:path w="197" h="870">
                  <a:moveTo>
                    <a:pt x="167" y="0"/>
                  </a:moveTo>
                  <a:cubicBezTo>
                    <a:pt x="117" y="64"/>
                    <a:pt x="0" y="178"/>
                    <a:pt x="0" y="436"/>
                  </a:cubicBezTo>
                  <a:cubicBezTo>
                    <a:pt x="0" y="694"/>
                    <a:pt x="124" y="769"/>
                    <a:pt x="197" y="870"/>
                  </a:cubicBezTo>
                </a:path>
              </a:pathLst>
            </a:custGeom>
            <a:noFill/>
            <a:ln w="19050" cap="flat" cmpd="sng">
              <a:solidFill>
                <a:srgbClr val="FFFFFF">
                  <a:alpha val="30000"/>
                </a:srgbClr>
              </a:solidFill>
              <a:prstDash val="solid"/>
              <a:round/>
              <a:headEnd type="none" w="med" len="med"/>
              <a:tailEnd type="none" w="med" len="med"/>
            </a:ln>
            <a:effectLst/>
            <a:extLst>
              <a:ext uri="{909E8E84-426E-40DD-AFC4-6F175D3DCCD1}">
                <a14:hiddenFill xmlns:a14="http://schemas.microsoft.com/office/drawing/2010/main">
                  <a:solidFill>
                    <a:srgbClr val="5F5F5F">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26" name="Freeform 17">
              <a:extLst>
                <a:ext uri="{FF2B5EF4-FFF2-40B4-BE49-F238E27FC236}">
                  <a16:creationId xmlns:a16="http://schemas.microsoft.com/office/drawing/2014/main" id="{C81A4575-B32E-48CF-A517-209020707565}"/>
                </a:ext>
              </a:extLst>
            </p:cNvPr>
            <p:cNvSpPr>
              <a:spLocks/>
            </p:cNvSpPr>
            <p:nvPr/>
          </p:nvSpPr>
          <p:spPr bwMode="gray">
            <a:xfrm rot="5400000">
              <a:off x="892" y="3171"/>
              <a:ext cx="114" cy="653"/>
            </a:xfrm>
            <a:custGeom>
              <a:avLst/>
              <a:gdLst>
                <a:gd name="T0" fmla="*/ 167 w 197"/>
                <a:gd name="T1" fmla="*/ 0 h 870"/>
                <a:gd name="T2" fmla="*/ 0 w 197"/>
                <a:gd name="T3" fmla="*/ 436 h 870"/>
                <a:gd name="T4" fmla="*/ 197 w 197"/>
                <a:gd name="T5" fmla="*/ 870 h 870"/>
              </a:gdLst>
              <a:ahLst/>
              <a:cxnLst>
                <a:cxn ang="0">
                  <a:pos x="T0" y="T1"/>
                </a:cxn>
                <a:cxn ang="0">
                  <a:pos x="T2" y="T3"/>
                </a:cxn>
                <a:cxn ang="0">
                  <a:pos x="T4" y="T5"/>
                </a:cxn>
              </a:cxnLst>
              <a:rect l="0" t="0" r="r" b="b"/>
              <a:pathLst>
                <a:path w="197" h="870">
                  <a:moveTo>
                    <a:pt x="167" y="0"/>
                  </a:moveTo>
                  <a:cubicBezTo>
                    <a:pt x="117" y="64"/>
                    <a:pt x="0" y="178"/>
                    <a:pt x="0" y="436"/>
                  </a:cubicBezTo>
                  <a:cubicBezTo>
                    <a:pt x="0" y="694"/>
                    <a:pt x="124" y="769"/>
                    <a:pt x="197" y="870"/>
                  </a:cubicBezTo>
                </a:path>
              </a:pathLst>
            </a:custGeom>
            <a:noFill/>
            <a:ln w="19050" cap="flat" cmpd="sng">
              <a:solidFill>
                <a:srgbClr val="FFFFFF">
                  <a:alpha val="30000"/>
                </a:srgbClr>
              </a:solidFill>
              <a:prstDash val="solid"/>
              <a:round/>
              <a:headEnd type="none" w="med" len="med"/>
              <a:tailEnd type="none" w="med" len="med"/>
            </a:ln>
            <a:effectLst/>
            <a:extLst>
              <a:ext uri="{909E8E84-426E-40DD-AFC4-6F175D3DCCD1}">
                <a14:hiddenFill xmlns:a14="http://schemas.microsoft.com/office/drawing/2010/main">
                  <a:solidFill>
                    <a:srgbClr val="5F5F5F">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27" name="Freeform 18">
              <a:extLst>
                <a:ext uri="{FF2B5EF4-FFF2-40B4-BE49-F238E27FC236}">
                  <a16:creationId xmlns:a16="http://schemas.microsoft.com/office/drawing/2014/main" id="{02E1E87F-37CA-4B2B-9D03-D43E55EFB361}"/>
                </a:ext>
              </a:extLst>
            </p:cNvPr>
            <p:cNvSpPr>
              <a:spLocks/>
            </p:cNvSpPr>
            <p:nvPr/>
          </p:nvSpPr>
          <p:spPr bwMode="gray">
            <a:xfrm rot="16200000" flipV="1">
              <a:off x="900" y="2668"/>
              <a:ext cx="114" cy="653"/>
            </a:xfrm>
            <a:custGeom>
              <a:avLst/>
              <a:gdLst>
                <a:gd name="T0" fmla="*/ 167 w 197"/>
                <a:gd name="T1" fmla="*/ 0 h 870"/>
                <a:gd name="T2" fmla="*/ 0 w 197"/>
                <a:gd name="T3" fmla="*/ 436 h 870"/>
                <a:gd name="T4" fmla="*/ 197 w 197"/>
                <a:gd name="T5" fmla="*/ 870 h 870"/>
              </a:gdLst>
              <a:ahLst/>
              <a:cxnLst>
                <a:cxn ang="0">
                  <a:pos x="T0" y="T1"/>
                </a:cxn>
                <a:cxn ang="0">
                  <a:pos x="T2" y="T3"/>
                </a:cxn>
                <a:cxn ang="0">
                  <a:pos x="T4" y="T5"/>
                </a:cxn>
              </a:cxnLst>
              <a:rect l="0" t="0" r="r" b="b"/>
              <a:pathLst>
                <a:path w="197" h="870">
                  <a:moveTo>
                    <a:pt x="167" y="0"/>
                  </a:moveTo>
                  <a:cubicBezTo>
                    <a:pt x="117" y="64"/>
                    <a:pt x="0" y="178"/>
                    <a:pt x="0" y="436"/>
                  </a:cubicBezTo>
                  <a:cubicBezTo>
                    <a:pt x="0" y="694"/>
                    <a:pt x="124" y="769"/>
                    <a:pt x="197" y="870"/>
                  </a:cubicBezTo>
                </a:path>
              </a:pathLst>
            </a:custGeom>
            <a:noFill/>
            <a:ln w="19050" cap="flat" cmpd="sng">
              <a:solidFill>
                <a:srgbClr val="FFFFFF">
                  <a:alpha val="30000"/>
                </a:srgbClr>
              </a:solidFill>
              <a:prstDash val="solid"/>
              <a:round/>
              <a:headEnd type="none" w="med" len="med"/>
              <a:tailEnd type="none" w="med" len="med"/>
            </a:ln>
            <a:effectLst/>
            <a:extLst>
              <a:ext uri="{909E8E84-426E-40DD-AFC4-6F175D3DCCD1}">
                <a14:hiddenFill xmlns:a14="http://schemas.microsoft.com/office/drawing/2010/main">
                  <a:solidFill>
                    <a:srgbClr val="5F5F5F">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grpSp>
      <p:grpSp>
        <p:nvGrpSpPr>
          <p:cNvPr id="28" name="Group 19">
            <a:extLst>
              <a:ext uri="{FF2B5EF4-FFF2-40B4-BE49-F238E27FC236}">
                <a16:creationId xmlns:a16="http://schemas.microsoft.com/office/drawing/2014/main" id="{29BAFD47-ECF1-4412-9039-ABCA27CAED29}"/>
              </a:ext>
            </a:extLst>
          </p:cNvPr>
          <p:cNvGrpSpPr>
            <a:grpSpLocks/>
          </p:cNvGrpSpPr>
          <p:nvPr/>
        </p:nvGrpSpPr>
        <p:grpSpPr bwMode="auto">
          <a:xfrm>
            <a:off x="7406310" y="3912237"/>
            <a:ext cx="797380" cy="507805"/>
            <a:chOff x="3824" y="1835"/>
            <a:chExt cx="491" cy="312"/>
          </a:xfrm>
        </p:grpSpPr>
        <p:grpSp>
          <p:nvGrpSpPr>
            <p:cNvPr id="29" name="Group 20">
              <a:extLst>
                <a:ext uri="{FF2B5EF4-FFF2-40B4-BE49-F238E27FC236}">
                  <a16:creationId xmlns:a16="http://schemas.microsoft.com/office/drawing/2014/main" id="{22456EE3-DA91-43C4-8D8B-AC8CC1F4DD3D}"/>
                </a:ext>
              </a:extLst>
            </p:cNvPr>
            <p:cNvGrpSpPr>
              <a:grpSpLocks/>
            </p:cNvGrpSpPr>
            <p:nvPr/>
          </p:nvGrpSpPr>
          <p:grpSpPr bwMode="auto">
            <a:xfrm>
              <a:off x="3824" y="1835"/>
              <a:ext cx="491" cy="312"/>
              <a:chOff x="347" y="2022"/>
              <a:chExt cx="491" cy="312"/>
            </a:xfrm>
          </p:grpSpPr>
          <p:sp>
            <p:nvSpPr>
              <p:cNvPr id="31" name="Freeform 21">
                <a:extLst>
                  <a:ext uri="{FF2B5EF4-FFF2-40B4-BE49-F238E27FC236}">
                    <a16:creationId xmlns:a16="http://schemas.microsoft.com/office/drawing/2014/main" id="{D0219209-CAE0-4504-9C11-4E4D80E35614}"/>
                  </a:ext>
                </a:extLst>
              </p:cNvPr>
              <p:cNvSpPr>
                <a:spLocks/>
              </p:cNvSpPr>
              <p:nvPr/>
            </p:nvSpPr>
            <p:spPr bwMode="gray">
              <a:xfrm>
                <a:off x="347" y="2022"/>
                <a:ext cx="491" cy="312"/>
              </a:xfrm>
              <a:custGeom>
                <a:avLst/>
                <a:gdLst>
                  <a:gd name="T0" fmla="*/ 9 w 491"/>
                  <a:gd name="T1" fmla="*/ 96 h 312"/>
                  <a:gd name="T2" fmla="*/ 10 w 491"/>
                  <a:gd name="T3" fmla="*/ 159 h 312"/>
                  <a:gd name="T4" fmla="*/ 288 w 491"/>
                  <a:gd name="T5" fmla="*/ 312 h 312"/>
                  <a:gd name="T6" fmla="*/ 486 w 491"/>
                  <a:gd name="T7" fmla="*/ 184 h 312"/>
                  <a:gd name="T8" fmla="*/ 303 w 491"/>
                  <a:gd name="T9" fmla="*/ 302 h 312"/>
                  <a:gd name="T10" fmla="*/ 283 w 491"/>
                  <a:gd name="T11" fmla="*/ 246 h 312"/>
                  <a:gd name="T12" fmla="*/ 480 w 491"/>
                  <a:gd name="T13" fmla="*/ 128 h 312"/>
                  <a:gd name="T14" fmla="*/ 202 w 491"/>
                  <a:gd name="T15" fmla="*/ 0 h 312"/>
                  <a:gd name="T16" fmla="*/ 9 w 491"/>
                  <a:gd name="T17" fmla="*/ 9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312">
                    <a:moveTo>
                      <a:pt x="9" y="96"/>
                    </a:moveTo>
                    <a:cubicBezTo>
                      <a:pt x="0" y="133"/>
                      <a:pt x="1" y="139"/>
                      <a:pt x="10" y="159"/>
                    </a:cubicBezTo>
                    <a:cubicBezTo>
                      <a:pt x="57" y="195"/>
                      <a:pt x="255" y="300"/>
                      <a:pt x="288" y="312"/>
                    </a:cubicBezTo>
                    <a:cubicBezTo>
                      <a:pt x="346" y="289"/>
                      <a:pt x="457" y="207"/>
                      <a:pt x="486" y="184"/>
                    </a:cubicBezTo>
                    <a:cubicBezTo>
                      <a:pt x="491" y="173"/>
                      <a:pt x="337" y="292"/>
                      <a:pt x="303" y="302"/>
                    </a:cubicBezTo>
                    <a:cubicBezTo>
                      <a:pt x="296" y="310"/>
                      <a:pt x="254" y="274"/>
                      <a:pt x="283" y="246"/>
                    </a:cubicBezTo>
                    <a:cubicBezTo>
                      <a:pt x="338" y="217"/>
                      <a:pt x="378" y="180"/>
                      <a:pt x="480" y="128"/>
                    </a:cubicBezTo>
                    <a:cubicBezTo>
                      <a:pt x="343" y="66"/>
                      <a:pt x="288" y="30"/>
                      <a:pt x="202" y="0"/>
                    </a:cubicBezTo>
                    <a:cubicBezTo>
                      <a:pt x="100" y="33"/>
                      <a:pt x="46" y="75"/>
                      <a:pt x="9" y="96"/>
                    </a:cubicBezTo>
                    <a:close/>
                  </a:path>
                </a:pathLst>
              </a:custGeom>
              <a:noFill/>
              <a:ln w="19050" cap="flat" cmpd="sng">
                <a:solidFill>
                  <a:srgbClr val="FFFFFF">
                    <a:alpha val="35001"/>
                  </a:srgbClr>
                </a:solidFill>
                <a:prstDash val="solid"/>
                <a:round/>
                <a:headEnd/>
                <a:tailEnd/>
              </a:ln>
              <a:effectLst/>
              <a:extLst>
                <a:ext uri="{909E8E84-426E-40DD-AFC4-6F175D3DCCD1}">
                  <a14:hiddenFill xmlns:a14="http://schemas.microsoft.com/office/drawing/2010/main">
                    <a:solidFill>
                      <a:schemeClr val="tx1">
                        <a:alpha val="24001"/>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32" name="Freeform 22">
                <a:extLst>
                  <a:ext uri="{FF2B5EF4-FFF2-40B4-BE49-F238E27FC236}">
                    <a16:creationId xmlns:a16="http://schemas.microsoft.com/office/drawing/2014/main" id="{079F2FDA-586F-4B51-A331-BFE5448D3306}"/>
                  </a:ext>
                </a:extLst>
              </p:cNvPr>
              <p:cNvSpPr>
                <a:spLocks/>
              </p:cNvSpPr>
              <p:nvPr/>
            </p:nvSpPr>
            <p:spPr bwMode="gray">
              <a:xfrm>
                <a:off x="615" y="2154"/>
                <a:ext cx="215" cy="171"/>
              </a:xfrm>
              <a:custGeom>
                <a:avLst/>
                <a:gdLst>
                  <a:gd name="T0" fmla="*/ 15 w 215"/>
                  <a:gd name="T1" fmla="*/ 117 h 171"/>
                  <a:gd name="T2" fmla="*/ 23 w 215"/>
                  <a:gd name="T3" fmla="*/ 171 h 171"/>
                  <a:gd name="T4" fmla="*/ 215 w 215"/>
                  <a:gd name="T5" fmla="*/ 48 h 171"/>
                  <a:gd name="T6" fmla="*/ 203 w 215"/>
                  <a:gd name="T7" fmla="*/ 0 h 171"/>
                  <a:gd name="T8" fmla="*/ 15 w 215"/>
                  <a:gd name="T9" fmla="*/ 117 h 171"/>
                </a:gdLst>
                <a:ahLst/>
                <a:cxnLst>
                  <a:cxn ang="0">
                    <a:pos x="T0" y="T1"/>
                  </a:cxn>
                  <a:cxn ang="0">
                    <a:pos x="T2" y="T3"/>
                  </a:cxn>
                  <a:cxn ang="0">
                    <a:pos x="T4" y="T5"/>
                  </a:cxn>
                  <a:cxn ang="0">
                    <a:pos x="T6" y="T7"/>
                  </a:cxn>
                  <a:cxn ang="0">
                    <a:pos x="T8" y="T9"/>
                  </a:cxn>
                </a:cxnLst>
                <a:rect l="0" t="0" r="r" b="b"/>
                <a:pathLst>
                  <a:path w="215" h="171">
                    <a:moveTo>
                      <a:pt x="15" y="117"/>
                    </a:moveTo>
                    <a:cubicBezTo>
                      <a:pt x="9" y="129"/>
                      <a:pt x="0" y="154"/>
                      <a:pt x="23" y="171"/>
                    </a:cubicBezTo>
                    <a:cubicBezTo>
                      <a:pt x="45" y="166"/>
                      <a:pt x="185" y="77"/>
                      <a:pt x="215" y="48"/>
                    </a:cubicBezTo>
                    <a:cubicBezTo>
                      <a:pt x="215" y="32"/>
                      <a:pt x="207" y="32"/>
                      <a:pt x="203" y="0"/>
                    </a:cubicBezTo>
                    <a:cubicBezTo>
                      <a:pt x="125" y="42"/>
                      <a:pt x="56" y="87"/>
                      <a:pt x="15" y="117"/>
                    </a:cubicBezTo>
                    <a:close/>
                  </a:path>
                </a:pathLst>
              </a:custGeom>
              <a:noFill/>
              <a:ln w="19050" cap="flat" cmpd="sng">
                <a:solidFill>
                  <a:srgbClr val="FFFFFF">
                    <a:alpha val="35001"/>
                  </a:srgbClr>
                </a:solidFill>
                <a:prstDash val="solid"/>
                <a:round/>
                <a:headEnd/>
                <a:tailEnd/>
              </a:ln>
              <a:effectLst/>
              <a:extLst>
                <a:ext uri="{909E8E84-426E-40DD-AFC4-6F175D3DCCD1}">
                  <a14:hiddenFill xmlns:a14="http://schemas.microsoft.com/office/drawing/2010/main">
                    <a:solidFill>
                      <a:schemeClr val="tx1">
                        <a:alpha val="24001"/>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33" name="Line 23">
                <a:extLst>
                  <a:ext uri="{FF2B5EF4-FFF2-40B4-BE49-F238E27FC236}">
                    <a16:creationId xmlns:a16="http://schemas.microsoft.com/office/drawing/2014/main" id="{E2D26911-F613-4970-A49F-0956E4B013C1}"/>
                  </a:ext>
                </a:extLst>
              </p:cNvPr>
              <p:cNvSpPr>
                <a:spLocks noChangeShapeType="1"/>
              </p:cNvSpPr>
              <p:nvPr/>
            </p:nvSpPr>
            <p:spPr bwMode="gray">
              <a:xfrm>
                <a:off x="368" y="2128"/>
                <a:ext cx="253" cy="137"/>
              </a:xfrm>
              <a:prstGeom prst="line">
                <a:avLst/>
              </a:prstGeom>
              <a:noFill/>
              <a:ln w="19050">
                <a:solidFill>
                  <a:srgbClr val="FFFFFF">
                    <a:alpha val="35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grpSp>
        <p:sp>
          <p:nvSpPr>
            <p:cNvPr id="30" name="Freeform 24">
              <a:extLst>
                <a:ext uri="{FF2B5EF4-FFF2-40B4-BE49-F238E27FC236}">
                  <a16:creationId xmlns:a16="http://schemas.microsoft.com/office/drawing/2014/main" id="{79305CBE-0E26-49D0-A49E-86B4970320BF}"/>
                </a:ext>
              </a:extLst>
            </p:cNvPr>
            <p:cNvSpPr>
              <a:spLocks/>
            </p:cNvSpPr>
            <p:nvPr/>
          </p:nvSpPr>
          <p:spPr bwMode="gray">
            <a:xfrm>
              <a:off x="4169" y="2067"/>
              <a:ext cx="48" cy="44"/>
            </a:xfrm>
            <a:custGeom>
              <a:avLst/>
              <a:gdLst>
                <a:gd name="T0" fmla="*/ 0 w 48"/>
                <a:gd name="T1" fmla="*/ 14 h 44"/>
                <a:gd name="T2" fmla="*/ 18 w 48"/>
                <a:gd name="T3" fmla="*/ 0 h 44"/>
                <a:gd name="T4" fmla="*/ 48 w 48"/>
                <a:gd name="T5" fmla="*/ 26 h 44"/>
                <a:gd name="T6" fmla="*/ 27 w 48"/>
                <a:gd name="T7" fmla="*/ 44 h 44"/>
                <a:gd name="T8" fmla="*/ 0 w 48"/>
                <a:gd name="T9" fmla="*/ 14 h 44"/>
              </a:gdLst>
              <a:ahLst/>
              <a:cxnLst>
                <a:cxn ang="0">
                  <a:pos x="T0" y="T1"/>
                </a:cxn>
                <a:cxn ang="0">
                  <a:pos x="T2" y="T3"/>
                </a:cxn>
                <a:cxn ang="0">
                  <a:pos x="T4" y="T5"/>
                </a:cxn>
                <a:cxn ang="0">
                  <a:pos x="T6" y="T7"/>
                </a:cxn>
                <a:cxn ang="0">
                  <a:pos x="T8" y="T9"/>
                </a:cxn>
              </a:cxnLst>
              <a:rect l="0" t="0" r="r" b="b"/>
              <a:pathLst>
                <a:path w="48" h="44">
                  <a:moveTo>
                    <a:pt x="0" y="14"/>
                  </a:moveTo>
                  <a:lnTo>
                    <a:pt x="18" y="0"/>
                  </a:lnTo>
                  <a:lnTo>
                    <a:pt x="48" y="26"/>
                  </a:lnTo>
                  <a:lnTo>
                    <a:pt x="27" y="44"/>
                  </a:lnTo>
                  <a:lnTo>
                    <a:pt x="0" y="14"/>
                  </a:lnTo>
                  <a:close/>
                </a:path>
              </a:pathLst>
            </a:custGeom>
            <a:noFill/>
            <a:ln w="19050" cap="flat" cmpd="sng">
              <a:solidFill>
                <a:srgbClr val="FFFFFF">
                  <a:alpha val="35001"/>
                </a:srgbClr>
              </a:solidFill>
              <a:prstDash val="solid"/>
              <a:round/>
              <a:headEnd/>
              <a:tailEnd/>
            </a:ln>
            <a:effectLst/>
            <a:extLst>
              <a:ext uri="{909E8E84-426E-40DD-AFC4-6F175D3DCCD1}">
                <a14:hiddenFill xmlns:a14="http://schemas.microsoft.com/office/drawing/2010/main">
                  <a:solidFill>
                    <a:schemeClr val="tx1">
                      <a:alpha val="24001"/>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grpSp>
      <p:grpSp>
        <p:nvGrpSpPr>
          <p:cNvPr id="34" name="Group 25">
            <a:extLst>
              <a:ext uri="{FF2B5EF4-FFF2-40B4-BE49-F238E27FC236}">
                <a16:creationId xmlns:a16="http://schemas.microsoft.com/office/drawing/2014/main" id="{D04365A0-5295-4C5D-8D90-500B5ADB8768}"/>
              </a:ext>
            </a:extLst>
          </p:cNvPr>
          <p:cNvGrpSpPr>
            <a:grpSpLocks/>
          </p:cNvGrpSpPr>
          <p:nvPr/>
        </p:nvGrpSpPr>
        <p:grpSpPr bwMode="auto">
          <a:xfrm>
            <a:off x="6149387" y="5251041"/>
            <a:ext cx="474231" cy="516199"/>
            <a:chOff x="173" y="1670"/>
            <a:chExt cx="676" cy="727"/>
          </a:xfrm>
        </p:grpSpPr>
        <p:sp>
          <p:nvSpPr>
            <p:cNvPr id="35" name="Oval 26">
              <a:extLst>
                <a:ext uri="{FF2B5EF4-FFF2-40B4-BE49-F238E27FC236}">
                  <a16:creationId xmlns:a16="http://schemas.microsoft.com/office/drawing/2014/main" id="{10555B03-3A56-4B39-A05E-422782385077}"/>
                </a:ext>
              </a:extLst>
            </p:cNvPr>
            <p:cNvSpPr>
              <a:spLocks noChangeArrowheads="1"/>
            </p:cNvSpPr>
            <p:nvPr/>
          </p:nvSpPr>
          <p:spPr bwMode="gray">
            <a:xfrm>
              <a:off x="442" y="1670"/>
              <a:ext cx="111" cy="105"/>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36" name="Oval 27">
              <a:extLst>
                <a:ext uri="{FF2B5EF4-FFF2-40B4-BE49-F238E27FC236}">
                  <a16:creationId xmlns:a16="http://schemas.microsoft.com/office/drawing/2014/main" id="{C010874F-1EBD-43D1-8750-40A63673D5F1}"/>
                </a:ext>
              </a:extLst>
            </p:cNvPr>
            <p:cNvSpPr>
              <a:spLocks noChangeArrowheads="1"/>
            </p:cNvSpPr>
            <p:nvPr/>
          </p:nvSpPr>
          <p:spPr bwMode="gray">
            <a:xfrm>
              <a:off x="276" y="1958"/>
              <a:ext cx="157" cy="149"/>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37" name="Oval 28">
              <a:extLst>
                <a:ext uri="{FF2B5EF4-FFF2-40B4-BE49-F238E27FC236}">
                  <a16:creationId xmlns:a16="http://schemas.microsoft.com/office/drawing/2014/main" id="{2A17DF42-CA56-4FFD-8AB2-78AE5D4703AA}"/>
                </a:ext>
              </a:extLst>
            </p:cNvPr>
            <p:cNvSpPr>
              <a:spLocks noChangeArrowheads="1"/>
            </p:cNvSpPr>
            <p:nvPr/>
          </p:nvSpPr>
          <p:spPr bwMode="gray">
            <a:xfrm>
              <a:off x="570" y="1845"/>
              <a:ext cx="117" cy="111"/>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38" name="Oval 29">
              <a:extLst>
                <a:ext uri="{FF2B5EF4-FFF2-40B4-BE49-F238E27FC236}">
                  <a16:creationId xmlns:a16="http://schemas.microsoft.com/office/drawing/2014/main" id="{55CC061C-C4FA-4EB2-80C5-08D000BA064F}"/>
                </a:ext>
              </a:extLst>
            </p:cNvPr>
            <p:cNvSpPr>
              <a:spLocks noChangeArrowheads="1"/>
            </p:cNvSpPr>
            <p:nvPr/>
          </p:nvSpPr>
          <p:spPr bwMode="gray">
            <a:xfrm>
              <a:off x="322" y="2319"/>
              <a:ext cx="82" cy="78"/>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39" name="Line 30">
              <a:extLst>
                <a:ext uri="{FF2B5EF4-FFF2-40B4-BE49-F238E27FC236}">
                  <a16:creationId xmlns:a16="http://schemas.microsoft.com/office/drawing/2014/main" id="{3CB1874B-3F65-48AB-94CA-B4C2C5893B97}"/>
                </a:ext>
              </a:extLst>
            </p:cNvPr>
            <p:cNvSpPr>
              <a:spLocks noChangeShapeType="1"/>
            </p:cNvSpPr>
            <p:nvPr/>
          </p:nvSpPr>
          <p:spPr bwMode="gray">
            <a:xfrm>
              <a:off x="355" y="2106"/>
              <a:ext cx="0" cy="215"/>
            </a:xfrm>
            <a:prstGeom prst="line">
              <a:avLst/>
            </a:prstGeom>
            <a:noFill/>
            <a:ln w="12700">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0" name="Line 31">
              <a:extLst>
                <a:ext uri="{FF2B5EF4-FFF2-40B4-BE49-F238E27FC236}">
                  <a16:creationId xmlns:a16="http://schemas.microsoft.com/office/drawing/2014/main" id="{FA5D2557-552E-4CBD-9AD0-49A621EB35D0}"/>
                </a:ext>
              </a:extLst>
            </p:cNvPr>
            <p:cNvSpPr>
              <a:spLocks noChangeShapeType="1"/>
            </p:cNvSpPr>
            <p:nvPr/>
          </p:nvSpPr>
          <p:spPr bwMode="gray">
            <a:xfrm flipV="1">
              <a:off x="413" y="1926"/>
              <a:ext cx="175" cy="52"/>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1" name="Line 32">
              <a:extLst>
                <a:ext uri="{FF2B5EF4-FFF2-40B4-BE49-F238E27FC236}">
                  <a16:creationId xmlns:a16="http://schemas.microsoft.com/office/drawing/2014/main" id="{8B94BAB4-368F-4BCD-B57E-FCE1B18C4132}"/>
                </a:ext>
              </a:extLst>
            </p:cNvPr>
            <p:cNvSpPr>
              <a:spLocks noChangeShapeType="1"/>
            </p:cNvSpPr>
            <p:nvPr/>
          </p:nvSpPr>
          <p:spPr bwMode="gray">
            <a:xfrm flipH="1" flipV="1">
              <a:off x="524" y="1757"/>
              <a:ext cx="69" cy="93"/>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2" name="Oval 33">
              <a:extLst>
                <a:ext uri="{FF2B5EF4-FFF2-40B4-BE49-F238E27FC236}">
                  <a16:creationId xmlns:a16="http://schemas.microsoft.com/office/drawing/2014/main" id="{68A3EC79-2A94-40E9-AFEC-3011578ECCCF}"/>
                </a:ext>
              </a:extLst>
            </p:cNvPr>
            <p:cNvSpPr>
              <a:spLocks noChangeArrowheads="1"/>
            </p:cNvSpPr>
            <p:nvPr/>
          </p:nvSpPr>
          <p:spPr bwMode="gray">
            <a:xfrm>
              <a:off x="767" y="1769"/>
              <a:ext cx="82" cy="78"/>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3" name="Oval 34">
              <a:extLst>
                <a:ext uri="{FF2B5EF4-FFF2-40B4-BE49-F238E27FC236}">
                  <a16:creationId xmlns:a16="http://schemas.microsoft.com/office/drawing/2014/main" id="{8D0A9B62-C1E8-43D1-95D7-6A5A1D95381E}"/>
                </a:ext>
              </a:extLst>
            </p:cNvPr>
            <p:cNvSpPr>
              <a:spLocks noChangeArrowheads="1"/>
            </p:cNvSpPr>
            <p:nvPr/>
          </p:nvSpPr>
          <p:spPr bwMode="gray">
            <a:xfrm>
              <a:off x="653" y="2069"/>
              <a:ext cx="94" cy="89"/>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4" name="Line 35">
              <a:extLst>
                <a:ext uri="{FF2B5EF4-FFF2-40B4-BE49-F238E27FC236}">
                  <a16:creationId xmlns:a16="http://schemas.microsoft.com/office/drawing/2014/main" id="{F5E920D5-FE4F-4FEB-93BE-EBB127F90A87}"/>
                </a:ext>
              </a:extLst>
            </p:cNvPr>
            <p:cNvSpPr>
              <a:spLocks noChangeShapeType="1"/>
            </p:cNvSpPr>
            <p:nvPr/>
          </p:nvSpPr>
          <p:spPr bwMode="gray">
            <a:xfrm>
              <a:off x="652" y="1955"/>
              <a:ext cx="29" cy="134"/>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5" name="Line 36">
              <a:extLst>
                <a:ext uri="{FF2B5EF4-FFF2-40B4-BE49-F238E27FC236}">
                  <a16:creationId xmlns:a16="http://schemas.microsoft.com/office/drawing/2014/main" id="{ACC1C740-8302-4BD5-BE10-7BFAEBA06D51}"/>
                </a:ext>
              </a:extLst>
            </p:cNvPr>
            <p:cNvSpPr>
              <a:spLocks noChangeShapeType="1"/>
            </p:cNvSpPr>
            <p:nvPr/>
          </p:nvSpPr>
          <p:spPr bwMode="gray">
            <a:xfrm flipV="1">
              <a:off x="687" y="1804"/>
              <a:ext cx="87" cy="75"/>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6" name="Oval 37">
              <a:extLst>
                <a:ext uri="{FF2B5EF4-FFF2-40B4-BE49-F238E27FC236}">
                  <a16:creationId xmlns:a16="http://schemas.microsoft.com/office/drawing/2014/main" id="{413CE0C6-AB1B-4928-98F1-ED4ACF8DE5C6}"/>
                </a:ext>
              </a:extLst>
            </p:cNvPr>
            <p:cNvSpPr>
              <a:spLocks noChangeArrowheads="1"/>
            </p:cNvSpPr>
            <p:nvPr/>
          </p:nvSpPr>
          <p:spPr bwMode="gray">
            <a:xfrm>
              <a:off x="173" y="1839"/>
              <a:ext cx="82" cy="78"/>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7" name="Line 38">
              <a:extLst>
                <a:ext uri="{FF2B5EF4-FFF2-40B4-BE49-F238E27FC236}">
                  <a16:creationId xmlns:a16="http://schemas.microsoft.com/office/drawing/2014/main" id="{A90F08CE-FF1A-4EC9-BE75-D01B0E66CF0F}"/>
                </a:ext>
              </a:extLst>
            </p:cNvPr>
            <p:cNvSpPr>
              <a:spLocks noChangeShapeType="1"/>
            </p:cNvSpPr>
            <p:nvPr/>
          </p:nvSpPr>
          <p:spPr bwMode="gray">
            <a:xfrm>
              <a:off x="221" y="1908"/>
              <a:ext cx="70" cy="70"/>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8" name="Line 39">
              <a:extLst>
                <a:ext uri="{FF2B5EF4-FFF2-40B4-BE49-F238E27FC236}">
                  <a16:creationId xmlns:a16="http://schemas.microsoft.com/office/drawing/2014/main" id="{B9FDEFB5-23CA-40D2-8AA9-02ACA68F00AA}"/>
                </a:ext>
              </a:extLst>
            </p:cNvPr>
            <p:cNvSpPr>
              <a:spLocks noChangeShapeType="1"/>
            </p:cNvSpPr>
            <p:nvPr/>
          </p:nvSpPr>
          <p:spPr bwMode="gray">
            <a:xfrm flipH="1">
              <a:off x="550" y="2132"/>
              <a:ext cx="127" cy="36"/>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49" name="Oval 40">
              <a:extLst>
                <a:ext uri="{FF2B5EF4-FFF2-40B4-BE49-F238E27FC236}">
                  <a16:creationId xmlns:a16="http://schemas.microsoft.com/office/drawing/2014/main" id="{429B3581-5B01-4F34-9570-FCCFE4921C4E}"/>
                </a:ext>
              </a:extLst>
            </p:cNvPr>
            <p:cNvSpPr>
              <a:spLocks noChangeArrowheads="1"/>
            </p:cNvSpPr>
            <p:nvPr/>
          </p:nvSpPr>
          <p:spPr bwMode="gray">
            <a:xfrm>
              <a:off x="493" y="2135"/>
              <a:ext cx="82" cy="78"/>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50" name="Line 41">
              <a:extLst>
                <a:ext uri="{FF2B5EF4-FFF2-40B4-BE49-F238E27FC236}">
                  <a16:creationId xmlns:a16="http://schemas.microsoft.com/office/drawing/2014/main" id="{F6633197-7870-45A3-8D9C-57A2EF7342D6}"/>
                </a:ext>
              </a:extLst>
            </p:cNvPr>
            <p:cNvSpPr>
              <a:spLocks noChangeShapeType="1"/>
            </p:cNvSpPr>
            <p:nvPr/>
          </p:nvSpPr>
          <p:spPr bwMode="gray">
            <a:xfrm>
              <a:off x="727" y="2147"/>
              <a:ext cx="29" cy="35"/>
            </a:xfrm>
            <a:prstGeom prst="line">
              <a:avLst/>
            </a:prstGeom>
            <a:no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51" name="Oval 42">
              <a:extLst>
                <a:ext uri="{FF2B5EF4-FFF2-40B4-BE49-F238E27FC236}">
                  <a16:creationId xmlns:a16="http://schemas.microsoft.com/office/drawing/2014/main" id="{5A152AAE-D1F1-4C28-830C-18E4602C7EED}"/>
                </a:ext>
              </a:extLst>
            </p:cNvPr>
            <p:cNvSpPr>
              <a:spLocks noChangeArrowheads="1"/>
            </p:cNvSpPr>
            <p:nvPr/>
          </p:nvSpPr>
          <p:spPr bwMode="gray">
            <a:xfrm>
              <a:off x="740" y="2190"/>
              <a:ext cx="82" cy="78"/>
            </a:xfrm>
            <a:prstGeom prst="ellipse">
              <a:avLst/>
            </a:prstGeom>
            <a:noFill/>
            <a:ln w="9525" algn="ctr">
              <a:solidFill>
                <a:srgbClr val="FFFFFF">
                  <a:alpha val="70000"/>
                </a:srgbClr>
              </a:solidFill>
              <a:round/>
              <a:headEnd/>
              <a:tailEnd/>
            </a:ln>
            <a:effectLst/>
            <a:extLst>
              <a:ext uri="{909E8E84-426E-40DD-AFC4-6F175D3DCCD1}">
                <a14:hiddenFill xmlns:a14="http://schemas.microsoft.com/office/drawing/2010/main">
                  <a:solidFill>
                    <a:srgbClr val="FFFFFF">
                      <a:alpha val="64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grpSp>
      <p:sp>
        <p:nvSpPr>
          <p:cNvPr id="53" name="AutoShape 47">
            <a:extLst>
              <a:ext uri="{FF2B5EF4-FFF2-40B4-BE49-F238E27FC236}">
                <a16:creationId xmlns:a16="http://schemas.microsoft.com/office/drawing/2014/main" id="{6C4D1961-DF83-4A8E-9B33-0819369A9F24}"/>
              </a:ext>
            </a:extLst>
          </p:cNvPr>
          <p:cNvSpPr>
            <a:spLocks noChangeArrowheads="1"/>
          </p:cNvSpPr>
          <p:nvPr/>
        </p:nvSpPr>
        <p:spPr bwMode="gray">
          <a:xfrm>
            <a:off x="8887759" y="2785407"/>
            <a:ext cx="1808794" cy="1804597"/>
          </a:xfrm>
          <a:prstGeom prst="octagon">
            <a:avLst>
              <a:gd name="adj" fmla="val 29287"/>
            </a:avLst>
          </a:prstGeom>
          <a:gradFill rotWithShape="1">
            <a:gsLst>
              <a:gs pos="0">
                <a:srgbClr val="77B7E7">
                  <a:gamma/>
                  <a:shade val="43137"/>
                  <a:invGamma/>
                </a:srgbClr>
              </a:gs>
              <a:gs pos="50000">
                <a:srgbClr val="77B7E7"/>
              </a:gs>
              <a:gs pos="100000">
                <a:srgbClr val="77B7E7">
                  <a:gamma/>
                  <a:shade val="43137"/>
                  <a:invGamma/>
                </a:srgbClr>
              </a:gs>
            </a:gsLst>
            <a:lin ang="2700000" scaled="1"/>
          </a:grad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grpSp>
        <p:nvGrpSpPr>
          <p:cNvPr id="60" name="Group 54">
            <a:extLst>
              <a:ext uri="{FF2B5EF4-FFF2-40B4-BE49-F238E27FC236}">
                <a16:creationId xmlns:a16="http://schemas.microsoft.com/office/drawing/2014/main" id="{30F69864-B4C7-4894-9EC5-300D4481FDE1}"/>
              </a:ext>
            </a:extLst>
          </p:cNvPr>
          <p:cNvGrpSpPr>
            <a:grpSpLocks/>
          </p:cNvGrpSpPr>
          <p:nvPr/>
        </p:nvGrpSpPr>
        <p:grpSpPr bwMode="auto">
          <a:xfrm>
            <a:off x="9563459" y="3989873"/>
            <a:ext cx="566560" cy="465838"/>
            <a:chOff x="3435" y="2922"/>
            <a:chExt cx="357" cy="295"/>
          </a:xfrm>
        </p:grpSpPr>
        <p:sp>
          <p:nvSpPr>
            <p:cNvPr id="61" name="Freeform 55">
              <a:extLst>
                <a:ext uri="{FF2B5EF4-FFF2-40B4-BE49-F238E27FC236}">
                  <a16:creationId xmlns:a16="http://schemas.microsoft.com/office/drawing/2014/main" id="{94D0D29E-BFF9-4118-8771-29BDA1ECE025}"/>
                </a:ext>
              </a:extLst>
            </p:cNvPr>
            <p:cNvSpPr>
              <a:spLocks/>
            </p:cNvSpPr>
            <p:nvPr/>
          </p:nvSpPr>
          <p:spPr bwMode="gray">
            <a:xfrm rot="1584055">
              <a:off x="3435" y="2976"/>
              <a:ext cx="152" cy="241"/>
            </a:xfrm>
            <a:custGeom>
              <a:avLst/>
              <a:gdLst>
                <a:gd name="T0" fmla="*/ 0 w 688"/>
                <a:gd name="T1" fmla="*/ 190 h 1090"/>
                <a:gd name="T2" fmla="*/ 341 w 688"/>
                <a:gd name="T3" fmla="*/ 0 h 1090"/>
                <a:gd name="T4" fmla="*/ 688 w 688"/>
                <a:gd name="T5" fmla="*/ 185 h 1090"/>
                <a:gd name="T6" fmla="*/ 686 w 688"/>
                <a:gd name="T7" fmla="*/ 711 h 1090"/>
                <a:gd name="T8" fmla="*/ 347 w 688"/>
                <a:gd name="T9" fmla="*/ 1085 h 1090"/>
                <a:gd name="T10" fmla="*/ 6 w 688"/>
                <a:gd name="T11" fmla="*/ 699 h 1090"/>
                <a:gd name="T12" fmla="*/ 0 w 688"/>
                <a:gd name="T13" fmla="*/ 190 h 1090"/>
              </a:gdLst>
              <a:ahLst/>
              <a:cxnLst>
                <a:cxn ang="0">
                  <a:pos x="T0" y="T1"/>
                </a:cxn>
                <a:cxn ang="0">
                  <a:pos x="T2" y="T3"/>
                </a:cxn>
                <a:cxn ang="0">
                  <a:pos x="T4" y="T5"/>
                </a:cxn>
                <a:cxn ang="0">
                  <a:pos x="T6" y="T7"/>
                </a:cxn>
                <a:cxn ang="0">
                  <a:pos x="T8" y="T9"/>
                </a:cxn>
                <a:cxn ang="0">
                  <a:pos x="T10" y="T11"/>
                </a:cxn>
                <a:cxn ang="0">
                  <a:pos x="T12" y="T13"/>
                </a:cxn>
              </a:cxnLst>
              <a:rect l="0" t="0" r="r" b="b"/>
              <a:pathLst>
                <a:path w="688" h="1090">
                  <a:moveTo>
                    <a:pt x="0" y="190"/>
                  </a:moveTo>
                  <a:cubicBezTo>
                    <a:pt x="6" y="34"/>
                    <a:pt x="235" y="0"/>
                    <a:pt x="341" y="0"/>
                  </a:cubicBezTo>
                  <a:cubicBezTo>
                    <a:pt x="447" y="0"/>
                    <a:pt x="677" y="34"/>
                    <a:pt x="688" y="185"/>
                  </a:cubicBezTo>
                  <a:cubicBezTo>
                    <a:pt x="688" y="185"/>
                    <a:pt x="687" y="448"/>
                    <a:pt x="686" y="711"/>
                  </a:cubicBezTo>
                  <a:cubicBezTo>
                    <a:pt x="688" y="912"/>
                    <a:pt x="531" y="1080"/>
                    <a:pt x="347" y="1085"/>
                  </a:cubicBezTo>
                  <a:cubicBezTo>
                    <a:pt x="163" y="1090"/>
                    <a:pt x="8" y="885"/>
                    <a:pt x="6" y="699"/>
                  </a:cubicBezTo>
                  <a:cubicBezTo>
                    <a:pt x="1" y="450"/>
                    <a:pt x="0" y="190"/>
                    <a:pt x="0" y="190"/>
                  </a:cubicBezTo>
                  <a:close/>
                </a:path>
              </a:pathLst>
            </a:custGeom>
            <a:noFill/>
            <a:ln w="19050" cap="flat" cmpd="sng">
              <a:solidFill>
                <a:srgbClr val="FFFFFF">
                  <a:alpha val="57001"/>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62" name="Line 56">
              <a:extLst>
                <a:ext uri="{FF2B5EF4-FFF2-40B4-BE49-F238E27FC236}">
                  <a16:creationId xmlns:a16="http://schemas.microsoft.com/office/drawing/2014/main" id="{52549BB7-4DE9-490C-A4FE-B2074B4B24A0}"/>
                </a:ext>
              </a:extLst>
            </p:cNvPr>
            <p:cNvSpPr>
              <a:spLocks noChangeShapeType="1"/>
            </p:cNvSpPr>
            <p:nvPr/>
          </p:nvSpPr>
          <p:spPr bwMode="gray">
            <a:xfrm rot="1584055">
              <a:off x="3461" y="3044"/>
              <a:ext cx="152" cy="0"/>
            </a:xfrm>
            <a:prstGeom prst="line">
              <a:avLst/>
            </a:prstGeom>
            <a:noFill/>
            <a:ln w="19050">
              <a:solidFill>
                <a:srgbClr val="FEFEFE">
                  <a:alpha val="57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63" name="Line 57">
              <a:extLst>
                <a:ext uri="{FF2B5EF4-FFF2-40B4-BE49-F238E27FC236}">
                  <a16:creationId xmlns:a16="http://schemas.microsoft.com/office/drawing/2014/main" id="{A2CD02DB-E5EA-4AE8-9B2D-EB696785B2DD}"/>
                </a:ext>
              </a:extLst>
            </p:cNvPr>
            <p:cNvSpPr>
              <a:spLocks noChangeShapeType="1"/>
            </p:cNvSpPr>
            <p:nvPr/>
          </p:nvSpPr>
          <p:spPr bwMode="gray">
            <a:xfrm rot="1584055">
              <a:off x="3552" y="2986"/>
              <a:ext cx="0" cy="62"/>
            </a:xfrm>
            <a:prstGeom prst="line">
              <a:avLst/>
            </a:prstGeom>
            <a:noFill/>
            <a:ln w="19050">
              <a:solidFill>
                <a:srgbClr val="FEFEFE">
                  <a:alpha val="57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64" name="Freeform 58">
              <a:extLst>
                <a:ext uri="{FF2B5EF4-FFF2-40B4-BE49-F238E27FC236}">
                  <a16:creationId xmlns:a16="http://schemas.microsoft.com/office/drawing/2014/main" id="{11B355E6-3B3A-46B2-857B-DBA095F4C23A}"/>
                </a:ext>
              </a:extLst>
            </p:cNvPr>
            <p:cNvSpPr>
              <a:spLocks/>
            </p:cNvSpPr>
            <p:nvPr/>
          </p:nvSpPr>
          <p:spPr bwMode="gray">
            <a:xfrm>
              <a:off x="3564" y="2922"/>
              <a:ext cx="228" cy="165"/>
            </a:xfrm>
            <a:custGeom>
              <a:avLst/>
              <a:gdLst>
                <a:gd name="T0" fmla="*/ 0 w 228"/>
                <a:gd name="T1" fmla="*/ 68 h 165"/>
                <a:gd name="T2" fmla="*/ 88 w 228"/>
                <a:gd name="T3" fmla="*/ 8 h 165"/>
                <a:gd name="T4" fmla="*/ 121 w 228"/>
                <a:gd name="T5" fmla="*/ 115 h 165"/>
                <a:gd name="T6" fmla="*/ 228 w 228"/>
                <a:gd name="T7" fmla="*/ 126 h 165"/>
              </a:gdLst>
              <a:ahLst/>
              <a:cxnLst>
                <a:cxn ang="0">
                  <a:pos x="T0" y="T1"/>
                </a:cxn>
                <a:cxn ang="0">
                  <a:pos x="T2" y="T3"/>
                </a:cxn>
                <a:cxn ang="0">
                  <a:pos x="T4" y="T5"/>
                </a:cxn>
                <a:cxn ang="0">
                  <a:pos x="T6" y="T7"/>
                </a:cxn>
              </a:cxnLst>
              <a:rect l="0" t="0" r="r" b="b"/>
              <a:pathLst>
                <a:path w="228" h="165">
                  <a:moveTo>
                    <a:pt x="0" y="68"/>
                  </a:moveTo>
                  <a:cubicBezTo>
                    <a:pt x="4" y="25"/>
                    <a:pt x="68" y="0"/>
                    <a:pt x="88" y="8"/>
                  </a:cubicBezTo>
                  <a:cubicBezTo>
                    <a:pt x="138" y="53"/>
                    <a:pt x="82" y="65"/>
                    <a:pt x="121" y="115"/>
                  </a:cubicBezTo>
                  <a:cubicBezTo>
                    <a:pt x="160" y="165"/>
                    <a:pt x="206" y="124"/>
                    <a:pt x="228" y="126"/>
                  </a:cubicBezTo>
                </a:path>
              </a:pathLst>
            </a:custGeom>
            <a:noFill/>
            <a:ln w="19050" cap="flat" cmpd="sng">
              <a:solidFill>
                <a:srgbClr val="FEFEFE">
                  <a:alpha val="57001"/>
                </a:srgbClr>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grpSp>
      <p:grpSp>
        <p:nvGrpSpPr>
          <p:cNvPr id="65" name="Group 60">
            <a:extLst>
              <a:ext uri="{FF2B5EF4-FFF2-40B4-BE49-F238E27FC236}">
                <a16:creationId xmlns:a16="http://schemas.microsoft.com/office/drawing/2014/main" id="{98650BAC-A69D-4704-BF0A-FC5A2E3C3CF0}"/>
              </a:ext>
            </a:extLst>
          </p:cNvPr>
          <p:cNvGrpSpPr>
            <a:grpSpLocks/>
          </p:cNvGrpSpPr>
          <p:nvPr/>
        </p:nvGrpSpPr>
        <p:grpSpPr bwMode="auto">
          <a:xfrm>
            <a:off x="6036075" y="1534799"/>
            <a:ext cx="553970" cy="474231"/>
            <a:chOff x="2640" y="3304"/>
            <a:chExt cx="294" cy="252"/>
          </a:xfrm>
        </p:grpSpPr>
        <p:sp>
          <p:nvSpPr>
            <p:cNvPr id="66" name="AutoShape 61">
              <a:extLst>
                <a:ext uri="{FF2B5EF4-FFF2-40B4-BE49-F238E27FC236}">
                  <a16:creationId xmlns:a16="http://schemas.microsoft.com/office/drawing/2014/main" id="{82B84E6A-DC73-4C57-A05C-6D8A882A1ADA}"/>
                </a:ext>
              </a:extLst>
            </p:cNvPr>
            <p:cNvSpPr>
              <a:spLocks noChangeArrowheads="1"/>
            </p:cNvSpPr>
            <p:nvPr/>
          </p:nvSpPr>
          <p:spPr bwMode="gray">
            <a:xfrm>
              <a:off x="2700" y="3304"/>
              <a:ext cx="176" cy="176"/>
            </a:xfrm>
            <a:prstGeom prst="roundRect">
              <a:avLst>
                <a:gd name="adj" fmla="val 6250"/>
              </a:avLst>
            </a:prstGeom>
            <a:noFill/>
            <a:ln w="19050" algn="ctr">
              <a:solidFill>
                <a:srgbClr val="FFFFFF">
                  <a:alpha val="60001"/>
                </a:srgbClr>
              </a:solidFill>
              <a:round/>
              <a:headEnd/>
              <a:tailEnd/>
            </a:ln>
            <a:effectLst/>
            <a:extLst>
              <a:ext uri="{909E8E84-426E-40DD-AFC4-6F175D3DCCD1}">
                <a14:hiddenFill xmlns:a14="http://schemas.microsoft.com/office/drawing/2010/main">
                  <a:solidFill>
                    <a:srgbClr val="292929">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67" name="AutoShape 62">
              <a:extLst>
                <a:ext uri="{FF2B5EF4-FFF2-40B4-BE49-F238E27FC236}">
                  <a16:creationId xmlns:a16="http://schemas.microsoft.com/office/drawing/2014/main" id="{EEED3296-92FB-471D-8B93-35F93BD88EE9}"/>
                </a:ext>
              </a:extLst>
            </p:cNvPr>
            <p:cNvSpPr>
              <a:spLocks noChangeArrowheads="1"/>
            </p:cNvSpPr>
            <p:nvPr/>
          </p:nvSpPr>
          <p:spPr bwMode="gray">
            <a:xfrm>
              <a:off x="2640" y="3478"/>
              <a:ext cx="294" cy="78"/>
            </a:xfrm>
            <a:prstGeom prst="roundRect">
              <a:avLst>
                <a:gd name="adj" fmla="val 16667"/>
              </a:avLst>
            </a:prstGeom>
            <a:noFill/>
            <a:ln w="19050" algn="ctr">
              <a:solidFill>
                <a:srgbClr val="FFFFFF">
                  <a:alpha val="60001"/>
                </a:srgbClr>
              </a:solidFill>
              <a:round/>
              <a:headEnd/>
              <a:tailEnd/>
            </a:ln>
            <a:effectLst/>
            <a:extLst>
              <a:ext uri="{909E8E84-426E-40DD-AFC4-6F175D3DCCD1}">
                <a14:hiddenFill xmlns:a14="http://schemas.microsoft.com/office/drawing/2010/main">
                  <a:solidFill>
                    <a:srgbClr val="292929">
                      <a:alpha val="50000"/>
                    </a:srgbClr>
                  </a:solid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68" name="Line 63">
              <a:extLst>
                <a:ext uri="{FF2B5EF4-FFF2-40B4-BE49-F238E27FC236}">
                  <a16:creationId xmlns:a16="http://schemas.microsoft.com/office/drawing/2014/main" id="{2A21EA52-AC42-4DA5-A557-B5357962DB13}"/>
                </a:ext>
              </a:extLst>
            </p:cNvPr>
            <p:cNvSpPr>
              <a:spLocks noChangeShapeType="1"/>
            </p:cNvSpPr>
            <p:nvPr/>
          </p:nvSpPr>
          <p:spPr bwMode="gray">
            <a:xfrm flipH="1">
              <a:off x="2847" y="3517"/>
              <a:ext cx="45" cy="0"/>
            </a:xfrm>
            <a:prstGeom prst="line">
              <a:avLst/>
            </a:prstGeom>
            <a:noFill/>
            <a:ln w="19050">
              <a:solidFill>
                <a:srgbClr val="FFFFFF">
                  <a:alpha val="60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69" name="Line 64">
              <a:extLst>
                <a:ext uri="{FF2B5EF4-FFF2-40B4-BE49-F238E27FC236}">
                  <a16:creationId xmlns:a16="http://schemas.microsoft.com/office/drawing/2014/main" id="{17FA9E60-B928-47F4-8B82-845820B21DF8}"/>
                </a:ext>
              </a:extLst>
            </p:cNvPr>
            <p:cNvSpPr>
              <a:spLocks noChangeShapeType="1"/>
            </p:cNvSpPr>
            <p:nvPr/>
          </p:nvSpPr>
          <p:spPr bwMode="gray">
            <a:xfrm flipH="1">
              <a:off x="2759" y="3359"/>
              <a:ext cx="73" cy="0"/>
            </a:xfrm>
            <a:prstGeom prst="line">
              <a:avLst/>
            </a:prstGeom>
            <a:noFill/>
            <a:ln w="19050">
              <a:solidFill>
                <a:srgbClr val="FFFFFF">
                  <a:alpha val="60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70" name="Line 65">
              <a:extLst>
                <a:ext uri="{FF2B5EF4-FFF2-40B4-BE49-F238E27FC236}">
                  <a16:creationId xmlns:a16="http://schemas.microsoft.com/office/drawing/2014/main" id="{7C899E0A-A192-4F5C-AF39-E1A340B41AF4}"/>
                </a:ext>
              </a:extLst>
            </p:cNvPr>
            <p:cNvSpPr>
              <a:spLocks noChangeShapeType="1"/>
            </p:cNvSpPr>
            <p:nvPr/>
          </p:nvSpPr>
          <p:spPr bwMode="gray">
            <a:xfrm flipH="1">
              <a:off x="2787" y="3385"/>
              <a:ext cx="45" cy="0"/>
            </a:xfrm>
            <a:prstGeom prst="line">
              <a:avLst/>
            </a:prstGeom>
            <a:noFill/>
            <a:ln w="19050">
              <a:solidFill>
                <a:srgbClr val="FFFFFF">
                  <a:alpha val="60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sp>
          <p:nvSpPr>
            <p:cNvPr id="71" name="Line 66">
              <a:extLst>
                <a:ext uri="{FF2B5EF4-FFF2-40B4-BE49-F238E27FC236}">
                  <a16:creationId xmlns:a16="http://schemas.microsoft.com/office/drawing/2014/main" id="{4FCB0938-5BC2-4106-94E1-6629F81E01DE}"/>
                </a:ext>
              </a:extLst>
            </p:cNvPr>
            <p:cNvSpPr>
              <a:spLocks noChangeShapeType="1"/>
            </p:cNvSpPr>
            <p:nvPr/>
          </p:nvSpPr>
          <p:spPr bwMode="gray">
            <a:xfrm flipH="1">
              <a:off x="2800" y="3434"/>
              <a:ext cx="32" cy="0"/>
            </a:xfrm>
            <a:prstGeom prst="line">
              <a:avLst/>
            </a:prstGeom>
            <a:noFill/>
            <a:ln w="19050">
              <a:solidFill>
                <a:srgbClr val="FFFFFF">
                  <a:alpha val="60001"/>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a:lstStyle/>
            <a:p>
              <a:pPr defTabSz="914400" fontAlgn="base">
                <a:spcBef>
                  <a:spcPct val="0"/>
                </a:spcBef>
                <a:spcAft>
                  <a:spcPct val="0"/>
                </a:spcAft>
              </a:pPr>
              <a:endParaRPr lang="zh-CN" altLang="en-US">
                <a:solidFill>
                  <a:srgbClr val="17347D"/>
                </a:solidFill>
                <a:ea typeface="宋体" pitchFamily="2" charset="-122"/>
              </a:endParaRPr>
            </a:p>
          </p:txBody>
        </p:sp>
      </p:grpSp>
      <p:grpSp>
        <p:nvGrpSpPr>
          <p:cNvPr id="4" name="组合 3">
            <a:extLst>
              <a:ext uri="{FF2B5EF4-FFF2-40B4-BE49-F238E27FC236}">
                <a16:creationId xmlns:a16="http://schemas.microsoft.com/office/drawing/2014/main" id="{B097FCCD-BF44-4734-913B-3BF4CB53BEC4}"/>
              </a:ext>
            </a:extLst>
          </p:cNvPr>
          <p:cNvGrpSpPr/>
          <p:nvPr/>
        </p:nvGrpSpPr>
        <p:grpSpPr>
          <a:xfrm>
            <a:off x="2272822" y="1631471"/>
            <a:ext cx="2018580" cy="1796204"/>
            <a:chOff x="1628586" y="1631471"/>
            <a:chExt cx="2018580" cy="1796204"/>
          </a:xfrm>
        </p:grpSpPr>
        <p:sp>
          <p:nvSpPr>
            <p:cNvPr id="52" name="AutoShape 46">
              <a:extLst>
                <a:ext uri="{FF2B5EF4-FFF2-40B4-BE49-F238E27FC236}">
                  <a16:creationId xmlns:a16="http://schemas.microsoft.com/office/drawing/2014/main" id="{4F4D3088-ACB2-4BA8-8E48-0F002374727B}"/>
                </a:ext>
              </a:extLst>
            </p:cNvPr>
            <p:cNvSpPr>
              <a:spLocks noChangeArrowheads="1"/>
            </p:cNvSpPr>
            <p:nvPr/>
          </p:nvSpPr>
          <p:spPr bwMode="ltGray">
            <a:xfrm>
              <a:off x="1758683" y="1631471"/>
              <a:ext cx="1800401" cy="1796204"/>
            </a:xfrm>
            <a:prstGeom prst="octagon">
              <a:avLst>
                <a:gd name="adj" fmla="val 29287"/>
              </a:avLst>
            </a:prstGeom>
            <a:gradFill rotWithShape="1">
              <a:gsLst>
                <a:gs pos="0">
                  <a:srgbClr val="77B7E7">
                    <a:gamma/>
                    <a:shade val="43137"/>
                    <a:invGamma/>
                  </a:srgbClr>
                </a:gs>
                <a:gs pos="50000">
                  <a:srgbClr val="77B7E7"/>
                </a:gs>
                <a:gs pos="100000">
                  <a:srgbClr val="77B7E7">
                    <a:gamma/>
                    <a:shade val="43137"/>
                    <a:invGamma/>
                  </a:srgbClr>
                </a:gs>
              </a:gsLst>
              <a:lin ang="2700000" scaled="1"/>
            </a:grad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grpSp>
          <p:nvGrpSpPr>
            <p:cNvPr id="54" name="Group 48">
              <a:extLst>
                <a:ext uri="{FF2B5EF4-FFF2-40B4-BE49-F238E27FC236}">
                  <a16:creationId xmlns:a16="http://schemas.microsoft.com/office/drawing/2014/main" id="{A65ACFDC-71AC-40D6-AC1E-63DF97638859}"/>
                </a:ext>
              </a:extLst>
            </p:cNvPr>
            <p:cNvGrpSpPr>
              <a:grpSpLocks/>
            </p:cNvGrpSpPr>
            <p:nvPr/>
          </p:nvGrpSpPr>
          <p:grpSpPr bwMode="auto">
            <a:xfrm>
              <a:off x="2381874" y="2833839"/>
              <a:ext cx="545576" cy="423870"/>
              <a:chOff x="1298" y="1792"/>
              <a:chExt cx="300" cy="234"/>
            </a:xfrm>
          </p:grpSpPr>
          <p:sp>
            <p:nvSpPr>
              <p:cNvPr id="55" name="Line 49">
                <a:extLst>
                  <a:ext uri="{FF2B5EF4-FFF2-40B4-BE49-F238E27FC236}">
                    <a16:creationId xmlns:a16="http://schemas.microsoft.com/office/drawing/2014/main" id="{7602DE0A-918F-45CD-91B6-C07F79DF3A7F}"/>
                  </a:ext>
                </a:extLst>
              </p:cNvPr>
              <p:cNvSpPr>
                <a:spLocks noChangeShapeType="1"/>
              </p:cNvSpPr>
              <p:nvPr/>
            </p:nvSpPr>
            <p:spPr bwMode="gray">
              <a:xfrm flipV="1">
                <a:off x="1523" y="1792"/>
                <a:ext cx="0" cy="60"/>
              </a:xfrm>
              <a:prstGeom prst="line">
                <a:avLst/>
              </a:prstGeom>
              <a:noFill/>
              <a:ln w="57150">
                <a:solidFill>
                  <a:srgbClr val="FEFEFE">
                    <a:alpha val="37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56" name="Rectangle 50">
                <a:extLst>
                  <a:ext uri="{FF2B5EF4-FFF2-40B4-BE49-F238E27FC236}">
                    <a16:creationId xmlns:a16="http://schemas.microsoft.com/office/drawing/2014/main" id="{9403BE7E-5D7F-4E38-928B-6F744B7E119B}"/>
                  </a:ext>
                </a:extLst>
              </p:cNvPr>
              <p:cNvSpPr>
                <a:spLocks noChangeArrowheads="1"/>
              </p:cNvSpPr>
              <p:nvPr/>
            </p:nvSpPr>
            <p:spPr bwMode="gray">
              <a:xfrm>
                <a:off x="1428" y="1961"/>
                <a:ext cx="43" cy="57"/>
              </a:xfrm>
              <a:prstGeom prst="rect">
                <a:avLst/>
              </a:prstGeom>
              <a:solidFill>
                <a:srgbClr val="FFFFFF">
                  <a:alpha val="35001"/>
                </a:srgbClr>
              </a:solidFill>
              <a:ln>
                <a:noFill/>
              </a:ln>
              <a:effectLst/>
              <a:extLst>
                <a:ext uri="{91240B29-F687-4F45-9708-019B960494DF}">
                  <a14:hiddenLine xmlns:a14="http://schemas.microsoft.com/office/drawing/2010/main" w="9525" algn="ctr">
                    <a:solidFill>
                      <a:schemeClr val="tx1">
                        <a:alpha val="37000"/>
                      </a:scheme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57" name="Rectangle 51">
                <a:extLst>
                  <a:ext uri="{FF2B5EF4-FFF2-40B4-BE49-F238E27FC236}">
                    <a16:creationId xmlns:a16="http://schemas.microsoft.com/office/drawing/2014/main" id="{71F60069-10C2-47D4-9C72-466BF21F7477}"/>
                  </a:ext>
                </a:extLst>
              </p:cNvPr>
              <p:cNvSpPr>
                <a:spLocks noChangeArrowheads="1"/>
              </p:cNvSpPr>
              <p:nvPr/>
            </p:nvSpPr>
            <p:spPr bwMode="gray">
              <a:xfrm>
                <a:off x="1384" y="1908"/>
                <a:ext cx="29" cy="29"/>
              </a:xfrm>
              <a:prstGeom prst="rect">
                <a:avLst/>
              </a:prstGeom>
              <a:solidFill>
                <a:srgbClr val="FFFFFF">
                  <a:alpha val="35001"/>
                </a:srgbClr>
              </a:solidFill>
              <a:ln w="9525" algn="ctr">
                <a:solidFill>
                  <a:srgbClr val="FEFEFE">
                    <a:alpha val="37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58" name="Rectangle 52">
                <a:extLst>
                  <a:ext uri="{FF2B5EF4-FFF2-40B4-BE49-F238E27FC236}">
                    <a16:creationId xmlns:a16="http://schemas.microsoft.com/office/drawing/2014/main" id="{05379A2F-1620-47CB-A4EA-12714F5DCEA8}"/>
                  </a:ext>
                </a:extLst>
              </p:cNvPr>
              <p:cNvSpPr>
                <a:spLocks noChangeArrowheads="1"/>
              </p:cNvSpPr>
              <p:nvPr/>
            </p:nvSpPr>
            <p:spPr bwMode="gray">
              <a:xfrm>
                <a:off x="1488" y="1908"/>
                <a:ext cx="29" cy="29"/>
              </a:xfrm>
              <a:prstGeom prst="rect">
                <a:avLst/>
              </a:prstGeom>
              <a:solidFill>
                <a:srgbClr val="FFFFFF">
                  <a:alpha val="35001"/>
                </a:srgbClr>
              </a:solidFill>
              <a:ln w="9525" algn="ctr">
                <a:solidFill>
                  <a:srgbClr val="FEFEFE">
                    <a:alpha val="37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59" name="AutoShape 53">
                <a:extLst>
                  <a:ext uri="{FF2B5EF4-FFF2-40B4-BE49-F238E27FC236}">
                    <a16:creationId xmlns:a16="http://schemas.microsoft.com/office/drawing/2014/main" id="{8780120B-158D-4762-B6E9-5E06084F5DDE}"/>
                  </a:ext>
                </a:extLst>
              </p:cNvPr>
              <p:cNvSpPr>
                <a:spLocks noChangeArrowheads="1"/>
              </p:cNvSpPr>
              <p:nvPr/>
            </p:nvSpPr>
            <p:spPr bwMode="gray">
              <a:xfrm>
                <a:off x="1298" y="1802"/>
                <a:ext cx="300" cy="224"/>
              </a:xfrm>
              <a:prstGeom prst="upArrow">
                <a:avLst>
                  <a:gd name="adj1" fmla="val 63676"/>
                  <a:gd name="adj2" fmla="val 44657"/>
                </a:avLst>
              </a:prstGeom>
              <a:noFill/>
              <a:ln w="28575" algn="ctr">
                <a:solidFill>
                  <a:srgbClr val="FEFEFE">
                    <a:alpha val="37000"/>
                  </a:srgbClr>
                </a:solidFill>
                <a:miter lim="800000"/>
                <a:headEnd/>
                <a:tailEnd/>
              </a:ln>
              <a:effectLst/>
              <a:extLst>
                <a:ext uri="{909E8E84-426E-40DD-AFC4-6F175D3DCCD1}">
                  <a14:hiddenFill xmlns:a14="http://schemas.microsoft.com/office/drawing/2010/main">
                    <a:gradFill rotWithShape="1">
                      <a:gsLst>
                        <a:gs pos="0">
                          <a:schemeClr val="accent1">
                            <a:alpha val="35001"/>
                          </a:schemeClr>
                        </a:gs>
                        <a:gs pos="50000">
                          <a:schemeClr val="bg1"/>
                        </a:gs>
                        <a:gs pos="100000">
                          <a:schemeClr val="accent1">
                            <a:alpha val="35001"/>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grpSp>
        <p:sp>
          <p:nvSpPr>
            <p:cNvPr id="72" name="Rectangle 67">
              <a:extLst>
                <a:ext uri="{FF2B5EF4-FFF2-40B4-BE49-F238E27FC236}">
                  <a16:creationId xmlns:a16="http://schemas.microsoft.com/office/drawing/2014/main" id="{8335544B-5961-42C3-880D-0397D5C2293B}"/>
                </a:ext>
              </a:extLst>
            </p:cNvPr>
            <p:cNvSpPr>
              <a:spLocks noChangeArrowheads="1"/>
            </p:cNvSpPr>
            <p:nvPr/>
          </p:nvSpPr>
          <p:spPr bwMode="gray">
            <a:xfrm>
              <a:off x="1628586" y="1961912"/>
              <a:ext cx="2018580"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spcBef>
                  <a:spcPct val="0"/>
                </a:spcBef>
                <a:spcAft>
                  <a:spcPct val="0"/>
                </a:spcAft>
              </a:pPr>
              <a:r>
                <a:rPr lang="zh-CN" altLang="en-US" sz="2400" b="1" dirty="0">
                  <a:solidFill>
                    <a:srgbClr val="FEFEFE"/>
                  </a:solidFill>
                  <a:latin typeface="+mj-ea"/>
                  <a:ea typeface="+mj-ea"/>
                  <a:cs typeface="Arial" charset="0"/>
                </a:rPr>
                <a:t>区块链</a:t>
              </a:r>
              <a:endParaRPr lang="en-US" altLang="zh-CN" sz="2400" b="1" dirty="0">
                <a:solidFill>
                  <a:srgbClr val="FEFEFE"/>
                </a:solidFill>
                <a:latin typeface="+mj-ea"/>
                <a:ea typeface="+mj-ea"/>
                <a:cs typeface="Arial" charset="0"/>
              </a:endParaRPr>
            </a:p>
            <a:p>
              <a:pPr algn="ctr" defTabSz="914400" fontAlgn="base">
                <a:spcBef>
                  <a:spcPct val="0"/>
                </a:spcBef>
                <a:spcAft>
                  <a:spcPct val="0"/>
                </a:spcAft>
              </a:pPr>
              <a:r>
                <a:rPr lang="zh-CN" altLang="en-US" sz="2400" b="1" dirty="0">
                  <a:solidFill>
                    <a:srgbClr val="FEFEFE"/>
                  </a:solidFill>
                  <a:latin typeface="+mj-ea"/>
                  <a:ea typeface="+mj-ea"/>
                  <a:cs typeface="Arial" charset="0"/>
                </a:rPr>
                <a:t>设计</a:t>
              </a:r>
              <a:endParaRPr lang="en-US" altLang="zh-CN" sz="2400" b="1" dirty="0">
                <a:solidFill>
                  <a:srgbClr val="FEFEFE"/>
                </a:solidFill>
                <a:latin typeface="+mj-ea"/>
                <a:ea typeface="+mj-ea"/>
                <a:cs typeface="Arial" charset="0"/>
              </a:endParaRPr>
            </a:p>
          </p:txBody>
        </p:sp>
      </p:grpSp>
      <p:sp>
        <p:nvSpPr>
          <p:cNvPr id="73" name="Rectangle 68">
            <a:extLst>
              <a:ext uri="{FF2B5EF4-FFF2-40B4-BE49-F238E27FC236}">
                <a16:creationId xmlns:a16="http://schemas.microsoft.com/office/drawing/2014/main" id="{41E3955F-6388-4F82-A2A5-F2E165456D1D}"/>
              </a:ext>
            </a:extLst>
          </p:cNvPr>
          <p:cNvSpPr>
            <a:spLocks noChangeArrowheads="1"/>
          </p:cNvSpPr>
          <p:nvPr/>
        </p:nvSpPr>
        <p:spPr bwMode="gray">
          <a:xfrm>
            <a:off x="8977988" y="3257709"/>
            <a:ext cx="1628335" cy="52322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0"/>
              </a:spcBef>
              <a:spcAft>
                <a:spcPct val="0"/>
              </a:spcAft>
            </a:pPr>
            <a:r>
              <a:rPr lang="zh-CN" altLang="en-US" sz="2800" b="1" dirty="0">
                <a:solidFill>
                  <a:srgbClr val="FEFEFE"/>
                </a:solidFill>
                <a:latin typeface="+mj-ea"/>
                <a:ea typeface="+mj-ea"/>
                <a:cs typeface="Arial" charset="0"/>
              </a:rPr>
              <a:t>事件</a:t>
            </a:r>
            <a:endParaRPr lang="en-US" altLang="zh-CN" sz="2800" b="1" dirty="0">
              <a:solidFill>
                <a:srgbClr val="FEFEFE"/>
              </a:solidFill>
              <a:latin typeface="+mj-ea"/>
              <a:ea typeface="+mj-ea"/>
              <a:cs typeface="Arial" charset="0"/>
            </a:endParaRPr>
          </a:p>
        </p:txBody>
      </p:sp>
      <p:grpSp>
        <p:nvGrpSpPr>
          <p:cNvPr id="3" name="组合 2">
            <a:extLst>
              <a:ext uri="{FF2B5EF4-FFF2-40B4-BE49-F238E27FC236}">
                <a16:creationId xmlns:a16="http://schemas.microsoft.com/office/drawing/2014/main" id="{441CDC54-27DA-4D68-B9D3-274B00D788EC}"/>
              </a:ext>
            </a:extLst>
          </p:cNvPr>
          <p:cNvGrpSpPr/>
          <p:nvPr/>
        </p:nvGrpSpPr>
        <p:grpSpPr>
          <a:xfrm>
            <a:off x="1569719" y="3463348"/>
            <a:ext cx="1800401" cy="1796204"/>
            <a:chOff x="737603" y="3871751"/>
            <a:chExt cx="1800401" cy="1796204"/>
          </a:xfrm>
          <a:solidFill>
            <a:schemeClr val="accent5">
              <a:lumMod val="75000"/>
            </a:schemeClr>
          </a:solidFill>
        </p:grpSpPr>
        <p:sp>
          <p:nvSpPr>
            <p:cNvPr id="98" name="AutoShape 46">
              <a:extLst>
                <a:ext uri="{FF2B5EF4-FFF2-40B4-BE49-F238E27FC236}">
                  <a16:creationId xmlns:a16="http://schemas.microsoft.com/office/drawing/2014/main" id="{0C8FCABC-5790-4533-BB94-B9B923855AE4}"/>
                </a:ext>
              </a:extLst>
            </p:cNvPr>
            <p:cNvSpPr>
              <a:spLocks noChangeArrowheads="1"/>
            </p:cNvSpPr>
            <p:nvPr/>
          </p:nvSpPr>
          <p:spPr bwMode="ltGray">
            <a:xfrm>
              <a:off x="737603" y="3871751"/>
              <a:ext cx="1800401" cy="1796204"/>
            </a:xfrm>
            <a:prstGeom prst="octagon">
              <a:avLst>
                <a:gd name="adj" fmla="val 29287"/>
              </a:avLst>
            </a:prstGeom>
            <a:grpFill/>
            <a:ln w="57150" algn="ctr">
              <a:solidFill>
                <a:srgbClr val="CDDCE9"/>
              </a:solidFill>
              <a:miter lim="800000"/>
              <a:headEnd/>
              <a:tailEnd/>
            </a:ln>
            <a:effectLst>
              <a:prstShdw prst="shdw17" dist="17961" dir="2700000">
                <a:srgbClr val="CDDCE9">
                  <a:gamma/>
                  <a:shade val="60000"/>
                  <a:invGamma/>
                </a:srgbClr>
              </a:prstShdw>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17347D"/>
                </a:solidFill>
                <a:effectLst/>
                <a:uLnTx/>
                <a:uFillTx/>
                <a:ea typeface="宋体" pitchFamily="2" charset="-122"/>
              </a:endParaRPr>
            </a:p>
          </p:txBody>
        </p:sp>
        <p:grpSp>
          <p:nvGrpSpPr>
            <p:cNvPr id="99" name="Group 48">
              <a:extLst>
                <a:ext uri="{FF2B5EF4-FFF2-40B4-BE49-F238E27FC236}">
                  <a16:creationId xmlns:a16="http://schemas.microsoft.com/office/drawing/2014/main" id="{F10F6798-F2DA-44D8-AC33-87D632B7A7E0}"/>
                </a:ext>
              </a:extLst>
            </p:cNvPr>
            <p:cNvGrpSpPr>
              <a:grpSpLocks/>
            </p:cNvGrpSpPr>
            <p:nvPr/>
          </p:nvGrpSpPr>
          <p:grpSpPr bwMode="auto">
            <a:xfrm>
              <a:off x="1360794" y="5074119"/>
              <a:ext cx="545576" cy="423870"/>
              <a:chOff x="1298" y="1792"/>
              <a:chExt cx="300" cy="234"/>
            </a:xfrm>
            <a:grpFill/>
          </p:grpSpPr>
          <p:sp>
            <p:nvSpPr>
              <p:cNvPr id="100" name="Line 49">
                <a:extLst>
                  <a:ext uri="{FF2B5EF4-FFF2-40B4-BE49-F238E27FC236}">
                    <a16:creationId xmlns:a16="http://schemas.microsoft.com/office/drawing/2014/main" id="{8D816EFA-19C1-4F42-AE8A-96F4F5F4E5AC}"/>
                  </a:ext>
                </a:extLst>
              </p:cNvPr>
              <p:cNvSpPr>
                <a:spLocks noChangeShapeType="1"/>
              </p:cNvSpPr>
              <p:nvPr/>
            </p:nvSpPr>
            <p:spPr bwMode="gray">
              <a:xfrm flipV="1">
                <a:off x="1523" y="1792"/>
                <a:ext cx="0" cy="60"/>
              </a:xfrm>
              <a:prstGeom prst="line">
                <a:avLst/>
              </a:prstGeom>
              <a:grpFill/>
              <a:ln w="57150">
                <a:solidFill>
                  <a:srgbClr val="FEFEFE">
                    <a:alpha val="37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101" name="Rectangle 50">
                <a:extLst>
                  <a:ext uri="{FF2B5EF4-FFF2-40B4-BE49-F238E27FC236}">
                    <a16:creationId xmlns:a16="http://schemas.microsoft.com/office/drawing/2014/main" id="{375E2208-A76D-45C2-AC40-73C1BCBB9386}"/>
                  </a:ext>
                </a:extLst>
              </p:cNvPr>
              <p:cNvSpPr>
                <a:spLocks noChangeArrowheads="1"/>
              </p:cNvSpPr>
              <p:nvPr/>
            </p:nvSpPr>
            <p:spPr bwMode="gray">
              <a:xfrm>
                <a:off x="1428" y="1961"/>
                <a:ext cx="43" cy="57"/>
              </a:xfrm>
              <a:prstGeom prst="rect">
                <a:avLst/>
              </a:prstGeom>
              <a:grpFill/>
              <a:ln>
                <a:noFill/>
              </a:ln>
              <a:effectLst/>
              <a:extLst>
                <a:ext uri="{91240B29-F687-4F45-9708-019B960494DF}">
                  <a14:hiddenLine xmlns:a14="http://schemas.microsoft.com/office/drawing/2010/main" w="9525" algn="ctr">
                    <a:solidFill>
                      <a:schemeClr val="tx1">
                        <a:alpha val="37000"/>
                      </a:schemeClr>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102" name="Rectangle 51">
                <a:extLst>
                  <a:ext uri="{FF2B5EF4-FFF2-40B4-BE49-F238E27FC236}">
                    <a16:creationId xmlns:a16="http://schemas.microsoft.com/office/drawing/2014/main" id="{9CD8BF31-5F27-477B-84F5-FF430EA9727D}"/>
                  </a:ext>
                </a:extLst>
              </p:cNvPr>
              <p:cNvSpPr>
                <a:spLocks noChangeArrowheads="1"/>
              </p:cNvSpPr>
              <p:nvPr/>
            </p:nvSpPr>
            <p:spPr bwMode="gray">
              <a:xfrm>
                <a:off x="1384" y="1908"/>
                <a:ext cx="29" cy="29"/>
              </a:xfrm>
              <a:prstGeom prst="rect">
                <a:avLst/>
              </a:prstGeom>
              <a:grpFill/>
              <a:ln w="9525" algn="ctr">
                <a:solidFill>
                  <a:srgbClr val="FEFEFE">
                    <a:alpha val="37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103" name="Rectangle 52">
                <a:extLst>
                  <a:ext uri="{FF2B5EF4-FFF2-40B4-BE49-F238E27FC236}">
                    <a16:creationId xmlns:a16="http://schemas.microsoft.com/office/drawing/2014/main" id="{FE9593DB-56E3-4B19-843A-F77508B3A439}"/>
                  </a:ext>
                </a:extLst>
              </p:cNvPr>
              <p:cNvSpPr>
                <a:spLocks noChangeArrowheads="1"/>
              </p:cNvSpPr>
              <p:nvPr/>
            </p:nvSpPr>
            <p:spPr bwMode="gray">
              <a:xfrm>
                <a:off x="1488" y="1908"/>
                <a:ext cx="29" cy="29"/>
              </a:xfrm>
              <a:prstGeom prst="rect">
                <a:avLst/>
              </a:prstGeom>
              <a:grpFill/>
              <a:ln w="9525" algn="ctr">
                <a:solidFill>
                  <a:srgbClr val="FEFEFE">
                    <a:alpha val="37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sp>
            <p:nvSpPr>
              <p:cNvPr id="104" name="AutoShape 53">
                <a:extLst>
                  <a:ext uri="{FF2B5EF4-FFF2-40B4-BE49-F238E27FC236}">
                    <a16:creationId xmlns:a16="http://schemas.microsoft.com/office/drawing/2014/main" id="{F789609A-E613-49B8-BFB3-BE7E9C6FC7F5}"/>
                  </a:ext>
                </a:extLst>
              </p:cNvPr>
              <p:cNvSpPr>
                <a:spLocks noChangeArrowheads="1"/>
              </p:cNvSpPr>
              <p:nvPr/>
            </p:nvSpPr>
            <p:spPr bwMode="gray">
              <a:xfrm>
                <a:off x="1298" y="1802"/>
                <a:ext cx="300" cy="224"/>
              </a:xfrm>
              <a:prstGeom prst="upArrow">
                <a:avLst>
                  <a:gd name="adj1" fmla="val 63676"/>
                  <a:gd name="adj2" fmla="val 44657"/>
                </a:avLst>
              </a:prstGeom>
              <a:grpFill/>
              <a:ln w="28575" algn="ctr">
                <a:solidFill>
                  <a:srgbClr val="FEFEFE">
                    <a:alpha val="37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17347D"/>
                  </a:solidFill>
                  <a:ea typeface="宋体" pitchFamily="2" charset="-122"/>
                </a:endParaRPr>
              </a:p>
            </p:txBody>
          </p:sp>
        </p:grpSp>
        <p:sp>
          <p:nvSpPr>
            <p:cNvPr id="105" name="Rectangle 67">
              <a:extLst>
                <a:ext uri="{FF2B5EF4-FFF2-40B4-BE49-F238E27FC236}">
                  <a16:creationId xmlns:a16="http://schemas.microsoft.com/office/drawing/2014/main" id="{C51E63A4-436D-4201-BDEA-46E851A67952}"/>
                </a:ext>
              </a:extLst>
            </p:cNvPr>
            <p:cNvSpPr>
              <a:spLocks noChangeArrowheads="1"/>
            </p:cNvSpPr>
            <p:nvPr/>
          </p:nvSpPr>
          <p:spPr bwMode="gray">
            <a:xfrm>
              <a:off x="855088" y="4398276"/>
              <a:ext cx="1523416" cy="461665"/>
            </a:xfrm>
            <a:prstGeom prst="rect">
              <a:avLst/>
            </a:prstGeom>
            <a:no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0"/>
                </a:spcBef>
                <a:spcAft>
                  <a:spcPct val="0"/>
                </a:spcAft>
              </a:pPr>
              <a:r>
                <a:rPr lang="zh-CN" altLang="en-US" sz="2400" b="1" dirty="0">
                  <a:solidFill>
                    <a:srgbClr val="FEFEFE"/>
                  </a:solidFill>
                  <a:latin typeface="+mj-ea"/>
                  <a:ea typeface="+mj-ea"/>
                  <a:cs typeface="Arial" charset="0"/>
                </a:rPr>
                <a:t>账户设计</a:t>
              </a:r>
              <a:endParaRPr lang="en-US" altLang="zh-CN" sz="2400" b="1" dirty="0">
                <a:solidFill>
                  <a:srgbClr val="FEFEFE"/>
                </a:solidFill>
                <a:latin typeface="+mj-ea"/>
                <a:ea typeface="+mj-ea"/>
                <a:cs typeface="Arial" charset="0"/>
              </a:endParaRPr>
            </a:p>
          </p:txBody>
        </p:sp>
      </p:grpSp>
    </p:spTree>
    <p:extLst>
      <p:ext uri="{BB962C8B-B14F-4D97-AF65-F5344CB8AC3E}">
        <p14:creationId xmlns:p14="http://schemas.microsoft.com/office/powerpoint/2010/main" val="3323305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5"/>
          <p:cNvSpPr txBox="1"/>
          <p:nvPr/>
        </p:nvSpPr>
        <p:spPr>
          <a:xfrm>
            <a:off x="649414" y="362933"/>
            <a:ext cx="1623408" cy="419474"/>
          </a:xfrm>
          <a:prstGeom prst="rect">
            <a:avLst/>
          </a:prstGeom>
          <a:noFill/>
        </p:spPr>
        <p:txBody>
          <a:bodyPr wrap="square" lIns="0" tIns="0" rIns="0" bIns="0">
            <a:spAutoFit/>
          </a:bodyPr>
          <a:lstStyle/>
          <a:p>
            <a:pPr>
              <a:lnSpc>
                <a:spcPts val="3580"/>
              </a:lnSpc>
            </a:pPr>
            <a:r>
              <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25">
            <a:extLst>
              <a:ext uri="{FF2B5EF4-FFF2-40B4-BE49-F238E27FC236}">
                <a16:creationId xmlns:a16="http://schemas.microsoft.com/office/drawing/2014/main" id="{F7A618CA-8F2D-455E-BC3C-2E73945B1160}"/>
              </a:ext>
            </a:extLst>
          </p:cNvPr>
          <p:cNvSpPr txBox="1"/>
          <p:nvPr/>
        </p:nvSpPr>
        <p:spPr>
          <a:xfrm>
            <a:off x="2553130" y="362933"/>
            <a:ext cx="8765596" cy="419474"/>
          </a:xfrm>
          <a:prstGeom prst="rect">
            <a:avLst/>
          </a:prstGeom>
          <a:noFill/>
        </p:spPr>
        <p:txBody>
          <a:bodyPr wrap="square" lIns="0" tIns="0" rIns="0" bIns="0">
            <a:spAutoFit/>
          </a:bodyPr>
          <a:lstStyle/>
          <a:p>
            <a:pPr marR="0" lvl="0" indent="0" fontAlgn="auto">
              <a:lnSpc>
                <a:spcPts val="3580"/>
              </a:lnSpc>
              <a:spcBef>
                <a:spcPts val="0"/>
              </a:spcBef>
              <a:spcAft>
                <a:spcPts val="0"/>
              </a:spcAft>
              <a:buClrTx/>
              <a:buSzTx/>
              <a:buFontTx/>
              <a:buNone/>
              <a:tabLst/>
              <a:defRPr/>
            </a:pPr>
            <a:r>
              <a:rPr lang="zh-CN" altLang="en-US" sz="2400" spc="120" dirty="0">
                <a:solidFill>
                  <a:prstClr val="white"/>
                </a:solidFill>
                <a:latin typeface="微软雅黑" panose="020B0503020204020204" pitchFamily="34" charset="-122"/>
                <a:ea typeface="微软雅黑" panose="020B0503020204020204" pitchFamily="34" charset="-122"/>
              </a:rPr>
              <a:t>以太坊与比特币架构对比</a:t>
            </a:r>
            <a:endParaRPr lang="en-US" altLang="zh-CN" sz="2400" spc="120" dirty="0">
              <a:solidFill>
                <a:prstClr val="white"/>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A89682-386E-4646-993C-9DD75B8815EA}"/>
              </a:ext>
            </a:extLst>
          </p:cNvPr>
          <p:cNvGraphicFramePr>
            <a:graphicFrameLocks noGrp="1"/>
          </p:cNvGraphicFramePr>
          <p:nvPr>
            <p:extLst>
              <p:ext uri="{D42A27DB-BD31-4B8C-83A1-F6EECF244321}">
                <p14:modId xmlns:p14="http://schemas.microsoft.com/office/powerpoint/2010/main" val="3121783744"/>
              </p:ext>
            </p:extLst>
          </p:nvPr>
        </p:nvGraphicFramePr>
        <p:xfrm>
          <a:off x="1025277" y="1236964"/>
          <a:ext cx="10141446" cy="4879364"/>
        </p:xfrm>
        <a:graphic>
          <a:graphicData uri="http://schemas.openxmlformats.org/drawingml/2006/table">
            <a:tbl>
              <a:tblPr firstRow="1" bandRow="1">
                <a:tableStyleId>{5C22544A-7EE6-4342-B048-85BDC9FD1C3A}</a:tableStyleId>
              </a:tblPr>
              <a:tblGrid>
                <a:gridCol w="1855083">
                  <a:extLst>
                    <a:ext uri="{9D8B030D-6E8A-4147-A177-3AD203B41FA5}">
                      <a16:colId xmlns:a16="http://schemas.microsoft.com/office/drawing/2014/main" val="3407492417"/>
                    </a:ext>
                  </a:extLst>
                </a:gridCol>
                <a:gridCol w="3169920">
                  <a:extLst>
                    <a:ext uri="{9D8B030D-6E8A-4147-A177-3AD203B41FA5}">
                      <a16:colId xmlns:a16="http://schemas.microsoft.com/office/drawing/2014/main" val="4077527826"/>
                    </a:ext>
                  </a:extLst>
                </a:gridCol>
                <a:gridCol w="5116443">
                  <a:extLst>
                    <a:ext uri="{9D8B030D-6E8A-4147-A177-3AD203B41FA5}">
                      <a16:colId xmlns:a16="http://schemas.microsoft.com/office/drawing/2014/main" val="1895730081"/>
                    </a:ext>
                  </a:extLst>
                </a:gridCol>
              </a:tblGrid>
              <a:tr h="462704">
                <a:tc>
                  <a:txBody>
                    <a:bodyPr/>
                    <a:lstStyle/>
                    <a:p>
                      <a:endParaRPr lang="zh-CN" altLang="en-US" sz="2000" dirty="0">
                        <a:latin typeface="+mj-ea"/>
                        <a:ea typeface="+mj-ea"/>
                      </a:endParaRPr>
                    </a:p>
                  </a:txBody>
                  <a:tcPr marL="114091" marR="114091" marT="57046" marB="57046"/>
                </a:tc>
                <a:tc>
                  <a:txBody>
                    <a:bodyPr/>
                    <a:lstStyle/>
                    <a:p>
                      <a:r>
                        <a:rPr lang="zh-CN" altLang="en-US" sz="2000" dirty="0">
                          <a:latin typeface="+mj-ea"/>
                          <a:ea typeface="+mj-ea"/>
                        </a:rPr>
                        <a:t>比特币</a:t>
                      </a:r>
                    </a:p>
                  </a:txBody>
                  <a:tcPr marL="114091" marR="114091" marT="57046" marB="57046"/>
                </a:tc>
                <a:tc>
                  <a:txBody>
                    <a:bodyPr/>
                    <a:lstStyle/>
                    <a:p>
                      <a:r>
                        <a:rPr lang="zh-CN" altLang="en-US" sz="2000" dirty="0">
                          <a:latin typeface="+mj-ea"/>
                          <a:ea typeface="+mj-ea"/>
                        </a:rPr>
                        <a:t>以太坊</a:t>
                      </a:r>
                    </a:p>
                  </a:txBody>
                  <a:tcPr marL="114091" marR="114091" marT="57046" marB="57046"/>
                </a:tc>
                <a:extLst>
                  <a:ext uri="{0D108BD9-81ED-4DB2-BD59-A6C34878D82A}">
                    <a16:rowId xmlns:a16="http://schemas.microsoft.com/office/drawing/2014/main" val="3307052465"/>
                  </a:ext>
                </a:extLst>
              </a:tr>
              <a:tr h="1331184">
                <a:tc>
                  <a:txBody>
                    <a:bodyPr/>
                    <a:lstStyle/>
                    <a:p>
                      <a:r>
                        <a:rPr lang="zh-CN" altLang="en-US" sz="2000" dirty="0">
                          <a:latin typeface="+mj-ea"/>
                          <a:ea typeface="+mj-ea"/>
                        </a:rPr>
                        <a:t>账户设计</a:t>
                      </a:r>
                    </a:p>
                  </a:txBody>
                  <a:tcPr marL="114091" marR="114091" marT="57046" marB="57046"/>
                </a:tc>
                <a:tc>
                  <a:txBody>
                    <a:bodyPr/>
                    <a:lstStyle/>
                    <a:p>
                      <a:r>
                        <a:rPr lang="zh-CN" altLang="en-US" sz="2000" dirty="0">
                          <a:latin typeface="+mj-ea"/>
                          <a:ea typeface="+mj-ea"/>
                        </a:rPr>
                        <a:t>无账户的概念，每个账户的余额都是从他们在区块链上的</a:t>
                      </a:r>
                      <a:r>
                        <a:rPr lang="en-US" altLang="zh-CN" sz="2000" dirty="0">
                          <a:latin typeface="+mj-ea"/>
                          <a:ea typeface="+mj-ea"/>
                        </a:rPr>
                        <a:t>UTXO</a:t>
                      </a:r>
                      <a:r>
                        <a:rPr lang="zh-CN" altLang="en-US" sz="2000" dirty="0">
                          <a:latin typeface="+mj-ea"/>
                          <a:ea typeface="+mj-ea"/>
                        </a:rPr>
                        <a:t>计算出来的</a:t>
                      </a:r>
                    </a:p>
                  </a:txBody>
                  <a:tcPr marL="114091" marR="114091" marT="57046" marB="57046"/>
                </a:tc>
                <a:tc>
                  <a:txBody>
                    <a:bodyPr/>
                    <a:lstStyle/>
                    <a:p>
                      <a:r>
                        <a:rPr lang="zh-CN" altLang="en-US" sz="2000" dirty="0">
                          <a:latin typeface="+mj-ea"/>
                          <a:ea typeface="+mj-ea"/>
                        </a:rPr>
                        <a:t>拥有</a:t>
                      </a:r>
                      <a:r>
                        <a:rPr lang="zh-CN" altLang="en-US" sz="2000" dirty="0" smtClean="0">
                          <a:latin typeface="+mj-ea"/>
                          <a:ea typeface="+mj-ea"/>
                        </a:rPr>
                        <a:t>外部账户</a:t>
                      </a:r>
                      <a:r>
                        <a:rPr lang="zh-CN" altLang="en-US" sz="2000" dirty="0">
                          <a:latin typeface="+mj-ea"/>
                          <a:ea typeface="+mj-ea"/>
                        </a:rPr>
                        <a:t>和合约账户，外部账户为用户账户，由私钥控制。合约账户是一种可编程账户，受代码控制并由</a:t>
                      </a:r>
                      <a:r>
                        <a:rPr lang="zh-CN" altLang="en-US" sz="2000" dirty="0" smtClean="0">
                          <a:latin typeface="+mj-ea"/>
                          <a:ea typeface="+mj-ea"/>
                        </a:rPr>
                        <a:t>外部账户</a:t>
                      </a:r>
                      <a:r>
                        <a:rPr lang="zh-CN" altLang="en-US" sz="2000" dirty="0">
                          <a:latin typeface="+mj-ea"/>
                          <a:ea typeface="+mj-ea"/>
                        </a:rPr>
                        <a:t>激活</a:t>
                      </a:r>
                    </a:p>
                  </a:txBody>
                  <a:tcPr marL="114091" marR="114091" marT="57046" marB="57046"/>
                </a:tc>
                <a:extLst>
                  <a:ext uri="{0D108BD9-81ED-4DB2-BD59-A6C34878D82A}">
                    <a16:rowId xmlns:a16="http://schemas.microsoft.com/office/drawing/2014/main" val="4062154472"/>
                  </a:ext>
                </a:extLst>
              </a:tr>
              <a:tr h="462704">
                <a:tc>
                  <a:txBody>
                    <a:bodyPr/>
                    <a:lstStyle/>
                    <a:p>
                      <a:r>
                        <a:rPr lang="zh-CN" altLang="en-US" sz="2000" dirty="0">
                          <a:latin typeface="+mj-ea"/>
                          <a:ea typeface="+mj-ea"/>
                        </a:rPr>
                        <a:t>区块链设计</a:t>
                      </a:r>
                    </a:p>
                  </a:txBody>
                  <a:tcPr marL="114091" marR="114091" marT="57046" marB="57046"/>
                </a:tc>
                <a:tc>
                  <a:txBody>
                    <a:bodyPr/>
                    <a:lstStyle/>
                    <a:p>
                      <a:r>
                        <a:rPr lang="zh-CN" altLang="en-US" sz="2000" dirty="0">
                          <a:latin typeface="+mj-ea"/>
                          <a:ea typeface="+mj-ea"/>
                        </a:rPr>
                        <a:t>采用</a:t>
                      </a:r>
                      <a:r>
                        <a:rPr lang="en-US" altLang="zh-CN" sz="2000" dirty="0">
                          <a:latin typeface="+mj-ea"/>
                          <a:ea typeface="+mj-ea"/>
                        </a:rPr>
                        <a:t>Merkle</a:t>
                      </a:r>
                      <a:r>
                        <a:rPr lang="zh-CN" altLang="en-US" sz="2000" dirty="0">
                          <a:latin typeface="+mj-ea"/>
                          <a:ea typeface="+mj-ea"/>
                        </a:rPr>
                        <a:t>树将交易的哈希值组成二叉树状结构，顶层节点的哈希值用来校验交易清单</a:t>
                      </a:r>
                    </a:p>
                  </a:txBody>
                  <a:tcPr marL="114091" marR="114091" marT="57046" marB="57046"/>
                </a:tc>
                <a:tc>
                  <a:txBody>
                    <a:bodyPr/>
                    <a:lstStyle/>
                    <a:p>
                      <a:r>
                        <a:rPr lang="zh-CN" altLang="en-US" sz="2000" dirty="0">
                          <a:latin typeface="+mj-ea"/>
                          <a:ea typeface="+mj-ea"/>
                        </a:rPr>
                        <a:t>采用</a:t>
                      </a:r>
                      <a:r>
                        <a:rPr lang="en-US" altLang="zh-CN" sz="2000" kern="1200" dirty="0">
                          <a:solidFill>
                            <a:schemeClr val="dk1"/>
                          </a:solidFill>
                          <a:latin typeface="+mj-ea"/>
                          <a:ea typeface="+mn-ea"/>
                          <a:cs typeface="+mn-cs"/>
                        </a:rPr>
                        <a:t>Merkle Patricia</a:t>
                      </a:r>
                      <a:r>
                        <a:rPr lang="zh-CN" altLang="en-US" sz="2000" kern="1200" dirty="0">
                          <a:solidFill>
                            <a:schemeClr val="dk1"/>
                          </a:solidFill>
                          <a:latin typeface="+mj-ea"/>
                          <a:ea typeface="+mn-ea"/>
                          <a:cs typeface="+mn-cs"/>
                        </a:rPr>
                        <a:t>树来实现对交易和状态的校验和查询。</a:t>
                      </a:r>
                      <a:endParaRPr lang="zh-CN" altLang="en-US" sz="2000" dirty="0">
                        <a:latin typeface="+mj-ea"/>
                        <a:ea typeface="+mj-ea"/>
                      </a:endParaRPr>
                    </a:p>
                  </a:txBody>
                  <a:tcPr marL="114091" marR="114091" marT="57046" marB="57046"/>
                </a:tc>
                <a:extLst>
                  <a:ext uri="{0D108BD9-81ED-4DB2-BD59-A6C34878D82A}">
                    <a16:rowId xmlns:a16="http://schemas.microsoft.com/office/drawing/2014/main" val="837873656"/>
                  </a:ext>
                </a:extLst>
              </a:tr>
              <a:tr h="462704">
                <a:tc>
                  <a:txBody>
                    <a:bodyPr/>
                    <a:lstStyle/>
                    <a:p>
                      <a:r>
                        <a:rPr lang="zh-CN" altLang="en-US" sz="2000" dirty="0">
                          <a:latin typeface="+mj-ea"/>
                          <a:ea typeface="+mj-ea"/>
                        </a:rPr>
                        <a:t>计算和图灵完备</a:t>
                      </a:r>
                    </a:p>
                  </a:txBody>
                  <a:tcPr marL="114091" marR="114091" marT="57046" marB="57046"/>
                </a:tc>
                <a:tc>
                  <a:txBody>
                    <a:bodyPr/>
                    <a:lstStyle/>
                    <a:p>
                      <a:r>
                        <a:rPr lang="zh-CN" altLang="en-US" sz="2000" dirty="0">
                          <a:latin typeface="+mj-ea"/>
                          <a:ea typeface="+mj-ea"/>
                        </a:rPr>
                        <a:t>非图灵完备</a:t>
                      </a:r>
                    </a:p>
                  </a:txBody>
                  <a:tcPr marL="114091" marR="114091" marT="57046" marB="57046"/>
                </a:tc>
                <a:tc>
                  <a:txBody>
                    <a:bodyPr/>
                    <a:lstStyle/>
                    <a:p>
                      <a:r>
                        <a:rPr lang="zh-CN" altLang="en-US" sz="2000" dirty="0">
                          <a:latin typeface="+mj-ea"/>
                          <a:ea typeface="+mj-ea"/>
                        </a:rPr>
                        <a:t>图灵完备</a:t>
                      </a:r>
                    </a:p>
                  </a:txBody>
                  <a:tcPr marL="114091" marR="114091" marT="57046" marB="57046"/>
                </a:tc>
                <a:extLst>
                  <a:ext uri="{0D108BD9-81ED-4DB2-BD59-A6C34878D82A}">
                    <a16:rowId xmlns:a16="http://schemas.microsoft.com/office/drawing/2014/main" val="3755674043"/>
                  </a:ext>
                </a:extLst>
              </a:tr>
              <a:tr h="462704">
                <a:tc>
                  <a:txBody>
                    <a:bodyPr/>
                    <a:lstStyle/>
                    <a:p>
                      <a:r>
                        <a:rPr lang="en-US" altLang="zh-CN" sz="2000" dirty="0">
                          <a:latin typeface="+mj-ea"/>
                          <a:ea typeface="+mj-ea"/>
                        </a:rPr>
                        <a:t>EVM</a:t>
                      </a:r>
                      <a:r>
                        <a:rPr lang="zh-CN" altLang="en-US" sz="2000" dirty="0">
                          <a:latin typeface="+mj-ea"/>
                          <a:ea typeface="+mj-ea"/>
                        </a:rPr>
                        <a:t>高级语言</a:t>
                      </a:r>
                    </a:p>
                  </a:txBody>
                  <a:tcPr marL="114091" marR="114091" marT="57046" marB="57046"/>
                </a:tc>
                <a:tc>
                  <a:txBody>
                    <a:bodyPr/>
                    <a:lstStyle/>
                    <a:p>
                      <a:r>
                        <a:rPr lang="zh-CN" altLang="en-US" sz="2000" dirty="0">
                          <a:latin typeface="+mj-ea"/>
                          <a:ea typeface="+mj-ea"/>
                        </a:rPr>
                        <a:t>不提供高级语言支持</a:t>
                      </a:r>
                    </a:p>
                  </a:txBody>
                  <a:tcPr marL="114091" marR="114091" marT="57046" marB="57046"/>
                </a:tc>
                <a:tc>
                  <a:txBody>
                    <a:bodyPr/>
                    <a:lstStyle/>
                    <a:p>
                      <a:r>
                        <a:rPr lang="zh-CN" altLang="en-US" sz="2000" dirty="0">
                          <a:latin typeface="+mj-ea"/>
                          <a:ea typeface="+mj-ea"/>
                        </a:rPr>
                        <a:t>提供</a:t>
                      </a:r>
                      <a:r>
                        <a:rPr lang="en-US" altLang="zh-CN" sz="2000" kern="1200" dirty="0">
                          <a:solidFill>
                            <a:schemeClr val="dk1"/>
                          </a:solidFill>
                          <a:latin typeface="+mj-ea"/>
                          <a:ea typeface="+mn-ea"/>
                          <a:cs typeface="+mn-cs"/>
                        </a:rPr>
                        <a:t>Solidity</a:t>
                      </a:r>
                      <a:r>
                        <a:rPr lang="zh-CN" altLang="en-US" sz="2000" kern="1200" dirty="0">
                          <a:solidFill>
                            <a:schemeClr val="dk1"/>
                          </a:solidFill>
                          <a:latin typeface="+mj-ea"/>
                          <a:ea typeface="+mn-ea"/>
                          <a:cs typeface="+mn-cs"/>
                        </a:rPr>
                        <a:t>、</a:t>
                      </a:r>
                      <a:r>
                        <a:rPr lang="en-US" altLang="zh-CN" sz="2000" kern="1200" dirty="0">
                          <a:solidFill>
                            <a:schemeClr val="dk1"/>
                          </a:solidFill>
                          <a:latin typeface="+mj-ea"/>
                          <a:ea typeface="+mn-ea"/>
                          <a:cs typeface="+mn-cs"/>
                        </a:rPr>
                        <a:t>Serpent</a:t>
                      </a:r>
                      <a:r>
                        <a:rPr lang="zh-CN" altLang="en-US" sz="2000" kern="1200" dirty="0">
                          <a:solidFill>
                            <a:schemeClr val="dk1"/>
                          </a:solidFill>
                          <a:latin typeface="+mj-ea"/>
                          <a:ea typeface="+mn-ea"/>
                          <a:cs typeface="+mn-cs"/>
                        </a:rPr>
                        <a:t>、</a:t>
                      </a:r>
                      <a:r>
                        <a:rPr lang="en-US" altLang="zh-CN" sz="2000" kern="1200" dirty="0">
                          <a:solidFill>
                            <a:schemeClr val="dk1"/>
                          </a:solidFill>
                          <a:latin typeface="+mj-ea"/>
                          <a:ea typeface="+mn-ea"/>
                          <a:cs typeface="+mn-cs"/>
                        </a:rPr>
                        <a:t>LLL</a:t>
                      </a:r>
                      <a:r>
                        <a:rPr lang="zh-CN" altLang="en-US" sz="2000" kern="1200" dirty="0">
                          <a:solidFill>
                            <a:schemeClr val="dk1"/>
                          </a:solidFill>
                          <a:latin typeface="+mj-ea"/>
                          <a:ea typeface="+mn-ea"/>
                          <a:cs typeface="+mn-cs"/>
                        </a:rPr>
                        <a:t>等</a:t>
                      </a:r>
                      <a:r>
                        <a:rPr lang="zh-CN" altLang="en-US" sz="2000" dirty="0">
                          <a:latin typeface="+mj-ea"/>
                          <a:ea typeface="+mj-ea"/>
                        </a:rPr>
                        <a:t>高级语言让用户编写智能合约，高级语言会编译成在</a:t>
                      </a:r>
                      <a:r>
                        <a:rPr lang="en-US" altLang="zh-CN" sz="2000" dirty="0">
                          <a:latin typeface="+mj-ea"/>
                          <a:ea typeface="+mj-ea"/>
                        </a:rPr>
                        <a:t>EVM</a:t>
                      </a:r>
                      <a:r>
                        <a:rPr lang="zh-CN" altLang="en-US" sz="2000" dirty="0">
                          <a:latin typeface="+mj-ea"/>
                          <a:ea typeface="+mj-ea"/>
                        </a:rPr>
                        <a:t>中执行的</a:t>
                      </a:r>
                      <a:r>
                        <a:rPr lang="en-US" altLang="zh-CN" sz="2000" dirty="0">
                          <a:latin typeface="+mj-ea"/>
                          <a:ea typeface="+mj-ea"/>
                        </a:rPr>
                        <a:t>EVM</a:t>
                      </a:r>
                      <a:r>
                        <a:rPr lang="zh-CN" altLang="en-US" sz="2000" dirty="0">
                          <a:latin typeface="+mj-ea"/>
                          <a:ea typeface="+mj-ea"/>
                        </a:rPr>
                        <a:t>字节码</a:t>
                      </a:r>
                    </a:p>
                  </a:txBody>
                  <a:tcPr marL="114091" marR="114091" marT="57046" marB="57046"/>
                </a:tc>
                <a:extLst>
                  <a:ext uri="{0D108BD9-81ED-4DB2-BD59-A6C34878D82A}">
                    <a16:rowId xmlns:a16="http://schemas.microsoft.com/office/drawing/2014/main" val="898659472"/>
                  </a:ext>
                </a:extLst>
              </a:tr>
            </a:tbl>
          </a:graphicData>
        </a:graphic>
      </p:graphicFrame>
    </p:spTree>
    <p:extLst>
      <p:ext uri="{BB962C8B-B14F-4D97-AF65-F5344CB8AC3E}">
        <p14:creationId xmlns:p14="http://schemas.microsoft.com/office/powerpoint/2010/main" val="2217399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5"/>
          <p:cNvSpPr txBox="1"/>
          <p:nvPr/>
        </p:nvSpPr>
        <p:spPr>
          <a:xfrm>
            <a:off x="649414" y="362933"/>
            <a:ext cx="1623408" cy="419474"/>
          </a:xfrm>
          <a:prstGeom prst="rect">
            <a:avLst/>
          </a:prstGeom>
          <a:noFill/>
        </p:spPr>
        <p:txBody>
          <a:bodyPr wrap="square" lIns="0" tIns="0" rIns="0" bIns="0">
            <a:spAutoFit/>
          </a:bodyPr>
          <a:lstStyle/>
          <a:p>
            <a:pPr>
              <a:lnSpc>
                <a:spcPts val="3580"/>
              </a:lnSpc>
            </a:pPr>
            <a:r>
              <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r>
              <a:rPr lang="en-US" altLang="zh-CN"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2400" b="1" spc="12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25">
            <a:extLst>
              <a:ext uri="{FF2B5EF4-FFF2-40B4-BE49-F238E27FC236}">
                <a16:creationId xmlns:a16="http://schemas.microsoft.com/office/drawing/2014/main" id="{F7A618CA-8F2D-455E-BC3C-2E73945B1160}"/>
              </a:ext>
            </a:extLst>
          </p:cNvPr>
          <p:cNvSpPr txBox="1"/>
          <p:nvPr/>
        </p:nvSpPr>
        <p:spPr>
          <a:xfrm>
            <a:off x="2553130" y="362933"/>
            <a:ext cx="8765596" cy="419474"/>
          </a:xfrm>
          <a:prstGeom prst="rect">
            <a:avLst/>
          </a:prstGeom>
          <a:noFill/>
        </p:spPr>
        <p:txBody>
          <a:bodyPr wrap="square" lIns="0" tIns="0" rIns="0" bIns="0">
            <a:spAutoFit/>
          </a:bodyPr>
          <a:lstStyle/>
          <a:p>
            <a:pPr marR="0" lvl="0" indent="0" fontAlgn="auto">
              <a:lnSpc>
                <a:spcPts val="3580"/>
              </a:lnSpc>
              <a:spcBef>
                <a:spcPts val="0"/>
              </a:spcBef>
              <a:spcAft>
                <a:spcPts val="0"/>
              </a:spcAft>
              <a:buClrTx/>
              <a:buSzTx/>
              <a:buFontTx/>
              <a:buNone/>
              <a:tabLst/>
              <a:defRPr/>
            </a:pPr>
            <a:r>
              <a:rPr lang="zh-CN" altLang="en-US" sz="2400" spc="120" dirty="0">
                <a:solidFill>
                  <a:prstClr val="white"/>
                </a:solidFill>
                <a:latin typeface="微软雅黑" panose="020B0503020204020204" pitchFamily="34" charset="-122"/>
                <a:ea typeface="微软雅黑" panose="020B0503020204020204" pitchFamily="34" charset="-122"/>
              </a:rPr>
              <a:t>以太坊与比特币架构对比</a:t>
            </a:r>
            <a:endParaRPr lang="en-US" altLang="zh-CN" sz="2400" spc="120" dirty="0">
              <a:solidFill>
                <a:prstClr val="white"/>
              </a:solidFill>
              <a:latin typeface="微软雅黑" panose="020B0503020204020204" pitchFamily="34" charset="-122"/>
              <a:ea typeface="微软雅黑" panose="020B0503020204020204" pitchFamily="34" charset="-122"/>
            </a:endParaRPr>
          </a:p>
        </p:txBody>
      </p:sp>
      <p:graphicFrame>
        <p:nvGraphicFramePr>
          <p:cNvPr id="30" name="表格 29">
            <a:extLst>
              <a:ext uri="{FF2B5EF4-FFF2-40B4-BE49-F238E27FC236}">
                <a16:creationId xmlns:a16="http://schemas.microsoft.com/office/drawing/2014/main" id="{5CD45104-699B-4788-AFA3-BF2CAADCCBFE}"/>
              </a:ext>
            </a:extLst>
          </p:cNvPr>
          <p:cNvGraphicFramePr>
            <a:graphicFrameLocks noGrp="1"/>
          </p:cNvGraphicFramePr>
          <p:nvPr>
            <p:extLst/>
          </p:nvPr>
        </p:nvGraphicFramePr>
        <p:xfrm>
          <a:off x="1025277" y="1572244"/>
          <a:ext cx="10141446" cy="4157780"/>
        </p:xfrm>
        <a:graphic>
          <a:graphicData uri="http://schemas.openxmlformats.org/drawingml/2006/table">
            <a:tbl>
              <a:tblPr firstRow="1" bandRow="1">
                <a:tableStyleId>{5C22544A-7EE6-4342-B048-85BDC9FD1C3A}</a:tableStyleId>
              </a:tblPr>
              <a:tblGrid>
                <a:gridCol w="1855083">
                  <a:extLst>
                    <a:ext uri="{9D8B030D-6E8A-4147-A177-3AD203B41FA5}">
                      <a16:colId xmlns:a16="http://schemas.microsoft.com/office/drawing/2014/main" val="3407492417"/>
                    </a:ext>
                  </a:extLst>
                </a:gridCol>
                <a:gridCol w="3169920">
                  <a:extLst>
                    <a:ext uri="{9D8B030D-6E8A-4147-A177-3AD203B41FA5}">
                      <a16:colId xmlns:a16="http://schemas.microsoft.com/office/drawing/2014/main" val="4077527826"/>
                    </a:ext>
                  </a:extLst>
                </a:gridCol>
                <a:gridCol w="5116443">
                  <a:extLst>
                    <a:ext uri="{9D8B030D-6E8A-4147-A177-3AD203B41FA5}">
                      <a16:colId xmlns:a16="http://schemas.microsoft.com/office/drawing/2014/main" val="1895730081"/>
                    </a:ext>
                  </a:extLst>
                </a:gridCol>
              </a:tblGrid>
              <a:tr h="462704">
                <a:tc>
                  <a:txBody>
                    <a:bodyPr/>
                    <a:lstStyle/>
                    <a:p>
                      <a:endParaRPr lang="zh-CN" altLang="en-US" sz="2000" dirty="0">
                        <a:latin typeface="+mj-ea"/>
                        <a:ea typeface="+mj-ea"/>
                      </a:endParaRPr>
                    </a:p>
                  </a:txBody>
                  <a:tcPr marL="114091" marR="114091" marT="57046" marB="57046"/>
                </a:tc>
                <a:tc>
                  <a:txBody>
                    <a:bodyPr/>
                    <a:lstStyle/>
                    <a:p>
                      <a:r>
                        <a:rPr lang="zh-CN" altLang="en-US" sz="2000" dirty="0">
                          <a:latin typeface="+mj-ea"/>
                          <a:ea typeface="+mj-ea"/>
                        </a:rPr>
                        <a:t>比特币</a:t>
                      </a:r>
                    </a:p>
                  </a:txBody>
                  <a:tcPr marL="114091" marR="114091" marT="57046" marB="57046"/>
                </a:tc>
                <a:tc>
                  <a:txBody>
                    <a:bodyPr/>
                    <a:lstStyle/>
                    <a:p>
                      <a:r>
                        <a:rPr lang="zh-CN" altLang="en-US" sz="2000" dirty="0">
                          <a:latin typeface="+mj-ea"/>
                          <a:ea typeface="+mj-ea"/>
                        </a:rPr>
                        <a:t>以太坊</a:t>
                      </a:r>
                    </a:p>
                  </a:txBody>
                  <a:tcPr marL="114091" marR="114091" marT="57046" marB="57046"/>
                </a:tc>
                <a:extLst>
                  <a:ext uri="{0D108BD9-81ED-4DB2-BD59-A6C34878D82A}">
                    <a16:rowId xmlns:a16="http://schemas.microsoft.com/office/drawing/2014/main" val="3307052465"/>
                  </a:ext>
                </a:extLst>
              </a:tr>
              <a:tr h="462704">
                <a:tc>
                  <a:txBody>
                    <a:bodyPr/>
                    <a:lstStyle/>
                    <a:p>
                      <a:r>
                        <a:rPr lang="en-US" altLang="zh-CN" sz="2000" dirty="0">
                          <a:latin typeface="+mj-ea"/>
                          <a:ea typeface="+mj-ea"/>
                        </a:rPr>
                        <a:t>P2P</a:t>
                      </a:r>
                      <a:r>
                        <a:rPr lang="zh-CN" altLang="en-US" sz="2000" dirty="0">
                          <a:latin typeface="+mj-ea"/>
                          <a:ea typeface="+mj-ea"/>
                        </a:rPr>
                        <a:t>网络</a:t>
                      </a:r>
                    </a:p>
                  </a:txBody>
                  <a:tcPr marL="114091" marR="114091" marT="57046" marB="57046"/>
                </a:tc>
                <a:tc>
                  <a:txBody>
                    <a:bodyPr/>
                    <a:lstStyle/>
                    <a:p>
                      <a:r>
                        <a:rPr lang="zh-CN" altLang="en-US" sz="2000" dirty="0">
                          <a:latin typeface="+mj-ea"/>
                          <a:ea typeface="+mj-ea"/>
                        </a:rPr>
                        <a:t>比特币</a:t>
                      </a:r>
                      <a:r>
                        <a:rPr lang="en-US" altLang="zh-CN" sz="2000" dirty="0">
                          <a:latin typeface="+mj-ea"/>
                          <a:ea typeface="+mj-ea"/>
                        </a:rPr>
                        <a:t>P2P</a:t>
                      </a:r>
                      <a:r>
                        <a:rPr lang="zh-CN" altLang="en-US" sz="2000" dirty="0">
                          <a:latin typeface="+mj-ea"/>
                          <a:ea typeface="+mj-ea"/>
                        </a:rPr>
                        <a:t>协议</a:t>
                      </a:r>
                    </a:p>
                  </a:txBody>
                  <a:tcPr marL="114091" marR="114091" marT="57046" marB="57046"/>
                </a:tc>
                <a:tc>
                  <a:txBody>
                    <a:bodyPr/>
                    <a:lstStyle/>
                    <a:p>
                      <a:r>
                        <a:rPr lang="zh-CN" altLang="en-US" sz="2000" dirty="0">
                          <a:latin typeface="+mj-ea"/>
                          <a:ea typeface="+mj-ea"/>
                        </a:rPr>
                        <a:t>创建引入</a:t>
                      </a:r>
                      <a:r>
                        <a:rPr lang="en-US" altLang="zh-CN" sz="2000" dirty="0" err="1">
                          <a:latin typeface="+mj-ea"/>
                          <a:ea typeface="+mj-ea"/>
                        </a:rPr>
                        <a:t>RLPx</a:t>
                      </a:r>
                      <a:r>
                        <a:rPr lang="zh-CN" altLang="en-US" sz="2000" dirty="0">
                          <a:latin typeface="+mj-ea"/>
                          <a:ea typeface="+mj-ea"/>
                        </a:rPr>
                        <a:t>与</a:t>
                      </a:r>
                      <a:r>
                        <a:rPr lang="en-US" altLang="zh-CN" sz="2000" dirty="0">
                          <a:latin typeface="+mj-ea"/>
                          <a:ea typeface="+mj-ea"/>
                        </a:rPr>
                        <a:t>Whisper</a:t>
                      </a:r>
                      <a:r>
                        <a:rPr lang="zh-CN" altLang="en-US" sz="2000" dirty="0">
                          <a:latin typeface="+mj-ea"/>
                          <a:ea typeface="+mj-ea"/>
                        </a:rPr>
                        <a:t>网络协议，</a:t>
                      </a:r>
                      <a:r>
                        <a:rPr lang="en-US" altLang="zh-CN" sz="2000" kern="1200" dirty="0" err="1">
                          <a:solidFill>
                            <a:schemeClr val="dk1"/>
                          </a:solidFill>
                          <a:latin typeface="+mj-ea"/>
                          <a:ea typeface="+mn-ea"/>
                          <a:cs typeface="+mn-cs"/>
                        </a:rPr>
                        <a:t>RLPx</a:t>
                      </a:r>
                      <a:r>
                        <a:rPr lang="zh-CN" altLang="en-US" sz="2000" kern="1200" dirty="0">
                          <a:solidFill>
                            <a:schemeClr val="dk1"/>
                          </a:solidFill>
                          <a:latin typeface="+mj-ea"/>
                          <a:ea typeface="+mn-ea"/>
                          <a:cs typeface="+mn-cs"/>
                        </a:rPr>
                        <a:t>协议主要功能是在节点间建立通信并维持通信；</a:t>
                      </a:r>
                      <a:r>
                        <a:rPr lang="en-US" altLang="zh-CN" sz="2000" kern="1200" dirty="0">
                          <a:solidFill>
                            <a:schemeClr val="dk1"/>
                          </a:solidFill>
                          <a:latin typeface="+mj-ea"/>
                          <a:ea typeface="+mn-ea"/>
                          <a:cs typeface="+mn-cs"/>
                        </a:rPr>
                        <a:t>Whisper</a:t>
                      </a:r>
                      <a:r>
                        <a:rPr lang="zh-CN" altLang="en-US" sz="2000" kern="1200" dirty="0">
                          <a:solidFill>
                            <a:schemeClr val="dk1"/>
                          </a:solidFill>
                          <a:latin typeface="+mj-ea"/>
                          <a:ea typeface="+mn-ea"/>
                          <a:cs typeface="+mn-cs"/>
                        </a:rPr>
                        <a:t>协议主要用于</a:t>
                      </a:r>
                      <a:r>
                        <a:rPr lang="en-US" altLang="zh-CN" sz="2000" kern="1200" dirty="0" err="1">
                          <a:solidFill>
                            <a:schemeClr val="dk1"/>
                          </a:solidFill>
                          <a:latin typeface="+mj-ea"/>
                          <a:ea typeface="+mn-ea"/>
                          <a:cs typeface="+mn-cs"/>
                        </a:rPr>
                        <a:t>Dapp</a:t>
                      </a:r>
                      <a:r>
                        <a:rPr lang="zh-CN" altLang="en-US" sz="2000" kern="1200" dirty="0">
                          <a:solidFill>
                            <a:schemeClr val="dk1"/>
                          </a:solidFill>
                          <a:latin typeface="+mj-ea"/>
                          <a:ea typeface="+mn-ea"/>
                          <a:cs typeface="+mn-cs"/>
                        </a:rPr>
                        <a:t>之间的通信。以太坊</a:t>
                      </a:r>
                      <a:r>
                        <a:rPr lang="en-US" altLang="zh-CN" sz="2000" kern="1200" dirty="0">
                          <a:solidFill>
                            <a:schemeClr val="dk1"/>
                          </a:solidFill>
                          <a:latin typeface="+mj-ea"/>
                          <a:ea typeface="+mn-ea"/>
                          <a:cs typeface="+mn-cs"/>
                        </a:rPr>
                        <a:t>P2P</a:t>
                      </a:r>
                      <a:r>
                        <a:rPr lang="zh-CN" altLang="en-US" sz="2000" kern="1200" dirty="0">
                          <a:solidFill>
                            <a:schemeClr val="dk1"/>
                          </a:solidFill>
                          <a:latin typeface="+mj-ea"/>
                          <a:ea typeface="+mn-ea"/>
                          <a:cs typeface="+mn-cs"/>
                        </a:rPr>
                        <a:t>网络实现了更多功能扩展</a:t>
                      </a:r>
                      <a:endParaRPr lang="zh-CN" altLang="en-US" sz="2000" dirty="0">
                        <a:latin typeface="+mj-ea"/>
                        <a:ea typeface="+mj-ea"/>
                      </a:endParaRPr>
                    </a:p>
                  </a:txBody>
                  <a:tcPr marL="114091" marR="114091" marT="57046" marB="57046"/>
                </a:tc>
                <a:extLst>
                  <a:ext uri="{0D108BD9-81ED-4DB2-BD59-A6C34878D82A}">
                    <a16:rowId xmlns:a16="http://schemas.microsoft.com/office/drawing/2014/main" val="4062154472"/>
                  </a:ext>
                </a:extLst>
              </a:tr>
              <a:tr h="462704">
                <a:tc>
                  <a:txBody>
                    <a:bodyPr/>
                    <a:lstStyle/>
                    <a:p>
                      <a:r>
                        <a:rPr lang="zh-CN" altLang="en-US" sz="2000" dirty="0">
                          <a:latin typeface="+mj-ea"/>
                          <a:ea typeface="+mj-ea"/>
                        </a:rPr>
                        <a:t>事件</a:t>
                      </a:r>
                    </a:p>
                  </a:txBody>
                  <a:tcPr marL="114091" marR="114091" marT="57046" marB="57046"/>
                </a:tc>
                <a:tc>
                  <a:txBody>
                    <a:bodyPr/>
                    <a:lstStyle/>
                    <a:p>
                      <a:r>
                        <a:rPr lang="zh-CN" altLang="en-US" sz="2000" dirty="0">
                          <a:latin typeface="+mj-ea"/>
                          <a:ea typeface="+mj-ea"/>
                        </a:rPr>
                        <a:t>无事件概念</a:t>
                      </a:r>
                    </a:p>
                  </a:txBody>
                  <a:tcPr marL="114091" marR="114091" marT="57046" marB="57046"/>
                </a:tc>
                <a:tc>
                  <a:txBody>
                    <a:bodyPr/>
                    <a:lstStyle/>
                    <a:p>
                      <a:r>
                        <a:rPr lang="zh-CN" altLang="en-US" sz="2000" dirty="0">
                          <a:latin typeface="+mj-ea"/>
                          <a:ea typeface="+mj-ea"/>
                        </a:rPr>
                        <a:t>以太坊中的事件是一个以太坊日志和事件监测的协议的抽象。日志的记录中提供合约的地址；事件利用现有的</a:t>
                      </a:r>
                      <a:r>
                        <a:rPr lang="en-US" altLang="zh-CN" sz="2000" dirty="0">
                          <a:latin typeface="+mj-ea"/>
                          <a:ea typeface="+mj-ea"/>
                        </a:rPr>
                        <a:t>ABI</a:t>
                      </a:r>
                      <a:r>
                        <a:rPr lang="zh-CN" altLang="en-US" sz="2000" dirty="0">
                          <a:latin typeface="+mj-ea"/>
                          <a:ea typeface="+mj-ea"/>
                        </a:rPr>
                        <a:t>功能来解析日志记录</a:t>
                      </a:r>
                    </a:p>
                  </a:txBody>
                  <a:tcPr marL="114091" marR="114091" marT="57046" marB="57046"/>
                </a:tc>
                <a:extLst>
                  <a:ext uri="{0D108BD9-81ED-4DB2-BD59-A6C34878D82A}">
                    <a16:rowId xmlns:a16="http://schemas.microsoft.com/office/drawing/2014/main" val="837873656"/>
                  </a:ext>
                </a:extLst>
              </a:tr>
              <a:tr h="462704">
                <a:tc>
                  <a:txBody>
                    <a:bodyPr/>
                    <a:lstStyle/>
                    <a:p>
                      <a:r>
                        <a:rPr lang="zh-CN" altLang="en-US" sz="2000" dirty="0">
                          <a:latin typeface="+mj-ea"/>
                          <a:ea typeface="+mj-ea"/>
                        </a:rPr>
                        <a:t>共识机制</a:t>
                      </a:r>
                    </a:p>
                  </a:txBody>
                  <a:tcPr marL="114091" marR="114091" marT="57046" marB="57046"/>
                </a:tc>
                <a:tc>
                  <a:txBody>
                    <a:bodyPr/>
                    <a:lstStyle/>
                    <a:p>
                      <a:r>
                        <a:rPr lang="zh-CN" altLang="en-US" sz="2000" dirty="0">
                          <a:latin typeface="+mj-ea"/>
                          <a:ea typeface="+mj-ea"/>
                        </a:rPr>
                        <a:t>采用</a:t>
                      </a:r>
                      <a:r>
                        <a:rPr lang="en-US" altLang="zh-CN" sz="2000" dirty="0" err="1">
                          <a:latin typeface="+mj-ea"/>
                          <a:ea typeface="+mj-ea"/>
                        </a:rPr>
                        <a:t>PoW</a:t>
                      </a:r>
                      <a:r>
                        <a:rPr lang="zh-CN" altLang="en-US" sz="2000" dirty="0">
                          <a:latin typeface="+mj-ea"/>
                          <a:ea typeface="+mj-ea"/>
                        </a:rPr>
                        <a:t>机制，依靠的是</a:t>
                      </a:r>
                      <a:r>
                        <a:rPr lang="en-US" altLang="zh-CN" sz="2000" dirty="0">
                          <a:latin typeface="+mj-ea"/>
                          <a:ea typeface="+mj-ea"/>
                        </a:rPr>
                        <a:t>CPU</a:t>
                      </a:r>
                      <a:r>
                        <a:rPr lang="zh-CN" altLang="en-US" sz="2000" dirty="0">
                          <a:latin typeface="+mj-ea"/>
                          <a:ea typeface="+mj-ea"/>
                        </a:rPr>
                        <a:t>计算难度问题</a:t>
                      </a:r>
                    </a:p>
                  </a:txBody>
                  <a:tcPr marL="114091" marR="114091" marT="57046" marB="57046"/>
                </a:tc>
                <a:tc>
                  <a:txBody>
                    <a:bodyPr/>
                    <a:lstStyle/>
                    <a:p>
                      <a:r>
                        <a:rPr lang="zh-CN" altLang="en-US" sz="2000" dirty="0">
                          <a:latin typeface="+mj-ea"/>
                          <a:ea typeface="+mj-ea"/>
                        </a:rPr>
                        <a:t>对比特币</a:t>
                      </a:r>
                      <a:r>
                        <a:rPr lang="en-US" altLang="zh-CN" sz="2000" dirty="0" err="1">
                          <a:latin typeface="+mj-ea"/>
                          <a:ea typeface="+mj-ea"/>
                        </a:rPr>
                        <a:t>PoW</a:t>
                      </a:r>
                      <a:r>
                        <a:rPr lang="zh-CN" altLang="en-US" sz="2000" dirty="0">
                          <a:latin typeface="+mj-ea"/>
                          <a:ea typeface="+mj-ea"/>
                        </a:rPr>
                        <a:t>机制进行改进，加入内存难度，具有抵抗单凭哈希运算优化的</a:t>
                      </a:r>
                      <a:r>
                        <a:rPr lang="en-US" altLang="zh-CN" sz="2000" dirty="0">
                          <a:latin typeface="+mj-ea"/>
                          <a:ea typeface="+mj-ea"/>
                        </a:rPr>
                        <a:t>ASIC</a:t>
                      </a:r>
                      <a:r>
                        <a:rPr lang="zh-CN" altLang="en-US" sz="2000" dirty="0">
                          <a:latin typeface="+mj-ea"/>
                          <a:ea typeface="+mj-ea"/>
                        </a:rPr>
                        <a:t>挖矿机的属性，以太坊未来将采用</a:t>
                      </a:r>
                      <a:r>
                        <a:rPr lang="en-US" altLang="zh-CN" sz="2000" dirty="0" err="1">
                          <a:latin typeface="+mj-ea"/>
                          <a:ea typeface="+mj-ea"/>
                        </a:rPr>
                        <a:t>PoS</a:t>
                      </a:r>
                      <a:r>
                        <a:rPr lang="zh-CN" altLang="en-US" sz="2000" dirty="0">
                          <a:latin typeface="+mj-ea"/>
                          <a:ea typeface="+mj-ea"/>
                        </a:rPr>
                        <a:t>共识机制</a:t>
                      </a:r>
                    </a:p>
                  </a:txBody>
                  <a:tcPr marL="114091" marR="114091" marT="57046" marB="57046"/>
                </a:tc>
                <a:extLst>
                  <a:ext uri="{0D108BD9-81ED-4DB2-BD59-A6C34878D82A}">
                    <a16:rowId xmlns:a16="http://schemas.microsoft.com/office/drawing/2014/main" val="2140449097"/>
                  </a:ext>
                </a:extLst>
              </a:tr>
            </a:tbl>
          </a:graphicData>
        </a:graphic>
      </p:graphicFrame>
    </p:spTree>
    <p:extLst>
      <p:ext uri="{BB962C8B-B14F-4D97-AF65-F5344CB8AC3E}">
        <p14:creationId xmlns:p14="http://schemas.microsoft.com/office/powerpoint/2010/main" val="2765729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9277" y="580592"/>
            <a:ext cx="5500254" cy="461665"/>
          </a:xfrm>
          <a:prstGeom prst="rect">
            <a:avLst/>
          </a:prstGeom>
          <a:noFill/>
        </p:spPr>
        <p:txBody>
          <a:bodyPr wrap="square" rtlCol="0">
            <a:spAutoFit/>
          </a:bodyPr>
          <a:lstStyle/>
          <a:p>
            <a:r>
              <a:rPr lang="en-US" altLang="zh-CN" sz="2400" dirty="0" smtClean="0">
                <a:latin typeface="华文中宋" panose="02010600040101010101" pitchFamily="2" charset="-122"/>
                <a:ea typeface="华文中宋" panose="02010600040101010101" pitchFamily="2" charset="-122"/>
              </a:rPr>
              <a:t>7.1.1 </a:t>
            </a:r>
            <a:r>
              <a:rPr lang="zh-CN" altLang="en-US" sz="2400" dirty="0" smtClean="0">
                <a:latin typeface="华文中宋" panose="02010600040101010101" pitchFamily="2" charset="-122"/>
                <a:ea typeface="华文中宋" panose="02010600040101010101" pitchFamily="2" charset="-122"/>
              </a:rPr>
              <a:t>以太坊客户端和发布</a:t>
            </a:r>
            <a:endParaRPr lang="zh-CN" altLang="en-US" sz="2400" dirty="0">
              <a:latin typeface="华文中宋" panose="02010600040101010101" pitchFamily="2" charset="-122"/>
              <a:ea typeface="华文中宋" panose="02010600040101010101" pitchFamily="2" charset="-122"/>
            </a:endParaRPr>
          </a:p>
        </p:txBody>
      </p:sp>
      <p:sp>
        <p:nvSpPr>
          <p:cNvPr id="10" name="文本框 9"/>
          <p:cNvSpPr txBox="1"/>
          <p:nvPr/>
        </p:nvSpPr>
        <p:spPr>
          <a:xfrm>
            <a:off x="637309" y="1233055"/>
            <a:ext cx="10515600" cy="929935"/>
          </a:xfrm>
          <a:prstGeom prst="rect">
            <a:avLst/>
          </a:prstGeom>
          <a:noFill/>
        </p:spPr>
        <p:txBody>
          <a:bodyPr wrap="square" rtlCol="0">
            <a:spAutoFit/>
          </a:bodyPr>
          <a:lstStyle/>
          <a:p>
            <a:pPr>
              <a:lnSpc>
                <a:spcPct val="150000"/>
              </a:lnSpc>
            </a:pPr>
            <a:r>
              <a:rPr lang="zh-CN" altLang="en-US" dirty="0"/>
              <a:t> </a:t>
            </a:r>
            <a:r>
              <a:rPr lang="zh-CN" altLang="en-US" dirty="0" smtClean="0"/>
              <a:t>    </a:t>
            </a:r>
            <a:r>
              <a:rPr lang="zh-CN" altLang="en-US" dirty="0" smtClean="0">
                <a:solidFill>
                  <a:schemeClr val="accent1"/>
                </a:solidFill>
                <a:latin typeface="宋体" panose="02010600030101010101" pitchFamily="2" charset="-122"/>
                <a:ea typeface="宋体" panose="02010600030101010101" pitchFamily="2" charset="-122"/>
              </a:rPr>
              <a:t>目前较为流行的以太坊客户端是</a:t>
            </a:r>
            <a:r>
              <a:rPr lang="en-US" altLang="zh-CN" sz="2000" dirty="0" smtClean="0">
                <a:solidFill>
                  <a:schemeClr val="accent1"/>
                </a:solidFill>
                <a:latin typeface="宋体" panose="02010600030101010101" pitchFamily="2" charset="-122"/>
                <a:ea typeface="宋体" panose="02010600030101010101" pitchFamily="2" charset="-122"/>
              </a:rPr>
              <a:t>go-</a:t>
            </a:r>
            <a:r>
              <a:rPr lang="en-US" altLang="zh-CN" sz="2000" dirty="0" err="1" smtClean="0">
                <a:solidFill>
                  <a:schemeClr val="accent1"/>
                </a:solidFill>
                <a:latin typeface="宋体" panose="02010600030101010101" pitchFamily="2" charset="-122"/>
                <a:ea typeface="宋体" panose="02010600030101010101" pitchFamily="2" charset="-122"/>
              </a:rPr>
              <a:t>Ethereum</a:t>
            </a:r>
            <a:r>
              <a:rPr lang="zh-CN" altLang="en-US" sz="2000" dirty="0" smtClean="0">
                <a:solidFill>
                  <a:schemeClr val="accent1"/>
                </a:solidFill>
                <a:latin typeface="宋体" panose="02010600030101010101" pitchFamily="2" charset="-122"/>
                <a:ea typeface="宋体" panose="02010600030101010101" pitchFamily="2" charset="-122"/>
              </a:rPr>
              <a:t>和</a:t>
            </a:r>
            <a:r>
              <a:rPr lang="en-US" altLang="zh-CN" sz="2000" dirty="0" smtClean="0">
                <a:solidFill>
                  <a:schemeClr val="accent1"/>
                </a:solidFill>
                <a:latin typeface="宋体" panose="02010600030101010101" pitchFamily="2" charset="-122"/>
                <a:ea typeface="宋体" panose="02010600030101010101" pitchFamily="2" charset="-122"/>
              </a:rPr>
              <a:t>Parity</a:t>
            </a:r>
            <a:r>
              <a:rPr lang="zh-CN" altLang="en-US" sz="2000" dirty="0" smtClean="0">
                <a:solidFill>
                  <a:schemeClr val="accent1"/>
                </a:solidFill>
                <a:latin typeface="宋体" panose="02010600030101010101" pitchFamily="2" charset="-122"/>
                <a:ea typeface="宋体" panose="02010600030101010101" pitchFamily="2" charset="-122"/>
              </a:rPr>
              <a:t>。</a:t>
            </a:r>
            <a:r>
              <a:rPr lang="en-US" altLang="zh-CN" dirty="0">
                <a:solidFill>
                  <a:schemeClr val="accent1"/>
                </a:solidFill>
                <a:latin typeface="宋体" panose="02010600030101010101" pitchFamily="2" charset="-122"/>
                <a:ea typeface="宋体" panose="02010600030101010101" pitchFamily="2" charset="-122"/>
              </a:rPr>
              <a:t> </a:t>
            </a:r>
            <a:endParaRPr lang="en-US" altLang="zh-CN" dirty="0" smtClean="0">
              <a:solidFill>
                <a:schemeClr val="accent1"/>
              </a:solidFill>
              <a:latin typeface="宋体" panose="02010600030101010101" pitchFamily="2" charset="-122"/>
              <a:ea typeface="宋体" panose="02010600030101010101" pitchFamily="2" charset="-122"/>
            </a:endParaRPr>
          </a:p>
          <a:p>
            <a:pPr>
              <a:lnSpc>
                <a:spcPct val="150000"/>
              </a:lnSpc>
            </a:pPr>
            <a:r>
              <a:rPr lang="en-US" altLang="zh-CN" dirty="0">
                <a:solidFill>
                  <a:schemeClr val="accent1"/>
                </a:solidFill>
                <a:latin typeface="宋体" panose="02010600030101010101" pitchFamily="2" charset="-122"/>
                <a:ea typeface="宋体" panose="02010600030101010101" pitchFamily="2" charset="-122"/>
              </a:rPr>
              <a:t> </a:t>
            </a:r>
            <a:r>
              <a:rPr lang="en-US" altLang="zh-CN" dirty="0" smtClean="0">
                <a:solidFill>
                  <a:schemeClr val="accent1"/>
                </a:solidFill>
                <a:latin typeface="宋体" panose="02010600030101010101" pitchFamily="2" charset="-122"/>
                <a:ea typeface="宋体" panose="02010600030101010101" pitchFamily="2" charset="-122"/>
              </a:rPr>
              <a:t>  go-</a:t>
            </a:r>
            <a:r>
              <a:rPr lang="en-US" altLang="zh-CN" dirty="0" err="1" smtClean="0">
                <a:solidFill>
                  <a:schemeClr val="accent1"/>
                </a:solidFill>
                <a:latin typeface="宋体" panose="02010600030101010101" pitchFamily="2" charset="-122"/>
                <a:ea typeface="宋体" panose="02010600030101010101" pitchFamily="2" charset="-122"/>
              </a:rPr>
              <a:t>Ethereum</a:t>
            </a:r>
            <a:r>
              <a:rPr lang="zh-CN" altLang="en-US" dirty="0" smtClean="0">
                <a:solidFill>
                  <a:schemeClr val="accent1"/>
                </a:solidFill>
                <a:latin typeface="宋体" panose="02010600030101010101" pitchFamily="2" charset="-122"/>
                <a:ea typeface="宋体" panose="02010600030101010101" pitchFamily="2" charset="-122"/>
              </a:rPr>
              <a:t>是基于</a:t>
            </a:r>
            <a:r>
              <a:rPr lang="en-US" altLang="zh-CN" dirty="0" err="1" smtClean="0">
                <a:solidFill>
                  <a:schemeClr val="accent1"/>
                </a:solidFill>
                <a:latin typeface="宋体" panose="02010600030101010101" pitchFamily="2" charset="-122"/>
                <a:ea typeface="宋体" panose="02010600030101010101" pitchFamily="2" charset="-122"/>
              </a:rPr>
              <a:t>Golang</a:t>
            </a:r>
            <a:r>
              <a:rPr lang="zh-CN" altLang="en-US" dirty="0" smtClean="0">
                <a:solidFill>
                  <a:schemeClr val="accent1"/>
                </a:solidFill>
                <a:latin typeface="宋体" panose="02010600030101010101" pitchFamily="2" charset="-122"/>
                <a:ea typeface="宋体" panose="02010600030101010101" pitchFamily="2" charset="-122"/>
              </a:rPr>
              <a:t>语言开发，</a:t>
            </a:r>
            <a:r>
              <a:rPr lang="en-US" altLang="zh-CN" dirty="0">
                <a:solidFill>
                  <a:schemeClr val="accent1"/>
                </a:solidFill>
                <a:latin typeface="宋体" panose="02010600030101010101" pitchFamily="2" charset="-122"/>
                <a:ea typeface="宋体" panose="02010600030101010101" pitchFamily="2" charset="-122"/>
              </a:rPr>
              <a:t> </a:t>
            </a:r>
            <a:r>
              <a:rPr lang="en-US" altLang="zh-CN" dirty="0" smtClean="0">
                <a:solidFill>
                  <a:schemeClr val="accent1"/>
                </a:solidFill>
                <a:latin typeface="宋体" panose="02010600030101010101" pitchFamily="2" charset="-122"/>
                <a:ea typeface="宋体" panose="02010600030101010101" pitchFamily="2" charset="-122"/>
              </a:rPr>
              <a:t>Parity</a:t>
            </a:r>
            <a:r>
              <a:rPr lang="zh-CN" altLang="en-US" dirty="0" smtClean="0">
                <a:solidFill>
                  <a:schemeClr val="accent1"/>
                </a:solidFill>
                <a:latin typeface="宋体" panose="02010600030101010101" pitchFamily="2" charset="-122"/>
                <a:ea typeface="宋体" panose="02010600030101010101" pitchFamily="2" charset="-122"/>
              </a:rPr>
              <a:t>则通过</a:t>
            </a:r>
            <a:r>
              <a:rPr lang="en-US" altLang="zh-CN" dirty="0" smtClean="0">
                <a:solidFill>
                  <a:schemeClr val="accent1"/>
                </a:solidFill>
                <a:latin typeface="宋体" panose="02010600030101010101" pitchFamily="2" charset="-122"/>
                <a:ea typeface="宋体" panose="02010600030101010101" pitchFamily="2" charset="-122"/>
              </a:rPr>
              <a:t>Rust</a:t>
            </a:r>
            <a:r>
              <a:rPr lang="zh-CN" altLang="en-US" dirty="0" smtClean="0">
                <a:solidFill>
                  <a:schemeClr val="accent1"/>
                </a:solidFill>
                <a:latin typeface="宋体" panose="02010600030101010101" pitchFamily="2" charset="-122"/>
                <a:ea typeface="宋体" panose="02010600030101010101" pitchFamily="2" charset="-122"/>
              </a:rPr>
              <a:t>予以构造。</a:t>
            </a:r>
            <a:endParaRPr lang="en-US" altLang="zh-CN" dirty="0" smtClean="0">
              <a:solidFill>
                <a:schemeClr val="accent1"/>
              </a:solidFill>
              <a:latin typeface="宋体" panose="02010600030101010101" pitchFamily="2" charset="-122"/>
              <a:ea typeface="宋体" panose="02010600030101010101" pitchFamily="2" charset="-122"/>
            </a:endParaRPr>
          </a:p>
        </p:txBody>
      </p:sp>
      <p:graphicFrame>
        <p:nvGraphicFramePr>
          <p:cNvPr id="6" name="图示 5"/>
          <p:cNvGraphicFramePr/>
          <p:nvPr>
            <p:extLst/>
          </p:nvPr>
        </p:nvGraphicFramePr>
        <p:xfrm>
          <a:off x="637308" y="2353787"/>
          <a:ext cx="10640291" cy="31049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820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山东大学配色">
      <a:dk1>
        <a:srgbClr val="9B0D14"/>
      </a:dk1>
      <a:lt1>
        <a:srgbClr val="FFFFFF"/>
      </a:lt1>
      <a:dk2>
        <a:srgbClr val="9B0D14"/>
      </a:dk2>
      <a:lt2>
        <a:srgbClr val="FFFFFF"/>
      </a:lt2>
      <a:accent1>
        <a:srgbClr val="3B3B3B"/>
      </a:accent1>
      <a:accent2>
        <a:srgbClr val="5C5C5C"/>
      </a:accent2>
      <a:accent3>
        <a:srgbClr val="929292"/>
      </a:accent3>
      <a:accent4>
        <a:srgbClr val="E9E9E9"/>
      </a:accent4>
      <a:accent5>
        <a:srgbClr val="E9E9E9"/>
      </a:accent5>
      <a:accent6>
        <a:srgbClr val="FFFFFF"/>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1923</TotalTime>
  <Words>4973</Words>
  <Application>Microsoft Office PowerPoint</Application>
  <PresentationFormat>宽屏</PresentationFormat>
  <Paragraphs>486</Paragraphs>
  <Slides>45</Slides>
  <Notes>11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7" baseType="lpstr">
      <vt:lpstr>Microsoft Yahei</vt:lpstr>
      <vt:lpstr>等线</vt:lpstr>
      <vt:lpstr>等线 Light</vt:lpstr>
      <vt:lpstr>黑体</vt:lpstr>
      <vt:lpstr>华文中宋</vt:lpstr>
      <vt:lpstr>宋体</vt:lpstr>
      <vt:lpstr>微软雅黑</vt:lpstr>
      <vt:lpstr>Arial</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王焕杨</dc:creator>
  <cp:lastModifiedBy>X1 Carbon</cp:lastModifiedBy>
  <cp:revision>493</cp:revision>
  <dcterms:created xsi:type="dcterms:W3CDTF">2018-04-09T07:37:00Z</dcterms:created>
  <dcterms:modified xsi:type="dcterms:W3CDTF">2019-05-14T01:52:29Z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